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comment1.xml" ContentType="application/vnd.openxmlformats-officedocument.presentationml.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51"/>
  </p:notesMasterIdLst>
  <p:sldIdLst>
    <p:sldId id="256" r:id="rId5"/>
    <p:sldId id="257" r:id="rId6"/>
    <p:sldId id="295" r:id="rId7"/>
    <p:sldId id="320" r:id="rId8"/>
    <p:sldId id="259" r:id="rId9"/>
    <p:sldId id="345" r:id="rId10"/>
    <p:sldId id="346" r:id="rId11"/>
    <p:sldId id="347" r:id="rId12"/>
    <p:sldId id="348" r:id="rId13"/>
    <p:sldId id="333" r:id="rId14"/>
    <p:sldId id="334" r:id="rId15"/>
    <p:sldId id="335" r:id="rId16"/>
    <p:sldId id="336" r:id="rId17"/>
    <p:sldId id="337" r:id="rId18"/>
    <p:sldId id="338" r:id="rId19"/>
    <p:sldId id="339" r:id="rId20"/>
    <p:sldId id="360" r:id="rId21"/>
    <p:sldId id="260" r:id="rId22"/>
    <p:sldId id="285" r:id="rId23"/>
    <p:sldId id="302" r:id="rId24"/>
    <p:sldId id="331" r:id="rId25"/>
    <p:sldId id="316" r:id="rId26"/>
    <p:sldId id="265" r:id="rId27"/>
    <p:sldId id="266" r:id="rId28"/>
    <p:sldId id="267" r:id="rId29"/>
    <p:sldId id="330" r:id="rId30"/>
    <p:sldId id="299" r:id="rId31"/>
    <p:sldId id="353" r:id="rId32"/>
    <p:sldId id="355" r:id="rId33"/>
    <p:sldId id="300" r:id="rId34"/>
    <p:sldId id="301" r:id="rId35"/>
    <p:sldId id="273" r:id="rId36"/>
    <p:sldId id="274" r:id="rId37"/>
    <p:sldId id="275" r:id="rId38"/>
    <p:sldId id="276" r:id="rId39"/>
    <p:sldId id="277" r:id="rId40"/>
    <p:sldId id="309" r:id="rId41"/>
    <p:sldId id="310" r:id="rId42"/>
    <p:sldId id="356" r:id="rId43"/>
    <p:sldId id="357" r:id="rId44"/>
    <p:sldId id="358" r:id="rId45"/>
    <p:sldId id="359" r:id="rId46"/>
    <p:sldId id="321" r:id="rId47"/>
    <p:sldId id="283" r:id="rId48"/>
    <p:sldId id="312" r:id="rId49"/>
    <p:sldId id="315" r:id="rId50"/>
  </p:sldIdLst>
  <p:sldSz cx="12188825"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n Evans" initials="" lastIdx="2" clrIdx="0"/>
  <p:cmAuthor id="1" name="Robin Jackson" initials="RJ" lastIdx="51" clrIdx="1">
    <p:extLst>
      <p:ext uri="{19B8F6BF-5375-455C-9EA6-DF929625EA0E}">
        <p15:presenceInfo xmlns:p15="http://schemas.microsoft.com/office/powerpoint/2012/main" userId="S-1-5-21-1308356437-3399562541-1039870623-65952" providerId="AD"/>
      </p:ext>
    </p:extLst>
  </p:cmAuthor>
  <p:cmAuthor id="2" name="Bee Esdaile" initials="BE" lastIdx="11" clrIdx="2">
    <p:extLst>
      <p:ext uri="{19B8F6BF-5375-455C-9EA6-DF929625EA0E}">
        <p15:presenceInfo xmlns:p15="http://schemas.microsoft.com/office/powerpoint/2012/main" userId="S-1-5-21-1308356437-3399562541-1039870623-5537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0098"/>
    <a:srgbClr val="DA291C"/>
    <a:srgbClr val="CE0058"/>
    <a:srgbClr val="8D0034"/>
    <a:srgbClr val="80187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636" y="354"/>
      </p:cViewPr>
      <p:guideLst>
        <p:guide orient="horz" pos="216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09-18T09:44:09.120" idx="29">
    <p:pos x="10653" y="1702"/>
    <p:text>Is this stuff going to appear on the slide?</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FA7B97-96EE-B94E-A838-94DB997C5F79}" type="datetimeFigureOut">
              <a:rPr lang="en-US" smtClean="0"/>
              <a:t>3/16/2018</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EA6F2E-719D-A747-A1F8-0058305A2BA5}" type="slidenum">
              <a:rPr lang="en-US" smtClean="0"/>
              <a:t>‹#›</a:t>
            </a:fld>
            <a:endParaRPr lang="en-US"/>
          </a:p>
        </p:txBody>
      </p:sp>
    </p:spTree>
    <p:extLst>
      <p:ext uri="{BB962C8B-B14F-4D97-AF65-F5344CB8AC3E}">
        <p14:creationId xmlns:p14="http://schemas.microsoft.com/office/powerpoint/2010/main" val="11531562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9EA6F2E-719D-A747-A1F8-0058305A2BA5}" type="slidenum">
              <a:rPr lang="en-US" smtClean="0"/>
              <a:t>1</a:t>
            </a:fld>
            <a:endParaRPr lang="en-US" dirty="0"/>
          </a:p>
        </p:txBody>
      </p:sp>
    </p:spTree>
    <p:extLst>
      <p:ext uri="{BB962C8B-B14F-4D97-AF65-F5344CB8AC3E}">
        <p14:creationId xmlns:p14="http://schemas.microsoft.com/office/powerpoint/2010/main" val="1470089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EA6F2E-719D-A747-A1F8-0058305A2BA5}" type="slidenum">
              <a:rPr lang="en-US" smtClean="0"/>
              <a:t>21</a:t>
            </a:fld>
            <a:endParaRPr lang="en-US" dirty="0"/>
          </a:p>
        </p:txBody>
      </p:sp>
    </p:spTree>
    <p:extLst>
      <p:ext uri="{BB962C8B-B14F-4D97-AF65-F5344CB8AC3E}">
        <p14:creationId xmlns:p14="http://schemas.microsoft.com/office/powerpoint/2010/main" val="861232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 small snapshot of supporting employers</a:t>
            </a:r>
          </a:p>
        </p:txBody>
      </p:sp>
      <p:sp>
        <p:nvSpPr>
          <p:cNvPr id="4" name="Slide Number Placeholder 3"/>
          <p:cNvSpPr>
            <a:spLocks noGrp="1"/>
          </p:cNvSpPr>
          <p:nvPr>
            <p:ph type="sldNum" sz="quarter" idx="10"/>
          </p:nvPr>
        </p:nvSpPr>
        <p:spPr/>
        <p:txBody>
          <a:bodyPr/>
          <a:lstStyle/>
          <a:p>
            <a:fld id="{39EA6F2E-719D-A747-A1F8-0058305A2BA5}" type="slidenum">
              <a:rPr lang="en-US" smtClean="0"/>
              <a:t>22</a:t>
            </a:fld>
            <a:endParaRPr lang="en-US" dirty="0"/>
          </a:p>
        </p:txBody>
      </p:sp>
    </p:spTree>
    <p:extLst>
      <p:ext uri="{BB962C8B-B14F-4D97-AF65-F5344CB8AC3E}">
        <p14:creationId xmlns:p14="http://schemas.microsoft.com/office/powerpoint/2010/main" val="986572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Notes</a:t>
            </a:r>
            <a:r>
              <a:rPr lang="en-GB" baseline="0" dirty="0"/>
              <a:t> for BMs</a:t>
            </a:r>
          </a:p>
          <a:p>
            <a:r>
              <a:rPr lang="en-GB" baseline="0" dirty="0"/>
              <a:t>- Lead into conversation around support available in shift to Technical Qualifications</a:t>
            </a:r>
            <a:endParaRPr lang="en-GB" dirty="0"/>
          </a:p>
        </p:txBody>
      </p:sp>
      <p:sp>
        <p:nvSpPr>
          <p:cNvPr id="4" name="Slide Number Placeholder 3"/>
          <p:cNvSpPr>
            <a:spLocks noGrp="1"/>
          </p:cNvSpPr>
          <p:nvPr>
            <p:ph type="sldNum" sz="quarter" idx="10"/>
          </p:nvPr>
        </p:nvSpPr>
        <p:spPr/>
        <p:txBody>
          <a:bodyPr/>
          <a:lstStyle/>
          <a:p>
            <a:fld id="{CC573A14-1418-8445-A355-C4659B6B9114}" type="slidenum">
              <a:rPr lang="en-US" smtClean="0"/>
              <a:t>23</a:t>
            </a:fld>
            <a:endParaRPr lang="en-US" dirty="0"/>
          </a:p>
        </p:txBody>
      </p:sp>
    </p:spTree>
    <p:extLst>
      <p:ext uri="{BB962C8B-B14F-4D97-AF65-F5344CB8AC3E}">
        <p14:creationId xmlns:p14="http://schemas.microsoft.com/office/powerpoint/2010/main" val="4264336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573A14-1418-8445-A355-C4659B6B9114}" type="slidenum">
              <a:rPr lang="en-US" smtClean="0"/>
              <a:t>24</a:t>
            </a:fld>
            <a:endParaRPr lang="en-US" dirty="0"/>
          </a:p>
        </p:txBody>
      </p:sp>
    </p:spTree>
    <p:extLst>
      <p:ext uri="{BB962C8B-B14F-4D97-AF65-F5344CB8AC3E}">
        <p14:creationId xmlns:p14="http://schemas.microsoft.com/office/powerpoint/2010/main" val="1887190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9EA6F2E-719D-A747-A1F8-0058305A2BA5}" type="slidenum">
              <a:rPr lang="en-US" smtClean="0"/>
              <a:t>26</a:t>
            </a:fld>
            <a:endParaRPr lang="en-US" dirty="0"/>
          </a:p>
        </p:txBody>
      </p:sp>
    </p:spTree>
    <p:extLst>
      <p:ext uri="{BB962C8B-B14F-4D97-AF65-F5344CB8AC3E}">
        <p14:creationId xmlns:p14="http://schemas.microsoft.com/office/powerpoint/2010/main" val="4780530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a:t>0174 Horticulture L3 e.g.</a:t>
            </a:r>
          </a:p>
          <a:p>
            <a:endParaRPr lang="en-US" dirty="0"/>
          </a:p>
        </p:txBody>
      </p:sp>
      <p:sp>
        <p:nvSpPr>
          <p:cNvPr id="4" name="Slide Number Placeholder 3"/>
          <p:cNvSpPr>
            <a:spLocks noGrp="1"/>
          </p:cNvSpPr>
          <p:nvPr>
            <p:ph type="sldNum" sz="quarter" idx="10"/>
          </p:nvPr>
        </p:nvSpPr>
        <p:spPr/>
        <p:txBody>
          <a:bodyPr/>
          <a:lstStyle/>
          <a:p>
            <a:fld id="{39EA6F2E-719D-A747-A1F8-0058305A2BA5}" type="slidenum">
              <a:rPr lang="en-US" smtClean="0"/>
              <a:t>31</a:t>
            </a:fld>
            <a:endParaRPr lang="en-US" dirty="0"/>
          </a:p>
        </p:txBody>
      </p:sp>
    </p:spTree>
    <p:extLst>
      <p:ext uri="{BB962C8B-B14F-4D97-AF65-F5344CB8AC3E}">
        <p14:creationId xmlns:p14="http://schemas.microsoft.com/office/powerpoint/2010/main" val="16368200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EA6F2E-719D-A747-A1F8-0058305A2BA5}" type="slidenum">
              <a:rPr lang="en-US" smtClean="0"/>
              <a:t>32</a:t>
            </a:fld>
            <a:endParaRPr lang="en-US" dirty="0"/>
          </a:p>
        </p:txBody>
      </p:sp>
    </p:spTree>
    <p:extLst>
      <p:ext uri="{BB962C8B-B14F-4D97-AF65-F5344CB8AC3E}">
        <p14:creationId xmlns:p14="http://schemas.microsoft.com/office/powerpoint/2010/main" val="7171177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dirty="0">
                <a:solidFill>
                  <a:srgbClr val="FF0000"/>
                </a:solidFill>
              </a:rPr>
              <a:t>noptic, exam, internal assessment related to optional units, multiple choice exam with health and safety, formative - speak with Anita</a:t>
            </a:r>
          </a:p>
          <a:p>
            <a:endParaRPr lang="en-US" dirty="0"/>
          </a:p>
        </p:txBody>
      </p:sp>
      <p:sp>
        <p:nvSpPr>
          <p:cNvPr id="4" name="Slide Number Placeholder 3"/>
          <p:cNvSpPr>
            <a:spLocks noGrp="1"/>
          </p:cNvSpPr>
          <p:nvPr>
            <p:ph type="sldNum" sz="quarter" idx="10"/>
          </p:nvPr>
        </p:nvSpPr>
        <p:spPr/>
        <p:txBody>
          <a:bodyPr/>
          <a:lstStyle/>
          <a:p>
            <a:fld id="{39EA6F2E-719D-A747-A1F8-0058305A2BA5}" type="slidenum">
              <a:rPr lang="en-US" smtClean="0"/>
              <a:t>33</a:t>
            </a:fld>
            <a:endParaRPr lang="en-US" dirty="0"/>
          </a:p>
        </p:txBody>
      </p:sp>
    </p:spTree>
    <p:extLst>
      <p:ext uri="{BB962C8B-B14F-4D97-AF65-F5344CB8AC3E}">
        <p14:creationId xmlns:p14="http://schemas.microsoft.com/office/powerpoint/2010/main" val="19241570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C573A14-1418-8445-A355-C4659B6B9114}" type="slidenum">
              <a:rPr lang="en-US" smtClean="0"/>
              <a:t>34</a:t>
            </a:fld>
            <a:endParaRPr lang="en-US" dirty="0"/>
          </a:p>
        </p:txBody>
      </p:sp>
    </p:spTree>
    <p:extLst>
      <p:ext uri="{BB962C8B-B14F-4D97-AF65-F5344CB8AC3E}">
        <p14:creationId xmlns:p14="http://schemas.microsoft.com/office/powerpoint/2010/main" val="4293730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C573A14-1418-8445-A355-C4659B6B9114}" type="slidenum">
              <a:rPr lang="en-US" smtClean="0"/>
              <a:t>35</a:t>
            </a:fld>
            <a:endParaRPr lang="en-US" dirty="0"/>
          </a:p>
        </p:txBody>
      </p:sp>
    </p:spTree>
    <p:extLst>
      <p:ext uri="{BB962C8B-B14F-4D97-AF65-F5344CB8AC3E}">
        <p14:creationId xmlns:p14="http://schemas.microsoft.com/office/powerpoint/2010/main" val="1847505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a:solidFill>
                  <a:srgbClr val="801870"/>
                </a:solidFill>
              </a:rPr>
              <a:t>Note: update contents outline to reflect slides</a:t>
            </a:r>
          </a:p>
          <a:p>
            <a:endParaRPr lang="en-US" dirty="0"/>
          </a:p>
        </p:txBody>
      </p:sp>
      <p:sp>
        <p:nvSpPr>
          <p:cNvPr id="4" name="Slide Number Placeholder 3"/>
          <p:cNvSpPr>
            <a:spLocks noGrp="1"/>
          </p:cNvSpPr>
          <p:nvPr>
            <p:ph type="sldNum" sz="quarter" idx="10"/>
          </p:nvPr>
        </p:nvSpPr>
        <p:spPr/>
        <p:txBody>
          <a:bodyPr/>
          <a:lstStyle/>
          <a:p>
            <a:fld id="{39EA6F2E-719D-A747-A1F8-0058305A2BA5}" type="slidenum">
              <a:rPr lang="en-US" smtClean="0"/>
              <a:t>2</a:t>
            </a:fld>
            <a:endParaRPr lang="en-US" dirty="0"/>
          </a:p>
        </p:txBody>
      </p:sp>
    </p:spTree>
    <p:extLst>
      <p:ext uri="{BB962C8B-B14F-4D97-AF65-F5344CB8AC3E}">
        <p14:creationId xmlns:p14="http://schemas.microsoft.com/office/powerpoint/2010/main" val="46773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73A14-1418-8445-A355-C4659B6B9114}" type="slidenum">
              <a:rPr lang="en-US" smtClean="0"/>
              <a:t>37</a:t>
            </a:fld>
            <a:endParaRPr lang="en-US"/>
          </a:p>
        </p:txBody>
      </p:sp>
    </p:spTree>
    <p:extLst>
      <p:ext uri="{BB962C8B-B14F-4D97-AF65-F5344CB8AC3E}">
        <p14:creationId xmlns:p14="http://schemas.microsoft.com/office/powerpoint/2010/main" val="21009201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Available online documentation</a:t>
            </a:r>
            <a:r>
              <a:rPr lang="en-US" baseline="0"/>
              <a:t> includes:</a:t>
            </a:r>
          </a:p>
          <a:p>
            <a:pPr lvl="2" eaLnBrk="1" hangingPunct="1">
              <a:spcBef>
                <a:spcPct val="20000"/>
              </a:spcBef>
              <a:buClr>
                <a:srgbClr val="FF0000"/>
              </a:buClr>
              <a:buFontTx/>
              <a:buChar char="•"/>
            </a:pPr>
            <a:r>
              <a:rPr lang="en-GB">
                <a:solidFill>
                  <a:srgbClr val="000000"/>
                </a:solidFill>
                <a:ea typeface="ＭＳ Ｐゴシック" charset="0"/>
                <a:sym typeface="Helvetica" charset="0"/>
              </a:rPr>
              <a:t>Qualification Handbooks</a:t>
            </a:r>
          </a:p>
          <a:p>
            <a:pPr lvl="2" eaLnBrk="1" hangingPunct="1">
              <a:spcBef>
                <a:spcPct val="20000"/>
              </a:spcBef>
              <a:buClr>
                <a:srgbClr val="FF0000"/>
              </a:buClr>
              <a:buFontTx/>
              <a:buChar char="•"/>
            </a:pPr>
            <a:r>
              <a:rPr lang="en-GB">
                <a:solidFill>
                  <a:srgbClr val="000000"/>
                </a:solidFill>
                <a:ea typeface="ＭＳ Ｐゴシック" charset="0"/>
                <a:sym typeface="Helvetica" charset="0"/>
              </a:rPr>
              <a:t>Sample synoptic assessments</a:t>
            </a:r>
          </a:p>
          <a:p>
            <a:pPr lvl="2" eaLnBrk="1" hangingPunct="1">
              <a:spcBef>
                <a:spcPct val="20000"/>
              </a:spcBef>
              <a:buClr>
                <a:srgbClr val="FF0000"/>
              </a:buClr>
              <a:buFontTx/>
              <a:buChar char="•"/>
            </a:pPr>
            <a:r>
              <a:rPr lang="en-GB">
                <a:solidFill>
                  <a:srgbClr val="000000"/>
                </a:solidFill>
                <a:ea typeface="ＭＳ Ｐゴシック" charset="0"/>
                <a:sym typeface="Helvetica" charset="0"/>
              </a:rPr>
              <a:t>Sample external end tests</a:t>
            </a:r>
          </a:p>
          <a:p>
            <a:pPr lvl="2" eaLnBrk="1" hangingPunct="1">
              <a:spcBef>
                <a:spcPct val="20000"/>
              </a:spcBef>
              <a:buClr>
                <a:srgbClr val="FF0000"/>
              </a:buClr>
              <a:buFontTx/>
              <a:buChar char="•"/>
            </a:pPr>
            <a:r>
              <a:rPr lang="en-GB">
                <a:solidFill>
                  <a:srgbClr val="000000"/>
                </a:solidFill>
                <a:ea typeface="ＭＳ Ｐゴシック" charset="0"/>
                <a:sym typeface="Helvetica" charset="0"/>
              </a:rPr>
              <a:t>Work Placement Reflective work books for L2 an</a:t>
            </a:r>
            <a:r>
              <a:rPr lang="en-US">
                <a:solidFill>
                  <a:srgbClr val="000000"/>
                </a:solidFill>
                <a:ea typeface="ＭＳ Ｐゴシック" charset="0"/>
                <a:sym typeface="Helvetica" charset="0"/>
              </a:rPr>
              <a:t>d L3</a:t>
            </a:r>
            <a:endParaRPr lang="en-GB">
              <a:solidFill>
                <a:srgbClr val="000000"/>
              </a:solidFill>
              <a:ea typeface="ＭＳ Ｐゴシック" charset="0"/>
              <a:sym typeface="Helvetica" charset="0"/>
            </a:endParaRPr>
          </a:p>
          <a:p>
            <a:endParaRPr lang="en-US"/>
          </a:p>
        </p:txBody>
      </p:sp>
      <p:sp>
        <p:nvSpPr>
          <p:cNvPr id="4" name="Slide Number Placeholder 3"/>
          <p:cNvSpPr>
            <a:spLocks noGrp="1"/>
          </p:cNvSpPr>
          <p:nvPr>
            <p:ph type="sldNum" sz="quarter" idx="10"/>
          </p:nvPr>
        </p:nvSpPr>
        <p:spPr/>
        <p:txBody>
          <a:bodyPr/>
          <a:lstStyle/>
          <a:p>
            <a:fld id="{39EA6F2E-719D-A747-A1F8-0058305A2BA5}" type="slidenum">
              <a:rPr lang="en-US" smtClean="0"/>
              <a:t>38</a:t>
            </a:fld>
            <a:endParaRPr lang="en-US"/>
          </a:p>
        </p:txBody>
      </p:sp>
    </p:spTree>
    <p:extLst>
      <p:ext uri="{BB962C8B-B14F-4D97-AF65-F5344CB8AC3E}">
        <p14:creationId xmlns:p14="http://schemas.microsoft.com/office/powerpoint/2010/main" val="3048730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EA6F2E-719D-A747-A1F8-0058305A2BA5}" type="slidenum">
              <a:rPr lang="en-US" smtClean="0"/>
              <a:t>45</a:t>
            </a:fld>
            <a:endParaRPr lang="en-US"/>
          </a:p>
        </p:txBody>
      </p:sp>
    </p:spTree>
    <p:extLst>
      <p:ext uri="{BB962C8B-B14F-4D97-AF65-F5344CB8AC3E}">
        <p14:creationId xmlns:p14="http://schemas.microsoft.com/office/powerpoint/2010/main" val="1176928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a:t>– Rearrange – graphs</a:t>
            </a:r>
          </a:p>
          <a:p>
            <a:endParaRPr lang="en-US"/>
          </a:p>
        </p:txBody>
      </p:sp>
      <p:sp>
        <p:nvSpPr>
          <p:cNvPr id="4" name="Slide Number Placeholder 3"/>
          <p:cNvSpPr>
            <a:spLocks noGrp="1"/>
          </p:cNvSpPr>
          <p:nvPr>
            <p:ph type="sldNum" sz="quarter" idx="10"/>
          </p:nvPr>
        </p:nvSpPr>
        <p:spPr/>
        <p:txBody>
          <a:bodyPr/>
          <a:lstStyle/>
          <a:p>
            <a:fld id="{39EA6F2E-719D-A747-A1F8-0058305A2BA5}" type="slidenum">
              <a:rPr lang="en-US" smtClean="0"/>
              <a:t>3</a:t>
            </a:fld>
            <a:endParaRPr lang="en-US"/>
          </a:p>
        </p:txBody>
      </p:sp>
    </p:spTree>
    <p:extLst>
      <p:ext uri="{BB962C8B-B14F-4D97-AF65-F5344CB8AC3E}">
        <p14:creationId xmlns:p14="http://schemas.microsoft.com/office/powerpoint/2010/main" val="1561490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73A14-1418-8445-A355-C4659B6B9114}" type="slidenum">
              <a:rPr lang="en-US" smtClean="0"/>
              <a:t>5</a:t>
            </a:fld>
            <a:endParaRPr lang="en-US"/>
          </a:p>
        </p:txBody>
      </p:sp>
    </p:spTree>
    <p:extLst>
      <p:ext uri="{BB962C8B-B14F-4D97-AF65-F5344CB8AC3E}">
        <p14:creationId xmlns:p14="http://schemas.microsoft.com/office/powerpoint/2010/main" val="1186082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a:t>– Rearrange – graphs</a:t>
            </a:r>
          </a:p>
          <a:p>
            <a:endParaRPr lang="en-US"/>
          </a:p>
        </p:txBody>
      </p:sp>
      <p:sp>
        <p:nvSpPr>
          <p:cNvPr id="4" name="Slide Number Placeholder 3"/>
          <p:cNvSpPr>
            <a:spLocks noGrp="1"/>
          </p:cNvSpPr>
          <p:nvPr>
            <p:ph type="sldNum" sz="quarter" idx="10"/>
          </p:nvPr>
        </p:nvSpPr>
        <p:spPr/>
        <p:txBody>
          <a:bodyPr/>
          <a:lstStyle/>
          <a:p>
            <a:fld id="{39EA6F2E-719D-A747-A1F8-0058305A2BA5}" type="slidenum">
              <a:rPr lang="en-US" smtClean="0"/>
              <a:t>6</a:t>
            </a:fld>
            <a:endParaRPr lang="en-US"/>
          </a:p>
        </p:txBody>
      </p:sp>
    </p:spTree>
    <p:extLst>
      <p:ext uri="{BB962C8B-B14F-4D97-AF65-F5344CB8AC3E}">
        <p14:creationId xmlns:p14="http://schemas.microsoft.com/office/powerpoint/2010/main" val="1818776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a:t>– Rearrange – graphs</a:t>
            </a:r>
          </a:p>
          <a:p>
            <a:endParaRPr lang="en-US"/>
          </a:p>
        </p:txBody>
      </p:sp>
      <p:sp>
        <p:nvSpPr>
          <p:cNvPr id="4" name="Slide Number Placeholder 3"/>
          <p:cNvSpPr>
            <a:spLocks noGrp="1"/>
          </p:cNvSpPr>
          <p:nvPr>
            <p:ph type="sldNum" sz="quarter" idx="10"/>
          </p:nvPr>
        </p:nvSpPr>
        <p:spPr/>
        <p:txBody>
          <a:bodyPr/>
          <a:lstStyle/>
          <a:p>
            <a:fld id="{39EA6F2E-719D-A747-A1F8-0058305A2BA5}" type="slidenum">
              <a:rPr lang="en-US" smtClean="0"/>
              <a:t>7</a:t>
            </a:fld>
            <a:endParaRPr lang="en-US"/>
          </a:p>
        </p:txBody>
      </p:sp>
    </p:spTree>
    <p:extLst>
      <p:ext uri="{BB962C8B-B14F-4D97-AF65-F5344CB8AC3E}">
        <p14:creationId xmlns:p14="http://schemas.microsoft.com/office/powerpoint/2010/main" val="615160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9EA6F2E-719D-A747-A1F8-0058305A2BA5}" type="slidenum">
              <a:rPr lang="en-US" smtClean="0"/>
              <a:t>17</a:t>
            </a:fld>
            <a:endParaRPr lang="en-US"/>
          </a:p>
        </p:txBody>
      </p:sp>
    </p:spTree>
    <p:extLst>
      <p:ext uri="{BB962C8B-B14F-4D97-AF65-F5344CB8AC3E}">
        <p14:creationId xmlns:p14="http://schemas.microsoft.com/office/powerpoint/2010/main" val="4232010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9EA6F2E-719D-A747-A1F8-0058305A2BA5}" type="slidenum">
              <a:rPr lang="en-US" smtClean="0"/>
              <a:t>19</a:t>
            </a:fld>
            <a:endParaRPr lang="en-US"/>
          </a:p>
        </p:txBody>
      </p:sp>
    </p:spTree>
    <p:extLst>
      <p:ext uri="{BB962C8B-B14F-4D97-AF65-F5344CB8AC3E}">
        <p14:creationId xmlns:p14="http://schemas.microsoft.com/office/powerpoint/2010/main" val="4142770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EA6F2E-719D-A747-A1F8-0058305A2BA5}" type="slidenum">
              <a:rPr lang="en-US" smtClean="0"/>
              <a:t>20</a:t>
            </a:fld>
            <a:endParaRPr lang="en-US" dirty="0"/>
          </a:p>
        </p:txBody>
      </p:sp>
    </p:spTree>
    <p:extLst>
      <p:ext uri="{BB962C8B-B14F-4D97-AF65-F5344CB8AC3E}">
        <p14:creationId xmlns:p14="http://schemas.microsoft.com/office/powerpoint/2010/main" val="658814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GITAL_MAIN">
    <p:spTree>
      <p:nvGrpSpPr>
        <p:cNvPr id="1" name=""/>
        <p:cNvGrpSpPr/>
        <p:nvPr/>
      </p:nvGrpSpPr>
      <p:grpSpPr>
        <a:xfrm>
          <a:off x="0" y="0"/>
          <a:ext cx="0" cy="0"/>
          <a:chOff x="0" y="0"/>
          <a:chExt cx="0" cy="0"/>
        </a:xfrm>
      </p:grpSpPr>
      <p:cxnSp>
        <p:nvCxnSpPr>
          <p:cNvPr id="9" name="Straight Connector 8"/>
          <p:cNvCxnSpPr/>
          <p:nvPr userDrawn="1"/>
        </p:nvCxnSpPr>
        <p:spPr>
          <a:xfrm>
            <a:off x="609441" y="516240"/>
            <a:ext cx="10969943" cy="0"/>
          </a:xfrm>
          <a:prstGeom prst="line">
            <a:avLst/>
          </a:prstGeom>
          <a:ln/>
        </p:spPr>
        <p:style>
          <a:lnRef idx="1">
            <a:schemeClr val="accent2"/>
          </a:lnRef>
          <a:fillRef idx="0">
            <a:schemeClr val="accent2"/>
          </a:fillRef>
          <a:effectRef idx="0">
            <a:schemeClr val="accent2"/>
          </a:effectRef>
          <a:fontRef idx="minor">
            <a:schemeClr val="tx1"/>
          </a:fontRef>
        </p:style>
      </p:cxnSp>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1_Divide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758CE8-0485-6247-9D21-74A849DDFC3B}" type="slidenum">
              <a:rPr lang="en-US" smtClean="0"/>
              <a:pPr/>
              <a:t>‹#›</a:t>
            </a:fld>
            <a:endParaRPr lang="en-US"/>
          </a:p>
        </p:txBody>
      </p:sp>
      <p:cxnSp>
        <p:nvCxnSpPr>
          <p:cNvPr id="14" name="Straight Connector 13"/>
          <p:cNvCxnSpPr/>
          <p:nvPr userDrawn="1"/>
        </p:nvCxnSpPr>
        <p:spPr>
          <a:xfrm>
            <a:off x="515804" y="512763"/>
            <a:ext cx="11157219"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166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Divide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5758CE8-0485-6247-9D21-74A849DDFC3B}" type="slidenum">
              <a:rPr lang="en-US" smtClean="0"/>
              <a:pPr/>
              <a:t>‹#›</a:t>
            </a:fld>
            <a:endParaRPr lang="en-US" dirty="0"/>
          </a:p>
        </p:txBody>
      </p:sp>
      <p:cxnSp>
        <p:nvCxnSpPr>
          <p:cNvPr id="14" name="Straight Connector 13"/>
          <p:cNvCxnSpPr/>
          <p:nvPr userDrawn="1"/>
        </p:nvCxnSpPr>
        <p:spPr>
          <a:xfrm>
            <a:off x="515804" y="512763"/>
            <a:ext cx="11157219"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1938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74F013-5AB6-0344-9A26-BC8312999CDC}" type="slidenum">
              <a:rPr lang="en-US" smtClean="0"/>
              <a:t>‹#›</a:t>
            </a:fld>
            <a:endParaRPr lang="en-US"/>
          </a:p>
        </p:txBody>
      </p:sp>
    </p:spTree>
    <p:extLst>
      <p:ext uri="{BB962C8B-B14F-4D97-AF65-F5344CB8AC3E}">
        <p14:creationId xmlns:p14="http://schemas.microsoft.com/office/powerpoint/2010/main" val="2709418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74F013-5AB6-0344-9A26-BC8312999CDC}" type="slidenum">
              <a:rPr lang="en-US" smtClean="0"/>
              <a:t>‹#›</a:t>
            </a:fld>
            <a:endParaRPr lang="en-US"/>
          </a:p>
        </p:txBody>
      </p:sp>
    </p:spTree>
    <p:extLst>
      <p:ext uri="{BB962C8B-B14F-4D97-AF65-F5344CB8AC3E}">
        <p14:creationId xmlns:p14="http://schemas.microsoft.com/office/powerpoint/2010/main" val="90480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Divide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758CE8-0485-6247-9D21-74A849DDFC3B}" type="slidenum">
              <a:rPr lang="en-US" smtClean="0"/>
              <a:pPr/>
              <a:t>‹#›</a:t>
            </a:fld>
            <a:endParaRPr lang="en-US"/>
          </a:p>
        </p:txBody>
      </p:sp>
      <p:cxnSp>
        <p:nvCxnSpPr>
          <p:cNvPr id="10" name="Straight Connector 9"/>
          <p:cNvCxnSpPr/>
          <p:nvPr userDrawn="1"/>
        </p:nvCxnSpPr>
        <p:spPr>
          <a:xfrm>
            <a:off x="515804" y="512763"/>
            <a:ext cx="11157219"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297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5_Divide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758CE8-0485-6247-9D21-74A849DDFC3B}" type="slidenum">
              <a:rPr lang="en-US" smtClean="0"/>
              <a:pPr/>
              <a:t>‹#›</a:t>
            </a:fld>
            <a:endParaRPr lang="en-US"/>
          </a:p>
        </p:txBody>
      </p:sp>
      <p:cxnSp>
        <p:nvCxnSpPr>
          <p:cNvPr id="14" name="Straight Connector 13"/>
          <p:cNvCxnSpPr/>
          <p:nvPr userDrawn="1"/>
        </p:nvCxnSpPr>
        <p:spPr>
          <a:xfrm>
            <a:off x="515804" y="512763"/>
            <a:ext cx="11157219"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7376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6_Divide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758CE8-0485-6247-9D21-74A849DDFC3B}" type="slidenum">
              <a:rPr lang="en-US" smtClean="0"/>
              <a:pPr/>
              <a:t>‹#›</a:t>
            </a:fld>
            <a:endParaRPr lang="en-US"/>
          </a:p>
        </p:txBody>
      </p:sp>
      <p:cxnSp>
        <p:nvCxnSpPr>
          <p:cNvPr id="14" name="Straight Connector 13"/>
          <p:cNvCxnSpPr/>
          <p:nvPr userDrawn="1"/>
        </p:nvCxnSpPr>
        <p:spPr>
          <a:xfrm>
            <a:off x="515804" y="512763"/>
            <a:ext cx="11157219"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6004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8_Divide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758CE8-0485-6247-9D21-74A849DDFC3B}" type="slidenum">
              <a:rPr lang="en-US" smtClean="0"/>
              <a:pPr/>
              <a:t>‹#›</a:t>
            </a:fld>
            <a:endParaRPr lang="en-US"/>
          </a:p>
        </p:txBody>
      </p:sp>
      <p:cxnSp>
        <p:nvCxnSpPr>
          <p:cNvPr id="14" name="Straight Connector 13"/>
          <p:cNvCxnSpPr/>
          <p:nvPr userDrawn="1"/>
        </p:nvCxnSpPr>
        <p:spPr>
          <a:xfrm>
            <a:off x="515804" y="512763"/>
            <a:ext cx="11157219"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7411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9_Divide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758CE8-0485-6247-9D21-74A849DDFC3B}" type="slidenum">
              <a:rPr lang="en-US" smtClean="0"/>
              <a:pPr/>
              <a:t>‹#›</a:t>
            </a:fld>
            <a:endParaRPr lang="en-US"/>
          </a:p>
        </p:txBody>
      </p:sp>
      <p:cxnSp>
        <p:nvCxnSpPr>
          <p:cNvPr id="14" name="Straight Connector 13"/>
          <p:cNvCxnSpPr/>
          <p:nvPr userDrawn="1"/>
        </p:nvCxnSpPr>
        <p:spPr>
          <a:xfrm>
            <a:off x="515804" y="512763"/>
            <a:ext cx="11157219"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4135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0_Divide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758CE8-0485-6247-9D21-74A849DDFC3B}" type="slidenum">
              <a:rPr lang="en-US" smtClean="0"/>
              <a:pPr/>
              <a:t>‹#›</a:t>
            </a:fld>
            <a:endParaRPr lang="en-US"/>
          </a:p>
        </p:txBody>
      </p:sp>
      <p:cxnSp>
        <p:nvCxnSpPr>
          <p:cNvPr id="14" name="Straight Connector 13"/>
          <p:cNvCxnSpPr/>
          <p:nvPr userDrawn="1"/>
        </p:nvCxnSpPr>
        <p:spPr>
          <a:xfrm>
            <a:off x="515804" y="512763"/>
            <a:ext cx="11157219"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4379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09441" y="1600201"/>
            <a:ext cx="10969943"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441" y="6356351"/>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74F013-5AB6-0344-9A26-BC8312999CDC}" type="slidenum">
              <a:rPr lang="en-US" smtClean="0"/>
              <a:t>‹#›</a:t>
            </a:fld>
            <a:endParaRPr lang="en-US"/>
          </a:p>
        </p:txBody>
      </p:sp>
    </p:spTree>
    <p:extLst>
      <p:ext uri="{BB962C8B-B14F-4D97-AF65-F5344CB8AC3E}">
        <p14:creationId xmlns:p14="http://schemas.microsoft.com/office/powerpoint/2010/main" val="1732574708"/>
      </p:ext>
    </p:extLst>
  </p:cSld>
  <p:clrMap bg1="lt1" tx1="dk1" bg2="lt2" tx2="dk2" accent1="accent1" accent2="accent2" accent3="accent3" accent4="accent4" accent5="accent5" accent6="accent6" hlink="hlink" folHlink="folHlink"/>
  <p:sldLayoutIdLst>
    <p:sldLayoutId id="2147483666" r:id="rId1"/>
    <p:sldLayoutId id="2147483649" r:id="rId2"/>
    <p:sldLayoutId id="2147483650" r:id="rId3"/>
    <p:sldLayoutId id="2147483667" r:id="rId4"/>
    <p:sldLayoutId id="2147483668" r:id="rId5"/>
    <p:sldLayoutId id="2147483669" r:id="rId6"/>
    <p:sldLayoutId id="2147483671" r:id="rId7"/>
    <p:sldLayoutId id="2147483672" r:id="rId8"/>
    <p:sldLayoutId id="2147483673" r:id="rId9"/>
    <p:sldLayoutId id="2147483674" r:id="rId10"/>
    <p:sldLayoutId id="2147483675"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8.xml"/><Relationship Id="rId5" Type="http://schemas.openxmlformats.org/officeDocument/2006/relationships/image" Target="../media/image40.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70.PNG"/><Relationship Id="rId26" Type="http://schemas.openxmlformats.org/officeDocument/2006/relationships/image" Target="../media/image78.PNG"/><Relationship Id="rId3" Type="http://schemas.openxmlformats.org/officeDocument/2006/relationships/image" Target="../media/image55.png"/><Relationship Id="rId21" Type="http://schemas.openxmlformats.org/officeDocument/2006/relationships/image" Target="../media/image73.png"/><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png"/><Relationship Id="rId25" Type="http://schemas.openxmlformats.org/officeDocument/2006/relationships/image" Target="../media/image77.gif"/><Relationship Id="rId2" Type="http://schemas.openxmlformats.org/officeDocument/2006/relationships/notesSlide" Target="../notesSlides/notesSlide11.xml"/><Relationship Id="rId16" Type="http://schemas.openxmlformats.org/officeDocument/2006/relationships/image" Target="../media/image68.PNG"/><Relationship Id="rId20" Type="http://schemas.openxmlformats.org/officeDocument/2006/relationships/image" Target="../media/image72.PNG"/><Relationship Id="rId29" Type="http://schemas.openxmlformats.org/officeDocument/2006/relationships/image" Target="../media/image81.png"/><Relationship Id="rId1" Type="http://schemas.openxmlformats.org/officeDocument/2006/relationships/slideLayout" Target="../slideLayouts/slideLayout1.xml"/><Relationship Id="rId6" Type="http://schemas.openxmlformats.org/officeDocument/2006/relationships/image" Target="../media/image58.PNG"/><Relationship Id="rId11" Type="http://schemas.openxmlformats.org/officeDocument/2006/relationships/image" Target="../media/image63.PNG"/><Relationship Id="rId24" Type="http://schemas.openxmlformats.org/officeDocument/2006/relationships/image" Target="../media/image76.jpeg"/><Relationship Id="rId5" Type="http://schemas.openxmlformats.org/officeDocument/2006/relationships/image" Target="../media/image57.PNG"/><Relationship Id="rId15" Type="http://schemas.openxmlformats.org/officeDocument/2006/relationships/image" Target="../media/image67.PNG"/><Relationship Id="rId23" Type="http://schemas.openxmlformats.org/officeDocument/2006/relationships/image" Target="../media/image75.png"/><Relationship Id="rId28" Type="http://schemas.openxmlformats.org/officeDocument/2006/relationships/image" Target="../media/image80.PNG"/><Relationship Id="rId10" Type="http://schemas.openxmlformats.org/officeDocument/2006/relationships/image" Target="../media/image62.PNG"/><Relationship Id="rId19" Type="http://schemas.openxmlformats.org/officeDocument/2006/relationships/image" Target="../media/image71.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 Id="rId22" Type="http://schemas.openxmlformats.org/officeDocument/2006/relationships/image" Target="../media/image74.PNG"/><Relationship Id="rId27" Type="http://schemas.openxmlformats.org/officeDocument/2006/relationships/image" Target="../media/image7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83.jpg"/></Relationships>
</file>

<file path=ppt/slides/_rels/slide2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3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91.png"/><Relationship Id="rId4" Type="http://schemas.openxmlformats.org/officeDocument/2006/relationships/image" Target="../media/image90.png"/></Relationships>
</file>

<file path=ppt/slides/_rels/slide3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83.jpg"/><Relationship Id="rId5" Type="http://schemas.openxmlformats.org/officeDocument/2006/relationships/image" Target="../media/image94.png"/><Relationship Id="rId4" Type="http://schemas.openxmlformats.org/officeDocument/2006/relationships/image" Target="../media/image93.png"/></Relationships>
</file>

<file path=ppt/slides/_rels/slide3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image" Target="../media/image83.jpg"/></Relationships>
</file>

<file path=ppt/slides/_rels/slide36.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hyperlink" Target="https://www.cityandguilds.com/techbac/workplace-skills/my-skills" TargetMode="Externa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png"/><Relationship Id="rId1" Type="http://schemas.openxmlformats.org/officeDocument/2006/relationships/slideLayout" Target="../slideLayouts/slideLayout11.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 Id="rId9" Type="http://schemas.openxmlformats.org/officeDocument/2006/relationships/image" Target="../media/image110.png"/></Relationships>
</file>

<file path=ppt/slides/_rels/slide4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1.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hyperlink" Target="http://belinda.esdaile@cityandguilds.com" TargetMode="External"/><Relationship Id="rId2" Type="http://schemas.openxmlformats.org/officeDocument/2006/relationships/image" Target="../media/image115.png"/><Relationship Id="rId1" Type="http://schemas.openxmlformats.org/officeDocument/2006/relationships/slideLayout" Target="../slideLayouts/slideLayout1.xml"/><Relationship Id="rId5" Type="http://schemas.openxmlformats.org/officeDocument/2006/relationships/image" Target="../media/image116.png"/><Relationship Id="rId4" Type="http://schemas.openxmlformats.org/officeDocument/2006/relationships/hyperlink" Target="mailto:sarah.purdell@nlbc.uk"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emf"/><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6.gif"/><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6.xml"/><Relationship Id="rId16"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24.jpe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jpe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01782"/>
            <a:ext cx="12202027" cy="7649926"/>
          </a:xfrm>
          <a:prstGeom prst="rect">
            <a:avLst/>
          </a:prstGeom>
        </p:spPr>
      </p:pic>
      <p:sp>
        <p:nvSpPr>
          <p:cNvPr id="6" name="Title 1"/>
          <p:cNvSpPr txBox="1">
            <a:spLocks/>
          </p:cNvSpPr>
          <p:nvPr/>
        </p:nvSpPr>
        <p:spPr>
          <a:xfrm>
            <a:off x="536100" y="5001838"/>
            <a:ext cx="10360501" cy="11250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a:solidFill>
                  <a:schemeClr val="bg1"/>
                </a:solidFill>
                <a:latin typeface="Avenir Heavy" charset="0"/>
                <a:ea typeface="Avenir Heavy" charset="0"/>
                <a:cs typeface="Avenir Heavy" charset="0"/>
              </a:rPr>
              <a:t>Technical Qualifications</a:t>
            </a:r>
          </a:p>
          <a:p>
            <a:pPr algn="l"/>
            <a:r>
              <a:rPr lang="en-US" sz="3200" dirty="0">
                <a:solidFill>
                  <a:schemeClr val="bg1"/>
                </a:solidFill>
                <a:latin typeface="Avenir Light" charset="0"/>
                <a:ea typeface="Avenir Light" charset="0"/>
                <a:cs typeface="Avenir Light" charset="0"/>
              </a:rPr>
              <a:t>In Land</a:t>
            </a:r>
          </a:p>
        </p:txBody>
      </p:sp>
      <p:pic>
        <p:nvPicPr>
          <p:cNvPr id="4" name="Picture 4" descr="NLBC_CG_CollabLogo_Transparent.png"/>
          <p:cNvPicPr>
            <a:picLocks noChangeAspect="1"/>
          </p:cNvPicPr>
          <p:nvPr/>
        </p:nvPicPr>
        <p:blipFill rotWithShape="1">
          <a:blip r:embed="rId4"/>
          <a:srcRect l="51348" t="-17187"/>
          <a:stretch/>
        </p:blipFill>
        <p:spPr>
          <a:xfrm>
            <a:off x="10360501" y="38100"/>
            <a:ext cx="1334518" cy="937614"/>
          </a:xfrm>
          <a:prstGeom prst="rect">
            <a:avLst/>
          </a:prstGeom>
        </p:spPr>
      </p:pic>
      <p:pic>
        <p:nvPicPr>
          <p:cNvPr id="2" name="Picture 4" descr="logo.png"/>
          <p:cNvPicPr>
            <a:picLocks noChangeAspect="1"/>
          </p:cNvPicPr>
          <p:nvPr/>
        </p:nvPicPr>
        <p:blipFill rotWithShape="1">
          <a:blip r:embed="rId5"/>
          <a:srcRect b="12336"/>
          <a:stretch/>
        </p:blipFill>
        <p:spPr>
          <a:xfrm>
            <a:off x="9017826" y="133350"/>
            <a:ext cx="1346069" cy="866858"/>
          </a:xfrm>
          <a:prstGeom prst="rect">
            <a:avLst/>
          </a:prstGeom>
        </p:spPr>
      </p:pic>
    </p:spTree>
    <p:extLst>
      <p:ext uri="{BB962C8B-B14F-4D97-AF65-F5344CB8AC3E}">
        <p14:creationId xmlns:p14="http://schemas.microsoft.com/office/powerpoint/2010/main" val="3463939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28638" y="1000125"/>
            <a:ext cx="8896515" cy="868363"/>
          </a:xfrm>
          <a:prstGeom prst="rect">
            <a:avLst/>
          </a:prstGeom>
          <a:noFill/>
        </p:spPr>
        <p:txBody>
          <a:bodyPr wrap="square" lIns="0" tIns="0" rIns="0" bIns="0" numCol="1" spcCol="0" rtlCol="0" anchor="t">
            <a:noAutofit/>
          </a:bodyPr>
          <a:lstStyle/>
          <a:p>
            <a:pPr>
              <a:lnSpc>
                <a:spcPts val="2999"/>
              </a:lnSpc>
              <a:buClr>
                <a:srgbClr val="FF0000"/>
              </a:buClr>
            </a:pPr>
            <a:r>
              <a:rPr lang="en-GB" sz="2350" b="1">
                <a:latin typeface="Avenir Heavy" charset="0"/>
                <a:ea typeface="Avenir Heavy" charset="0"/>
                <a:cs typeface="Avenir Heavy" charset="0"/>
              </a:rPr>
              <a:t>About City &amp; Guilds and the National Land Based College collaboration</a:t>
            </a:r>
            <a:endParaRPr lang="en-GB" sz="2399" b="1">
              <a:latin typeface="Avenir Heavy" charset="0"/>
              <a:ea typeface="Avenir Heavy" charset="0"/>
              <a:cs typeface="Avenir Heavy" charset="0"/>
            </a:endParaRPr>
          </a:p>
        </p:txBody>
      </p:sp>
      <p:sp>
        <p:nvSpPr>
          <p:cNvPr id="6" name="TextBox 5"/>
          <p:cNvSpPr txBox="1"/>
          <p:nvPr/>
        </p:nvSpPr>
        <p:spPr>
          <a:xfrm>
            <a:off x="509269" y="2024764"/>
            <a:ext cx="11157220" cy="1938487"/>
          </a:xfrm>
          <a:prstGeom prst="rect">
            <a:avLst/>
          </a:prstGeom>
          <a:noFill/>
        </p:spPr>
        <p:txBody>
          <a:bodyPr wrap="square" lIns="0" tIns="0" rIns="0" bIns="0" rtlCol="0" anchor="t">
            <a:spAutoFit/>
          </a:bodyPr>
          <a:lstStyle/>
          <a:p>
            <a:pPr>
              <a:lnSpc>
                <a:spcPct val="150000"/>
              </a:lnSpc>
            </a:pPr>
            <a:r>
              <a:rPr lang="en-GB" sz="1200">
                <a:latin typeface="Avenir Book" charset="0"/>
                <a:ea typeface="Avenir Book" charset="0"/>
                <a:cs typeface="Avenir Book" charset="0"/>
              </a:rPr>
              <a:t>City &amp; Guilds and the National Land Based College came together through a common ambition to support colleges and providers in facing government reforms to the skills system and creating the skilled workforce needed to meet the demands of the UK land-based sector.</a:t>
            </a:r>
          </a:p>
          <a:p>
            <a:pPr>
              <a:lnSpc>
                <a:spcPct val="150000"/>
              </a:lnSpc>
            </a:pPr>
            <a:endParaRPr lang="en-GB" sz="1200">
              <a:latin typeface="Avenir Book" charset="0"/>
              <a:ea typeface="Avenir Book" charset="0"/>
              <a:cs typeface="Avenir Book" charset="0"/>
            </a:endParaRPr>
          </a:p>
          <a:p>
            <a:pPr>
              <a:lnSpc>
                <a:spcPct val="150000"/>
              </a:lnSpc>
            </a:pPr>
            <a:r>
              <a:rPr lang="en-GB" sz="1200">
                <a:latin typeface="Avenir Book" charset="0"/>
                <a:ea typeface="Avenir Book" charset="0"/>
                <a:cs typeface="Avenir Book" charset="0"/>
              </a:rPr>
              <a:t>The professional and technical education sector is once again facing enormous change.</a:t>
            </a:r>
          </a:p>
          <a:p>
            <a:pPr>
              <a:lnSpc>
                <a:spcPct val="150000"/>
              </a:lnSpc>
            </a:pPr>
            <a:r>
              <a:rPr lang="en-GB" sz="1200">
                <a:latin typeface="Avenir Book" charset="0"/>
                <a:ea typeface="Avenir Book" charset="0"/>
                <a:cs typeface="Avenir Book" charset="0"/>
              </a:rPr>
              <a:t> </a:t>
            </a:r>
          </a:p>
          <a:p>
            <a:pPr>
              <a:lnSpc>
                <a:spcPct val="150000"/>
              </a:lnSpc>
            </a:pPr>
            <a:r>
              <a:rPr lang="en-GB" sz="1200">
                <a:latin typeface="Avenir Book" charset="0"/>
                <a:ea typeface="Avenir Book" charset="0"/>
                <a:cs typeface="Avenir Book" charset="0"/>
              </a:rPr>
              <a:t>The new apprenticeship standards were barely embedded before the Post-16 Skills Plan was announced, bringing with it new more rigorous technical qualifications that colleges and providers must adopt by 2019.</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891" y="4397505"/>
            <a:ext cx="10713975" cy="1884427"/>
          </a:xfrm>
          <a:prstGeom prst="rect">
            <a:avLst/>
          </a:prstGeom>
        </p:spPr>
      </p:pic>
    </p:spTree>
    <p:extLst>
      <p:ext uri="{BB962C8B-B14F-4D97-AF65-F5344CB8AC3E}">
        <p14:creationId xmlns:p14="http://schemas.microsoft.com/office/powerpoint/2010/main" val="3958259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09269" y="1576825"/>
            <a:ext cx="6493211" cy="3876975"/>
          </a:xfrm>
          <a:prstGeom prst="rect">
            <a:avLst/>
          </a:prstGeom>
          <a:noFill/>
        </p:spPr>
        <p:txBody>
          <a:bodyPr wrap="square" lIns="0" tIns="0" rIns="0" bIns="0" rtlCol="0" anchor="t">
            <a:spAutoFit/>
          </a:bodyPr>
          <a:lstStyle/>
          <a:p>
            <a:pPr>
              <a:lnSpc>
                <a:spcPct val="150000"/>
              </a:lnSpc>
            </a:pPr>
            <a:r>
              <a:rPr lang="en-GB" sz="1200">
                <a:latin typeface="Avenir Book" charset="0"/>
                <a:ea typeface="Avenir Book" charset="0"/>
                <a:cs typeface="Avenir Book" charset="0"/>
              </a:rPr>
              <a:t>City &amp; Guilds, in collaboration with the National Land Based College (NLBC) has designed Land Based Technical qualifications to increase skills levels in the land-based sector.</a:t>
            </a:r>
          </a:p>
          <a:p>
            <a:pPr>
              <a:lnSpc>
                <a:spcPct val="150000"/>
              </a:lnSpc>
            </a:pPr>
            <a:endParaRPr lang="en-GB" sz="1200">
              <a:latin typeface="Avenir Book" charset="0"/>
              <a:ea typeface="Avenir Book" charset="0"/>
              <a:cs typeface="Avenir Book" charset="0"/>
            </a:endParaRPr>
          </a:p>
          <a:p>
            <a:pPr>
              <a:lnSpc>
                <a:spcPct val="150000"/>
              </a:lnSpc>
            </a:pPr>
            <a:r>
              <a:rPr lang="en-GB" sz="1200">
                <a:latin typeface="Avenir Book" charset="0"/>
                <a:ea typeface="Avenir Book" charset="0"/>
                <a:cs typeface="Avenir Book" charset="0"/>
              </a:rPr>
              <a:t>Together we have worked with industry to develop the qualifications employers demand, giving learners the skills they need to thrive in the workplace.</a:t>
            </a:r>
          </a:p>
          <a:p>
            <a:pPr>
              <a:lnSpc>
                <a:spcPct val="150000"/>
              </a:lnSpc>
            </a:pPr>
            <a:endParaRPr lang="en-GB" sz="1200">
              <a:latin typeface="Avenir Book" charset="0"/>
              <a:ea typeface="Avenir Book" charset="0"/>
              <a:cs typeface="Avenir Book" charset="0"/>
            </a:endParaRPr>
          </a:p>
          <a:p>
            <a:pPr>
              <a:lnSpc>
                <a:spcPct val="150000"/>
              </a:lnSpc>
            </a:pPr>
            <a:r>
              <a:rPr lang="en-GB" sz="1200">
                <a:latin typeface="Avenir Book" charset="0"/>
                <a:ea typeface="Avenir Book" charset="0"/>
                <a:cs typeface="Avenir Book" charset="0"/>
              </a:rPr>
              <a:t>Our focus on supporting the sector though times of change is unwavering, demonstrated by our continued investments into land based services from NPTC to our bursary programmes.</a:t>
            </a:r>
          </a:p>
          <a:p>
            <a:pPr>
              <a:lnSpc>
                <a:spcPct val="150000"/>
              </a:lnSpc>
            </a:pPr>
            <a:endParaRPr lang="en-GB" sz="1200">
              <a:latin typeface="Avenir Book" charset="0"/>
              <a:ea typeface="Avenir Book" charset="0"/>
              <a:cs typeface="Avenir Book" charset="0"/>
            </a:endParaRPr>
          </a:p>
          <a:p>
            <a:pPr>
              <a:lnSpc>
                <a:spcPct val="150000"/>
              </a:lnSpc>
            </a:pPr>
            <a:r>
              <a:rPr lang="en-GB" sz="1200">
                <a:latin typeface="Avenir Book" charset="0"/>
                <a:ea typeface="Avenir Book" charset="0"/>
                <a:cs typeface="Avenir Book" charset="0"/>
              </a:rPr>
              <a:t>Working together enables us to provide an end-to-end solution to take learners from entry level throughout their career, providing new and innovative ways to learn and be recognised.</a:t>
            </a:r>
          </a:p>
          <a:p>
            <a:pPr>
              <a:lnSpc>
                <a:spcPct val="150000"/>
              </a:lnSpc>
            </a:pPr>
            <a:endParaRPr lang="en-GB" sz="1200">
              <a:latin typeface="Avenir Book" charset="0"/>
              <a:ea typeface="Avenir Book" charset="0"/>
              <a:cs typeface="Avenir Book" charset="0"/>
            </a:endParaRPr>
          </a:p>
          <a:p>
            <a:pPr>
              <a:lnSpc>
                <a:spcPct val="150000"/>
              </a:lnSpc>
            </a:pPr>
            <a:r>
              <a:rPr lang="en-GB" sz="1200">
                <a:latin typeface="Avenir Book" charset="0"/>
                <a:ea typeface="Avenir Book" charset="0"/>
                <a:cs typeface="Avenir Book" charset="0"/>
              </a:rPr>
              <a:t>Subject areas range from Animal Care through to Environmental Conservation and all qualifications are available at various levels of study.</a:t>
            </a:r>
          </a:p>
        </p:txBody>
      </p:sp>
      <p:sp>
        <p:nvSpPr>
          <p:cNvPr id="15" name="Title 1"/>
          <p:cNvSpPr txBox="1">
            <a:spLocks/>
          </p:cNvSpPr>
          <p:nvPr/>
        </p:nvSpPr>
        <p:spPr>
          <a:xfrm>
            <a:off x="509270" y="955832"/>
            <a:ext cx="11157219" cy="850242"/>
          </a:xfrm>
          <a:prstGeom prst="rect">
            <a:avLst/>
          </a:prstGeom>
        </p:spPr>
        <p:txBody>
          <a:bodyPr lIns="0" tIns="0" rIns="0" bIns="0"/>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nSpc>
                <a:spcPts val="2999"/>
              </a:lnSpc>
            </a:pPr>
            <a:r>
              <a:rPr lang="en-GB" sz="2399" b="1">
                <a:latin typeface="Avenir Heavy" charset="0"/>
                <a:ea typeface="Avenir Heavy" charset="0"/>
                <a:cs typeface="Avenir Heavy" charset="0"/>
              </a:rPr>
              <a:t>Our Promise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6728" y="1894463"/>
            <a:ext cx="5012975" cy="4962644"/>
          </a:xfrm>
          <a:prstGeom prst="rect">
            <a:avLst/>
          </a:prstGeom>
        </p:spPr>
      </p:pic>
    </p:spTree>
    <p:extLst>
      <p:ext uri="{BB962C8B-B14F-4D97-AF65-F5344CB8AC3E}">
        <p14:creationId xmlns:p14="http://schemas.microsoft.com/office/powerpoint/2010/main" val="14256999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09269" y="2244907"/>
            <a:ext cx="11157220" cy="184618"/>
          </a:xfrm>
          <a:prstGeom prst="rect">
            <a:avLst/>
          </a:prstGeom>
          <a:noFill/>
        </p:spPr>
        <p:txBody>
          <a:bodyPr wrap="square" lIns="0" tIns="0" rIns="0" bIns="0" rtlCol="0" anchor="t">
            <a:spAutoFit/>
          </a:bodyPr>
          <a:lstStyle/>
          <a:p>
            <a:r>
              <a:rPr lang="en-GB" sz="1200">
                <a:latin typeface="Avenir Book" charset="0"/>
                <a:ea typeface="Avenir Book" charset="0"/>
                <a:cs typeface="Avenir Book" charset="0"/>
              </a:rPr>
              <a:t>High-quality qualifications which provide you with the technical skills and knowledge required to be effective in your first job straight away. </a:t>
            </a:r>
          </a:p>
        </p:txBody>
      </p:sp>
      <p:sp>
        <p:nvSpPr>
          <p:cNvPr id="15" name="Title 1"/>
          <p:cNvSpPr txBox="1">
            <a:spLocks/>
          </p:cNvSpPr>
          <p:nvPr/>
        </p:nvSpPr>
        <p:spPr>
          <a:xfrm>
            <a:off x="509270" y="955832"/>
            <a:ext cx="11157219" cy="850242"/>
          </a:xfrm>
          <a:prstGeom prst="rect">
            <a:avLst/>
          </a:prstGeom>
        </p:spPr>
        <p:txBody>
          <a:bodyPr lIns="0" tIns="0" rIns="0" bIns="0"/>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nSpc>
                <a:spcPts val="2999"/>
              </a:lnSpc>
            </a:pPr>
            <a:r>
              <a:rPr lang="en-GB" sz="2399">
                <a:latin typeface="Avenir Book" charset="0"/>
                <a:ea typeface="Avenir Book" charset="0"/>
                <a:cs typeface="Avenir Book" charset="0"/>
              </a:rPr>
              <a:t>Learners:</a:t>
            </a:r>
          </a:p>
          <a:p>
            <a:r>
              <a:rPr lang="en-GB" sz="2399" b="1">
                <a:latin typeface="Avenir Heavy" charset="0"/>
                <a:ea typeface="Avenir Heavy" charset="0"/>
                <a:cs typeface="Avenir Heavy" charset="0"/>
              </a:rPr>
              <a:t>Why study a City &amp; Guilds land-based Technical Qualification?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263" y="2852761"/>
            <a:ext cx="645913" cy="1048963"/>
          </a:xfrm>
          <a:prstGeom prst="rect">
            <a:avLst/>
          </a:prstGeom>
        </p:spPr>
      </p:pic>
      <p:sp>
        <p:nvSpPr>
          <p:cNvPr id="3" name="TextBox 2"/>
          <p:cNvSpPr txBox="1"/>
          <p:nvPr/>
        </p:nvSpPr>
        <p:spPr>
          <a:xfrm>
            <a:off x="1597122" y="2746905"/>
            <a:ext cx="3860424" cy="1338479"/>
          </a:xfrm>
          <a:prstGeom prst="rect">
            <a:avLst/>
          </a:prstGeom>
          <a:noFill/>
        </p:spPr>
        <p:txBody>
          <a:bodyPr wrap="square" rtlCol="0">
            <a:spAutoFit/>
          </a:bodyPr>
          <a:lstStyle/>
          <a:p>
            <a:pPr>
              <a:spcAft>
                <a:spcPts val="600"/>
              </a:spcAft>
            </a:pPr>
            <a:r>
              <a:rPr lang="en-GB" sz="1600" b="1">
                <a:latin typeface="Avenir Heavy" charset="0"/>
                <a:ea typeface="Avenir Heavy" charset="0"/>
                <a:cs typeface="Avenir Heavy" charset="0"/>
              </a:rPr>
              <a:t>Choice of progression</a:t>
            </a:r>
          </a:p>
          <a:p>
            <a:r>
              <a:rPr lang="en-GB" sz="1200">
                <a:latin typeface="Avenir Book" charset="0"/>
                <a:ea typeface="Avenir Book" charset="0"/>
                <a:cs typeface="Avenir Book" charset="0"/>
              </a:rPr>
              <a:t>Using our extensive expertise in qualification development, our land-based Technical qualifications are designed to allow seamless progression, whether that’s to Apprenticeships or onto employment or directly to university.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9991" y="2804369"/>
            <a:ext cx="998376" cy="769240"/>
          </a:xfrm>
          <a:prstGeom prst="rect">
            <a:avLst/>
          </a:prstGeom>
        </p:spPr>
      </p:pic>
      <p:sp>
        <p:nvSpPr>
          <p:cNvPr id="10" name="TextBox 9"/>
          <p:cNvSpPr txBox="1"/>
          <p:nvPr/>
        </p:nvSpPr>
        <p:spPr>
          <a:xfrm>
            <a:off x="7621448" y="2746905"/>
            <a:ext cx="3238794" cy="2876962"/>
          </a:xfrm>
          <a:prstGeom prst="rect">
            <a:avLst/>
          </a:prstGeom>
          <a:noFill/>
        </p:spPr>
        <p:txBody>
          <a:bodyPr wrap="square" rtlCol="0">
            <a:spAutoFit/>
          </a:bodyPr>
          <a:lstStyle/>
          <a:p>
            <a:pPr>
              <a:spcAft>
                <a:spcPts val="600"/>
              </a:spcAft>
            </a:pPr>
            <a:r>
              <a:rPr lang="en-GB" sz="1600" b="1">
                <a:latin typeface="Avenir Heavy" charset="0"/>
                <a:ea typeface="Avenir Heavy" charset="0"/>
                <a:cs typeface="Avenir Heavy" charset="0"/>
              </a:rPr>
              <a:t>Relevant qualifications, closely aligned with industry practice</a:t>
            </a:r>
          </a:p>
          <a:p>
            <a:r>
              <a:rPr lang="en-GB" sz="1200">
                <a:latin typeface="Avenir Book" charset="0"/>
                <a:ea typeface="Avenir Book" charset="0"/>
                <a:cs typeface="Avenir Book" charset="0"/>
              </a:rPr>
              <a:t>Whether you’re looking to land your first job, progress in an existing career or find employment, our qualifications will give you the knowledge and skills to actually do the job. That’s why they’re trusted and valued by employers. </a:t>
            </a:r>
          </a:p>
          <a:p>
            <a:endParaRPr lang="en-GB" sz="1200">
              <a:latin typeface="Avenir Book" charset="0"/>
              <a:ea typeface="Avenir Book" charset="0"/>
              <a:cs typeface="Avenir Book" charset="0"/>
            </a:endParaRPr>
          </a:p>
          <a:p>
            <a:r>
              <a:rPr lang="en-GB" sz="1200">
                <a:latin typeface="Avenir Book" charset="0"/>
                <a:ea typeface="Avenir Book" charset="0"/>
                <a:cs typeface="Avenir Book" charset="0"/>
              </a:rPr>
              <a:t>Our collaboration with the NLBC ensures our qualifications deliver the knowledge, skills and understanding you need to enhance and develop your career in the land-based industry, no matter where you are.</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262" y="4388952"/>
            <a:ext cx="745356" cy="1194898"/>
          </a:xfrm>
          <a:prstGeom prst="rect">
            <a:avLst/>
          </a:prstGeom>
        </p:spPr>
      </p:pic>
      <p:sp>
        <p:nvSpPr>
          <p:cNvPr id="12" name="TextBox 11"/>
          <p:cNvSpPr txBox="1"/>
          <p:nvPr/>
        </p:nvSpPr>
        <p:spPr>
          <a:xfrm>
            <a:off x="1597121" y="4300130"/>
            <a:ext cx="4335789" cy="2400032"/>
          </a:xfrm>
          <a:prstGeom prst="rect">
            <a:avLst/>
          </a:prstGeom>
          <a:noFill/>
        </p:spPr>
        <p:txBody>
          <a:bodyPr wrap="square" rtlCol="0">
            <a:spAutoFit/>
          </a:bodyPr>
          <a:lstStyle/>
          <a:p>
            <a:r>
              <a:rPr lang="en-GB" sz="1600" b="1">
                <a:latin typeface="Avenir Heavy" charset="0"/>
                <a:ea typeface="Avenir Heavy" charset="0"/>
                <a:cs typeface="Avenir Heavy" charset="0"/>
              </a:rPr>
              <a:t>Recognised by employers across </a:t>
            </a:r>
          </a:p>
          <a:p>
            <a:pPr>
              <a:spcAft>
                <a:spcPts val="600"/>
              </a:spcAft>
            </a:pPr>
            <a:r>
              <a:rPr lang="en-GB" sz="1600" b="1">
                <a:latin typeface="Avenir Heavy" charset="0"/>
                <a:ea typeface="Avenir Heavy" charset="0"/>
                <a:cs typeface="Avenir Heavy" charset="0"/>
              </a:rPr>
              <a:t>the country </a:t>
            </a:r>
          </a:p>
          <a:p>
            <a:r>
              <a:rPr lang="en-GB" sz="1200">
                <a:latin typeface="Avenir Book" charset="0"/>
                <a:ea typeface="Avenir Book" charset="0"/>
                <a:cs typeface="Avenir Book" charset="0"/>
              </a:rPr>
              <a:t>Increase your choice of employment opportunities. </a:t>
            </a:r>
          </a:p>
          <a:p>
            <a:endParaRPr lang="en-GB" sz="1200">
              <a:latin typeface="Avenir Book" charset="0"/>
              <a:ea typeface="Avenir Book" charset="0"/>
              <a:cs typeface="Avenir Book" charset="0"/>
            </a:endParaRPr>
          </a:p>
          <a:p>
            <a:r>
              <a:rPr lang="en-GB" sz="1200">
                <a:latin typeface="Avenir Book" charset="0"/>
                <a:ea typeface="Avenir Book" charset="0"/>
                <a:cs typeface="Avenir Book" charset="0"/>
              </a:rPr>
              <a:t>The NLBC online register of land-based learners and employees, will enable employers to track lifelong continued professional development more easily.</a:t>
            </a:r>
          </a:p>
          <a:p>
            <a:endParaRPr lang="en-GB" sz="1200">
              <a:latin typeface="Avenir Book" charset="0"/>
              <a:ea typeface="Avenir Book" charset="0"/>
              <a:cs typeface="Avenir Book" charset="0"/>
            </a:endParaRPr>
          </a:p>
          <a:p>
            <a:r>
              <a:rPr lang="en-GB" sz="1200">
                <a:latin typeface="Avenir Book" charset="0"/>
                <a:ea typeface="Avenir Book" charset="0"/>
                <a:cs typeface="Avenir Book" charset="0"/>
              </a:rPr>
              <a:t>This means your achievements are recorded and maintained throughout your career, promoting career growth and creating opportunities.</a:t>
            </a:r>
          </a:p>
        </p:txBody>
      </p:sp>
    </p:spTree>
    <p:extLst>
      <p:ext uri="{BB962C8B-B14F-4D97-AF65-F5344CB8AC3E}">
        <p14:creationId xmlns:p14="http://schemas.microsoft.com/office/powerpoint/2010/main" val="3672569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509270" y="955832"/>
            <a:ext cx="11157219" cy="850242"/>
          </a:xfrm>
          <a:prstGeom prst="rect">
            <a:avLst/>
          </a:prstGeom>
        </p:spPr>
        <p:txBody>
          <a:bodyPr lIns="0" tIns="0" rIns="0" bIns="0"/>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nSpc>
                <a:spcPts val="2999"/>
              </a:lnSpc>
            </a:pPr>
            <a:r>
              <a:rPr lang="en-GB" sz="2399">
                <a:latin typeface="Avenir Book" charset="0"/>
                <a:ea typeface="Avenir Book" charset="0"/>
                <a:cs typeface="Avenir Book" charset="0"/>
              </a:rPr>
              <a:t>Centres:</a:t>
            </a:r>
          </a:p>
          <a:p>
            <a:r>
              <a:rPr lang="en-GB" sz="2399" b="1">
                <a:latin typeface="Avenir Heavy" charset="0"/>
                <a:ea typeface="Avenir Heavy" charset="0"/>
                <a:cs typeface="Avenir Heavy" charset="0"/>
              </a:rPr>
              <a:t>Why deliver our City &amp; Guilds land-based Technical Qualification? </a:t>
            </a:r>
          </a:p>
        </p:txBody>
      </p:sp>
      <p:sp>
        <p:nvSpPr>
          <p:cNvPr id="3" name="TextBox 2"/>
          <p:cNvSpPr txBox="1"/>
          <p:nvPr/>
        </p:nvSpPr>
        <p:spPr>
          <a:xfrm>
            <a:off x="1597122" y="2390382"/>
            <a:ext cx="3979265" cy="2692344"/>
          </a:xfrm>
          <a:prstGeom prst="rect">
            <a:avLst/>
          </a:prstGeom>
          <a:noFill/>
        </p:spPr>
        <p:txBody>
          <a:bodyPr wrap="square" rtlCol="0">
            <a:spAutoFit/>
          </a:bodyPr>
          <a:lstStyle/>
          <a:p>
            <a:pPr>
              <a:spcAft>
                <a:spcPts val="600"/>
              </a:spcAft>
            </a:pPr>
            <a:r>
              <a:rPr lang="en-GB" sz="1600" b="1">
                <a:latin typeface="Avenir Heavy" charset="0"/>
                <a:ea typeface="Avenir Heavy" charset="0"/>
                <a:cs typeface="Avenir Heavy" charset="0"/>
              </a:rPr>
              <a:t>Comprehensive offer across the pathways you deliver</a:t>
            </a:r>
          </a:p>
          <a:p>
            <a:r>
              <a:rPr lang="en-GB" sz="1200">
                <a:latin typeface="Avenir Book" charset="0"/>
                <a:ea typeface="Avenir Book" charset="0"/>
                <a:cs typeface="Avenir Book" charset="0"/>
              </a:rPr>
              <a:t>Our land-based Technical qualifications have been developed in collaboration with NLBC to provide your learners with the knowledge and hands-on practical learning that will prepare them for the workplace.</a:t>
            </a:r>
          </a:p>
          <a:p>
            <a:endParaRPr lang="en-GB" sz="1200">
              <a:latin typeface="Avenir Book" charset="0"/>
              <a:ea typeface="Avenir Book" charset="0"/>
              <a:cs typeface="Avenir Book" charset="0"/>
            </a:endParaRPr>
          </a:p>
          <a:p>
            <a:r>
              <a:rPr lang="en-GB" sz="1200">
                <a:latin typeface="Avenir Book" charset="0"/>
                <a:ea typeface="Avenir Book" charset="0"/>
                <a:cs typeface="Avenir Book" charset="0"/>
              </a:rPr>
              <a:t>NLBC champions the full spectrum of land-based careers, linking with and building on the work of existing sector careers initiatives, such as Bright Crop and Grow Careers.</a:t>
            </a:r>
          </a:p>
          <a:p>
            <a:endParaRPr lang="en-GB" sz="1200">
              <a:latin typeface="Avenir Book" charset="0"/>
              <a:ea typeface="Avenir Book" charset="0"/>
              <a:cs typeface="Avenir Book" charset="0"/>
            </a:endParaRPr>
          </a:p>
          <a:p>
            <a:r>
              <a:rPr lang="en-GB" sz="1200">
                <a:latin typeface="Avenir Book" charset="0"/>
                <a:ea typeface="Avenir Book" charset="0"/>
                <a:cs typeface="Avenir Book" charset="0"/>
              </a:rPr>
              <a:t>You can be confident of the qualification standard. </a:t>
            </a:r>
          </a:p>
        </p:txBody>
      </p:sp>
      <p:sp>
        <p:nvSpPr>
          <p:cNvPr id="10" name="TextBox 9"/>
          <p:cNvSpPr txBox="1"/>
          <p:nvPr/>
        </p:nvSpPr>
        <p:spPr>
          <a:xfrm>
            <a:off x="7621448" y="2390381"/>
            <a:ext cx="3796433" cy="2077492"/>
          </a:xfrm>
          <a:prstGeom prst="rect">
            <a:avLst/>
          </a:prstGeom>
          <a:noFill/>
        </p:spPr>
        <p:txBody>
          <a:bodyPr wrap="square" rtlCol="0" anchor="t">
            <a:spAutoFit/>
          </a:bodyPr>
          <a:lstStyle/>
          <a:p>
            <a:pPr>
              <a:spcAft>
                <a:spcPts val="600"/>
              </a:spcAft>
            </a:pPr>
            <a:r>
              <a:rPr lang="en-GB" sz="1600" b="1" dirty="0">
                <a:latin typeface="Avenir Heavy" charset="0"/>
                <a:ea typeface="Avenir Heavy" charset="0"/>
                <a:cs typeface="Avenir Heavy" charset="0"/>
              </a:rPr>
              <a:t>Future-proof your qualification</a:t>
            </a:r>
            <a:r>
              <a:rPr lang="en-GB" sz="1600" baseline="30000" dirty="0"/>
              <a:t> </a:t>
            </a:r>
            <a:endParaRPr lang="en-GB" sz="1600" baseline="30000"/>
          </a:p>
          <a:p>
            <a:r>
              <a:rPr lang="en-GB" sz="1200" dirty="0">
                <a:latin typeface="Avenir Book" charset="0"/>
                <a:ea typeface="Avenir Book" charset="0"/>
                <a:cs typeface="Avenir Book" charset="0"/>
              </a:rPr>
              <a:t>Our land-based Technical Qualifications have been designed to meet the latest 14-19 changes with updated content and a strong focus on employer involvement. </a:t>
            </a:r>
          </a:p>
          <a:p>
            <a:endParaRPr lang="en-GB" sz="1200" dirty="0">
              <a:latin typeface="Avenir Book" charset="0"/>
              <a:ea typeface="Avenir Book" charset="0"/>
              <a:cs typeface="Avenir Book" charset="0"/>
            </a:endParaRPr>
          </a:p>
          <a:p>
            <a:endParaRPr lang="en-GB" sz="1200">
              <a:latin typeface="Avenir Book" charset="0"/>
              <a:ea typeface="Avenir Book" charset="0"/>
              <a:cs typeface="Avenir Book" charset="0"/>
            </a:endParaRPr>
          </a:p>
          <a:p>
            <a:r>
              <a:rPr lang="en-GB" sz="1200" dirty="0">
                <a:latin typeface="Avenir Book" charset="0"/>
                <a:ea typeface="Avenir Book" charset="0"/>
                <a:cs typeface="Avenir Book" charset="0"/>
              </a:rPr>
              <a:t>We are committed to helping employers and training providers navigate this period of change to create a world-class skills system that meets the needs of UK industry - today and tomorrow.</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134" y="2447845"/>
            <a:ext cx="798906" cy="79723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7745" y="2447845"/>
            <a:ext cx="889011" cy="797230"/>
          </a:xfrm>
          <a:prstGeom prst="rect">
            <a:avLst/>
          </a:prstGeom>
        </p:spPr>
      </p:pic>
    </p:spTree>
    <p:extLst>
      <p:ext uri="{BB962C8B-B14F-4D97-AF65-F5344CB8AC3E}">
        <p14:creationId xmlns:p14="http://schemas.microsoft.com/office/powerpoint/2010/main" val="9735085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61113" y="1403087"/>
            <a:ext cx="3979265" cy="2600035"/>
          </a:xfrm>
          <a:prstGeom prst="rect">
            <a:avLst/>
          </a:prstGeom>
          <a:noFill/>
        </p:spPr>
        <p:txBody>
          <a:bodyPr wrap="square" rtlCol="0">
            <a:spAutoFit/>
          </a:bodyPr>
          <a:lstStyle/>
          <a:p>
            <a:pPr>
              <a:spcAft>
                <a:spcPts val="600"/>
              </a:spcAft>
            </a:pPr>
            <a:r>
              <a:rPr lang="en-GB" sz="1600" b="1">
                <a:latin typeface="Avenir Heavy" charset="0"/>
                <a:ea typeface="Avenir Heavy" charset="0"/>
                <a:cs typeface="Avenir Heavy" charset="0"/>
              </a:rPr>
              <a:t>Wrap-around support</a:t>
            </a:r>
          </a:p>
          <a:p>
            <a:pPr>
              <a:spcAft>
                <a:spcPts val="600"/>
              </a:spcAft>
            </a:pPr>
            <a:r>
              <a:rPr lang="en-GB" sz="1200">
                <a:latin typeface="Avenir Book" charset="0"/>
                <a:ea typeface="Avenir Book" charset="0"/>
                <a:cs typeface="Avenir Book" charset="0"/>
              </a:rPr>
              <a:t>We have a range of dedicated, specialist support and resources available to support you deliver our land-based Technical Qualifications, including: </a:t>
            </a:r>
          </a:p>
          <a:p>
            <a:pPr marL="315355" indent="-171399">
              <a:buFont typeface="Arial" charset="0"/>
              <a:buChar char="•"/>
            </a:pPr>
            <a:r>
              <a:rPr lang="en-GB" sz="1200">
                <a:latin typeface="Avenir Book" charset="0"/>
                <a:ea typeface="Avenir Book" charset="0"/>
                <a:cs typeface="Avenir Book" charset="0"/>
              </a:rPr>
              <a:t>curriculum plans</a:t>
            </a:r>
          </a:p>
          <a:p>
            <a:pPr marL="315355" indent="-171399">
              <a:buFont typeface="Arial" charset="0"/>
              <a:buChar char="•"/>
            </a:pPr>
            <a:r>
              <a:rPr lang="en-GB" sz="1200">
                <a:latin typeface="Avenir Book" charset="0"/>
                <a:ea typeface="Avenir Book" charset="0"/>
                <a:cs typeface="Avenir Book" charset="0"/>
              </a:rPr>
              <a:t>teaching learning and </a:t>
            </a:r>
            <a:br>
              <a:rPr lang="en-GB" sz="1200">
                <a:latin typeface="Avenir Book" charset="0"/>
                <a:ea typeface="Avenir Book" charset="0"/>
                <a:cs typeface="Avenir Book" charset="0"/>
              </a:rPr>
            </a:br>
            <a:r>
              <a:rPr lang="en-GB" sz="1200">
                <a:latin typeface="Avenir Book" charset="0"/>
                <a:ea typeface="Avenir Book" charset="0"/>
                <a:cs typeface="Avenir Book" charset="0"/>
              </a:rPr>
              <a:t>assessment guide</a:t>
            </a:r>
          </a:p>
          <a:p>
            <a:pPr marL="315355" indent="-171399">
              <a:buFont typeface="Arial" charset="0"/>
              <a:buChar char="•"/>
            </a:pPr>
            <a:r>
              <a:rPr lang="en-GB" sz="1200">
                <a:latin typeface="Avenir Book" charset="0"/>
                <a:ea typeface="Avenir Book" charset="0"/>
                <a:cs typeface="Avenir Book" charset="0"/>
              </a:rPr>
              <a:t>chief examiner reports </a:t>
            </a:r>
          </a:p>
          <a:p>
            <a:pPr marL="315355" indent="-171399">
              <a:buFont typeface="Arial" charset="0"/>
              <a:buChar char="•"/>
            </a:pPr>
            <a:r>
              <a:rPr lang="en-GB" sz="1200">
                <a:latin typeface="Avenir Book" charset="0"/>
                <a:ea typeface="Avenir Book" charset="0"/>
                <a:cs typeface="Avenir Book" charset="0"/>
              </a:rPr>
              <a:t>employer involvement </a:t>
            </a:r>
            <a:br>
              <a:rPr lang="en-GB" sz="1200">
                <a:latin typeface="Avenir Book" charset="0"/>
                <a:ea typeface="Avenir Book" charset="0"/>
                <a:cs typeface="Avenir Book" charset="0"/>
              </a:rPr>
            </a:br>
            <a:r>
              <a:rPr lang="en-GB" sz="1200">
                <a:latin typeface="Avenir Book" charset="0"/>
                <a:ea typeface="Avenir Book" charset="0"/>
                <a:cs typeface="Avenir Book" charset="0"/>
              </a:rPr>
              <a:t>centre guide</a:t>
            </a:r>
          </a:p>
          <a:p>
            <a:pPr marL="315355" indent="-171399">
              <a:spcAft>
                <a:spcPts val="600"/>
              </a:spcAft>
              <a:buFont typeface="Arial" charset="0"/>
              <a:buChar char="•"/>
            </a:pPr>
            <a:r>
              <a:rPr lang="en-GB" sz="1200">
                <a:latin typeface="Avenir Book" charset="0"/>
                <a:ea typeface="Avenir Book" charset="0"/>
                <a:cs typeface="Avenir Book" charset="0"/>
              </a:rPr>
              <a:t>marking and moderation guide</a:t>
            </a:r>
          </a:p>
          <a:p>
            <a:r>
              <a:rPr lang="en-GB" sz="1200">
                <a:latin typeface="Avenir Book" charset="0"/>
                <a:ea typeface="Avenir Book" charset="0"/>
                <a:cs typeface="Avenir Book" charset="0"/>
              </a:rPr>
              <a:t>... and much more available from our website</a:t>
            </a:r>
          </a:p>
        </p:txBody>
      </p:sp>
      <p:sp>
        <p:nvSpPr>
          <p:cNvPr id="10" name="TextBox 9"/>
          <p:cNvSpPr txBox="1"/>
          <p:nvPr/>
        </p:nvSpPr>
        <p:spPr>
          <a:xfrm>
            <a:off x="7621448" y="1403087"/>
            <a:ext cx="3796433" cy="1338479"/>
          </a:xfrm>
          <a:prstGeom prst="rect">
            <a:avLst/>
          </a:prstGeom>
          <a:noFill/>
        </p:spPr>
        <p:txBody>
          <a:bodyPr wrap="square" rtlCol="0">
            <a:spAutoFit/>
          </a:bodyPr>
          <a:lstStyle/>
          <a:p>
            <a:pPr>
              <a:spcAft>
                <a:spcPts val="600"/>
              </a:spcAft>
            </a:pPr>
            <a:r>
              <a:rPr lang="en-GB" sz="1600" b="1">
                <a:latin typeface="Avenir Heavy" charset="0"/>
                <a:ea typeface="Avenir Heavy" charset="0"/>
                <a:cs typeface="Avenir Heavy" charset="0"/>
              </a:rPr>
              <a:t>High-quality</a:t>
            </a:r>
          </a:p>
          <a:p>
            <a:r>
              <a:rPr lang="en-GB" sz="1200">
                <a:latin typeface="Avenir Book" charset="0"/>
                <a:ea typeface="Avenir Book" charset="0"/>
                <a:cs typeface="Avenir Book" charset="0"/>
              </a:rPr>
              <a:t>The qualifications have been designed to meet the latest changes of the land-based industries. You can trust that your learners will come out with a recognised qualification that is the same standard across the country.</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454" y="1403087"/>
            <a:ext cx="1021321" cy="81638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3197" y="1395157"/>
            <a:ext cx="917262" cy="562043"/>
          </a:xfrm>
          <a:prstGeom prst="rect">
            <a:avLst/>
          </a:prstGeom>
        </p:spPr>
      </p:pic>
      <p:sp>
        <p:nvSpPr>
          <p:cNvPr id="11" name="TextBox 10"/>
          <p:cNvSpPr txBox="1"/>
          <p:nvPr/>
        </p:nvSpPr>
        <p:spPr>
          <a:xfrm>
            <a:off x="1661113" y="4302245"/>
            <a:ext cx="3979265" cy="2077492"/>
          </a:xfrm>
          <a:prstGeom prst="rect">
            <a:avLst/>
          </a:prstGeom>
          <a:noFill/>
        </p:spPr>
        <p:txBody>
          <a:bodyPr wrap="square" rtlCol="0">
            <a:spAutoFit/>
          </a:bodyPr>
          <a:lstStyle/>
          <a:p>
            <a:pPr>
              <a:spcAft>
                <a:spcPts val="600"/>
              </a:spcAft>
            </a:pPr>
            <a:r>
              <a:rPr lang="en-GB" sz="1600" b="1">
                <a:latin typeface="Avenir Heavy" charset="0"/>
                <a:ea typeface="Avenir Heavy" charset="0"/>
                <a:cs typeface="Avenir Heavy" charset="0"/>
              </a:rPr>
              <a:t>Relevant qualifications at all levels</a:t>
            </a:r>
          </a:p>
          <a:p>
            <a:r>
              <a:rPr lang="en-GB" sz="1200">
                <a:latin typeface="Avenir Book" charset="0"/>
                <a:ea typeface="Avenir Book" charset="0"/>
                <a:cs typeface="Avenir Book" charset="0"/>
              </a:rPr>
              <a:t>In addition to our Technical offer our portfolio has a number of short courses to equip learners with the specialist skills and knowledge required to achieve a Certificate of Competence qualification. Some of these qualifications are vital for Licence to Practise activities or for membership of CPD registers. </a:t>
            </a:r>
          </a:p>
          <a:p>
            <a:endParaRPr lang="en-GB" sz="1200">
              <a:latin typeface="Avenir Book" charset="0"/>
              <a:ea typeface="Avenir Book" charset="0"/>
              <a:cs typeface="Avenir Book" charset="0"/>
            </a:endParaRPr>
          </a:p>
          <a:p>
            <a:r>
              <a:rPr lang="en-GB" sz="1200">
                <a:latin typeface="Avenir Book" charset="0"/>
                <a:ea typeface="Avenir Book" charset="0"/>
                <a:cs typeface="Avenir Book" charset="0"/>
              </a:rPr>
              <a:t>Evidence of credibility makes City &amp; Guilds land-based Qualifications well sought after. </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270" y="4374650"/>
            <a:ext cx="1025506" cy="743994"/>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5850" y="3059622"/>
            <a:ext cx="5012975" cy="4962644"/>
          </a:xfrm>
          <a:prstGeom prst="rect">
            <a:avLst/>
          </a:prstGeom>
        </p:spPr>
      </p:pic>
    </p:spTree>
    <p:extLst>
      <p:ext uri="{BB962C8B-B14F-4D97-AF65-F5344CB8AC3E}">
        <p14:creationId xmlns:p14="http://schemas.microsoft.com/office/powerpoint/2010/main" val="24979723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6136" y="5211824"/>
            <a:ext cx="11230353" cy="1553867"/>
          </a:xfrm>
          <a:prstGeom prst="rect">
            <a:avLst/>
          </a:prstGeom>
          <a:noFill/>
        </p:spPr>
        <p:txBody>
          <a:bodyPr wrap="square" rtlCol="0">
            <a:spAutoFit/>
          </a:bodyPr>
          <a:lstStyle/>
          <a:p>
            <a:pPr>
              <a:lnSpc>
                <a:spcPct val="150000"/>
              </a:lnSpc>
              <a:spcAft>
                <a:spcPts val="600"/>
              </a:spcAft>
            </a:pPr>
            <a:r>
              <a:rPr lang="en-GB" sz="1200" i="1" dirty="0">
                <a:latin typeface="Avenir Book" charset="0"/>
                <a:ea typeface="Avenir Book" charset="0"/>
                <a:cs typeface="Avenir Book" charset="0"/>
              </a:rPr>
              <a:t>“Hartpury is proud to be associated with the development of the new City &amp; Guilds land based qualifications. The development process driven by the relationship between City &amp; Guilds and NLBC, very much involving colleges and employers, has enabled products to be developed that really do meet the needs of the industry and associated skills requirements whilst also aligning with the approval requirements of the DfE.”</a:t>
            </a:r>
          </a:p>
          <a:p>
            <a:pPr>
              <a:lnSpc>
                <a:spcPct val="150000"/>
              </a:lnSpc>
            </a:pPr>
            <a:r>
              <a:rPr lang="en-GB" sz="1200" b="1" dirty="0">
                <a:latin typeface="Avenir Heavy" charset="0"/>
                <a:ea typeface="Avenir Heavy" charset="0"/>
                <a:cs typeface="Avenir Heavy" charset="0"/>
              </a:rPr>
              <a:t>Claire Whitworth, Vice Principal FE, Hartpury College</a:t>
            </a:r>
          </a:p>
          <a:p>
            <a:pPr>
              <a:lnSpc>
                <a:spcPct val="150000"/>
              </a:lnSpc>
            </a:pPr>
            <a:endParaRPr lang="en-GB" sz="1200" i="1" dirty="0">
              <a:latin typeface="Avenir Book" charset="0"/>
              <a:ea typeface="Avenir Book" charset="0"/>
              <a:cs typeface="Avenir Book" charset="0"/>
            </a:endParaRPr>
          </a:p>
        </p:txBody>
      </p:sp>
      <p:sp>
        <p:nvSpPr>
          <p:cNvPr id="12" name="Title 1"/>
          <p:cNvSpPr txBox="1">
            <a:spLocks/>
          </p:cNvSpPr>
          <p:nvPr/>
        </p:nvSpPr>
        <p:spPr>
          <a:xfrm>
            <a:off x="509270" y="955832"/>
            <a:ext cx="11157219" cy="850242"/>
          </a:xfrm>
          <a:prstGeom prst="rect">
            <a:avLst/>
          </a:prstGeom>
        </p:spPr>
        <p:txBody>
          <a:bodyPr lIns="0" tIns="0" rIns="0" bIns="0"/>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2399" b="1" dirty="0">
                <a:latin typeface="Avenir Heavy" charset="0"/>
                <a:ea typeface="Avenir Heavy" charset="0"/>
                <a:cs typeface="Avenir Heavy" charset="0"/>
              </a:rPr>
              <a:t>See what our customers say</a:t>
            </a:r>
          </a:p>
        </p:txBody>
      </p:sp>
      <p:sp>
        <p:nvSpPr>
          <p:cNvPr id="15" name="TextBox 14"/>
          <p:cNvSpPr txBox="1"/>
          <p:nvPr/>
        </p:nvSpPr>
        <p:spPr>
          <a:xfrm>
            <a:off x="436136" y="3648042"/>
            <a:ext cx="11230353" cy="1276940"/>
          </a:xfrm>
          <a:prstGeom prst="rect">
            <a:avLst/>
          </a:prstGeom>
          <a:noFill/>
        </p:spPr>
        <p:txBody>
          <a:bodyPr wrap="square" rtlCol="0">
            <a:spAutoFit/>
          </a:bodyPr>
          <a:lstStyle/>
          <a:p>
            <a:pPr>
              <a:lnSpc>
                <a:spcPct val="150000"/>
              </a:lnSpc>
              <a:spcAft>
                <a:spcPts val="600"/>
              </a:spcAft>
            </a:pPr>
            <a:r>
              <a:rPr lang="en-GB" sz="1200" i="1" dirty="0">
                <a:latin typeface="Avenir Book" charset="0"/>
                <a:ea typeface="Avenir Book" charset="0"/>
                <a:cs typeface="Avenir Book" charset="0"/>
              </a:rPr>
              <a:t>“The NLBC and City &amp; Guilds national steering group brings together land based Specialists, Senior Managers and Teachers with a common goal to ensure that students in land based education are working towards qualifications that employers value. The group’s primary role is to ensure learners are developing the practical skills, technical and professional knowledge required to operate safely and effectively in industry.”</a:t>
            </a:r>
          </a:p>
          <a:p>
            <a:pPr>
              <a:lnSpc>
                <a:spcPct val="150000"/>
              </a:lnSpc>
              <a:spcAft>
                <a:spcPts val="600"/>
              </a:spcAft>
            </a:pPr>
            <a:r>
              <a:rPr lang="en-GB" sz="1200" b="1" dirty="0">
                <a:latin typeface="Avenir Heavy" charset="0"/>
                <a:ea typeface="Avenir Heavy" charset="0"/>
                <a:cs typeface="Avenir Heavy" charset="0"/>
              </a:rPr>
              <a:t>Jo Maher, Assistant Principal, </a:t>
            </a:r>
            <a:r>
              <a:rPr lang="en-GB" sz="1200" b="1" dirty="0" err="1">
                <a:latin typeface="Avenir Heavy" charset="0"/>
                <a:ea typeface="Avenir Heavy" charset="0"/>
                <a:cs typeface="Avenir Heavy" charset="0"/>
              </a:rPr>
              <a:t>Reaseheath</a:t>
            </a:r>
            <a:endParaRPr lang="en-GB" sz="1200" b="1" dirty="0">
              <a:latin typeface="Avenir Heavy" charset="0"/>
              <a:ea typeface="Avenir Heavy" charset="0"/>
              <a:cs typeface="Avenir Heavy" charset="0"/>
            </a:endParaRPr>
          </a:p>
        </p:txBody>
      </p:sp>
      <p:sp>
        <p:nvSpPr>
          <p:cNvPr id="6" name="TextBox 5"/>
          <p:cNvSpPr txBox="1"/>
          <p:nvPr/>
        </p:nvSpPr>
        <p:spPr>
          <a:xfrm>
            <a:off x="436136" y="1515021"/>
            <a:ext cx="11230353" cy="2030796"/>
          </a:xfrm>
          <a:prstGeom prst="rect">
            <a:avLst/>
          </a:prstGeom>
          <a:noFill/>
        </p:spPr>
        <p:txBody>
          <a:bodyPr wrap="square" rtlCol="0">
            <a:spAutoFit/>
          </a:bodyPr>
          <a:lstStyle/>
          <a:p>
            <a:pPr>
              <a:lnSpc>
                <a:spcPct val="150000"/>
              </a:lnSpc>
            </a:pPr>
            <a:r>
              <a:rPr lang="en-US" sz="1200" i="1" dirty="0">
                <a:latin typeface="Avenir Light" charset="0"/>
                <a:ea typeface="Avenir Light" charset="0"/>
                <a:cs typeface="Avenir Light" charset="0"/>
              </a:rPr>
              <a:t>“The collaboration between National Land Based College and City &amp; Guilds has proved to be invaluable. Having taken the decision to move across to City &amp; Guilds delivery 2 years ago, this Steering Group has afforded the College the opportunity to be closely involved in deciding the strategic direction of land based qualification change. </a:t>
            </a:r>
            <a:r>
              <a:rPr lang="en-US" sz="1200" i="1" dirty="0" err="1">
                <a:latin typeface="Avenir Light" charset="0"/>
                <a:ea typeface="Avenir Light" charset="0"/>
                <a:cs typeface="Avenir Light" charset="0"/>
              </a:rPr>
              <a:t>Collaborational</a:t>
            </a:r>
            <a:r>
              <a:rPr lang="en-US" sz="1200" i="1" dirty="0">
                <a:latin typeface="Avenir Light" charset="0"/>
                <a:ea typeface="Avenir Light" charset="0"/>
                <a:cs typeface="Avenir Light" charset="0"/>
              </a:rPr>
              <a:t> working has improved the flow of information to colleges about curriculum changes and enabled subject level specialists to engage in curriculum development, improving their own knowledge and understanding of new Technical Qualifications whilst ensuring the qualifications are also fit for purpose to meet employer and learner needs and efficient use of college resources.”</a:t>
            </a:r>
          </a:p>
          <a:p>
            <a:endParaRPr lang="en-US" sz="1200" i="1" dirty="0">
              <a:latin typeface="Avenir Light" charset="0"/>
              <a:ea typeface="Avenir Light" charset="0"/>
              <a:cs typeface="Avenir Light" charset="0"/>
            </a:endParaRPr>
          </a:p>
          <a:p>
            <a:r>
              <a:rPr lang="en-US" sz="1200" b="1" dirty="0">
                <a:latin typeface="Avenir Heavy" charset="0"/>
                <a:ea typeface="Avenir Heavy" charset="0"/>
                <a:cs typeface="Avenir Heavy" charset="0"/>
              </a:rPr>
              <a:t>Alison Robinson, Vice Principal &amp; Deputy Chief Executive, Myerscough College</a:t>
            </a:r>
          </a:p>
          <a:p>
            <a:endParaRPr lang="en-GB" sz="1200" b="1" dirty="0">
              <a:latin typeface="Avenir Heavy" charset="0"/>
              <a:ea typeface="Avenir Heavy" charset="0"/>
              <a:cs typeface="Avenir Heavy" charset="0"/>
            </a:endParaRPr>
          </a:p>
        </p:txBody>
      </p:sp>
    </p:spTree>
    <p:extLst>
      <p:ext uri="{BB962C8B-B14F-4D97-AF65-F5344CB8AC3E}">
        <p14:creationId xmlns:p14="http://schemas.microsoft.com/office/powerpoint/2010/main" val="3696854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3123" y="3124770"/>
            <a:ext cx="9610502" cy="784626"/>
          </a:xfrm>
          <a:prstGeom prst="rect">
            <a:avLst/>
          </a:prstGeom>
          <a:noFill/>
        </p:spPr>
        <p:txBody>
          <a:bodyPr wrap="square" rtlCol="0">
            <a:spAutoFit/>
          </a:bodyPr>
          <a:lstStyle/>
          <a:p>
            <a:pPr>
              <a:spcAft>
                <a:spcPts val="600"/>
              </a:spcAft>
            </a:pPr>
            <a:r>
              <a:rPr lang="en-GB" sz="1999" dirty="0">
                <a:latin typeface="Avenir Light" charset="0"/>
                <a:ea typeface="Avenir Light" charset="0"/>
                <a:cs typeface="Avenir Light" charset="0"/>
              </a:rPr>
              <a:t>You can find out more about the unique collaboration at </a:t>
            </a:r>
          </a:p>
          <a:p>
            <a:pPr>
              <a:spcAft>
                <a:spcPts val="600"/>
              </a:spcAft>
            </a:pPr>
            <a:r>
              <a:rPr lang="en-GB" sz="1999" b="1" dirty="0">
                <a:latin typeface="Avenir Heavy" charset="0"/>
                <a:ea typeface="Avenir Heavy" charset="0"/>
                <a:cs typeface="Avenir Heavy" charset="0"/>
              </a:rPr>
              <a:t>cityandguilds.com</a:t>
            </a:r>
            <a:r>
              <a:rPr lang="en-GB" sz="1999" dirty="0">
                <a:latin typeface="Avenir Light" charset="0"/>
                <a:ea typeface="Avenir Light" charset="0"/>
                <a:cs typeface="Avenir Light" charset="0"/>
              </a:rPr>
              <a:t> and </a:t>
            </a:r>
            <a:r>
              <a:rPr lang="en-GB" sz="1999" b="1" dirty="0">
                <a:latin typeface="Avenir Heavy" charset="0"/>
                <a:ea typeface="Avenir Heavy" charset="0"/>
                <a:cs typeface="Avenir Heavy" charset="0"/>
              </a:rPr>
              <a:t>nlbc.uk</a:t>
            </a:r>
            <a:r>
              <a:rPr lang="en-GB" sz="1999" b="1" dirty="0">
                <a:latin typeface="Avenir Light" charset="0"/>
                <a:ea typeface="Avenir Light" charset="0"/>
                <a:cs typeface="Avenir Light" charset="0"/>
              </a:rPr>
              <a:t> </a:t>
            </a:r>
          </a:p>
        </p:txBody>
      </p:sp>
      <p:sp>
        <p:nvSpPr>
          <p:cNvPr id="12" name="Title 1"/>
          <p:cNvSpPr txBox="1">
            <a:spLocks/>
          </p:cNvSpPr>
          <p:nvPr/>
        </p:nvSpPr>
        <p:spPr>
          <a:xfrm>
            <a:off x="509270" y="2637891"/>
            <a:ext cx="2489181" cy="306604"/>
          </a:xfrm>
          <a:prstGeom prst="rect">
            <a:avLst/>
          </a:prstGeom>
        </p:spPr>
        <p:txBody>
          <a:bodyPr lIns="0" tIns="0" rIns="0" bIns="0"/>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2399" b="1">
                <a:latin typeface="Avenir Heavy" charset="0"/>
                <a:ea typeface="Avenir Heavy" charset="0"/>
                <a:cs typeface="Avenir Heavy" charset="0"/>
              </a:rPr>
              <a:t>Find out more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789" y="1628101"/>
            <a:ext cx="824940" cy="8386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424" y="4433951"/>
            <a:ext cx="10713977" cy="1884427"/>
          </a:xfrm>
          <a:prstGeom prst="rect">
            <a:avLst/>
          </a:prstGeom>
        </p:spPr>
      </p:pic>
    </p:spTree>
    <p:extLst>
      <p:ext uri="{BB962C8B-B14F-4D97-AF65-F5344CB8AC3E}">
        <p14:creationId xmlns:p14="http://schemas.microsoft.com/office/powerpoint/2010/main" val="39998507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509270" y="885496"/>
            <a:ext cx="11157219" cy="850242"/>
          </a:xfrm>
          <a:prstGeom prst="rect">
            <a:avLst/>
          </a:prstGeom>
        </p:spPr>
        <p:txBody>
          <a:bodyPr lIns="0" tIns="0" rIns="0" bIns="0"/>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2399" b="1" dirty="0">
                <a:latin typeface="Avenir Heavy" charset="0"/>
                <a:ea typeface="Avenir Heavy" charset="0"/>
                <a:cs typeface="Avenir Heavy" charset="0"/>
              </a:rPr>
              <a:t>Testimonials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9398" y="3719148"/>
            <a:ext cx="5597768" cy="2798884"/>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270" y="1600761"/>
            <a:ext cx="5706892" cy="2853446"/>
          </a:xfrm>
          <a:prstGeom prst="rect">
            <a:avLst/>
          </a:prstGeom>
        </p:spPr>
      </p:pic>
      <p:sp>
        <p:nvSpPr>
          <p:cNvPr id="10" name="TextBox 9"/>
          <p:cNvSpPr txBox="1"/>
          <p:nvPr/>
        </p:nvSpPr>
        <p:spPr>
          <a:xfrm>
            <a:off x="374592" y="4747442"/>
            <a:ext cx="5694129" cy="723275"/>
          </a:xfrm>
          <a:prstGeom prst="rect">
            <a:avLst/>
          </a:prstGeom>
          <a:noFill/>
        </p:spPr>
        <p:txBody>
          <a:bodyPr wrap="square" rtlCol="0">
            <a:spAutoFit/>
          </a:bodyPr>
          <a:lstStyle/>
          <a:p>
            <a:pPr>
              <a:lnSpc>
                <a:spcPct val="150000"/>
              </a:lnSpc>
              <a:spcAft>
                <a:spcPts val="600"/>
              </a:spcAft>
            </a:pPr>
            <a:r>
              <a:rPr lang="en-GB" sz="1200" dirty="0">
                <a:latin typeface="Avenir Book" charset="0"/>
                <a:ea typeface="Avenir Book" charset="0"/>
                <a:cs typeface="Avenir Book" charset="0"/>
              </a:rPr>
              <a:t>For more case studies and testimonials visit:</a:t>
            </a:r>
            <a:endParaRPr lang="en-GB" sz="1200" b="1" dirty="0">
              <a:solidFill>
                <a:srgbClr val="E10098"/>
              </a:solidFill>
              <a:latin typeface="Avenir Heavy" charset="0"/>
              <a:ea typeface="Avenir Heavy" charset="0"/>
              <a:cs typeface="Avenir Heavy" charset="0"/>
            </a:endParaRPr>
          </a:p>
          <a:p>
            <a:pPr>
              <a:lnSpc>
                <a:spcPct val="150000"/>
              </a:lnSpc>
              <a:spcAft>
                <a:spcPts val="600"/>
              </a:spcAft>
            </a:pPr>
            <a:r>
              <a:rPr lang="en-GB" sz="1200" b="1" u="sng" dirty="0">
                <a:solidFill>
                  <a:srgbClr val="CE0058"/>
                </a:solidFill>
                <a:latin typeface="Avenir Medium" charset="0"/>
                <a:ea typeface="Avenir Medium" charset="0"/>
                <a:cs typeface="Avenir Medium" charset="0"/>
              </a:rPr>
              <a:t>cityandguilds.com/</a:t>
            </a:r>
            <a:r>
              <a:rPr lang="en-GB" sz="1200" b="1" u="sng" dirty="0" err="1">
                <a:solidFill>
                  <a:srgbClr val="CE0058"/>
                </a:solidFill>
                <a:latin typeface="Avenir Medium" charset="0"/>
                <a:ea typeface="Avenir Medium" charset="0"/>
                <a:cs typeface="Avenir Medium" charset="0"/>
              </a:rPr>
              <a:t>techbac</a:t>
            </a:r>
            <a:r>
              <a:rPr lang="en-GB" sz="1200" b="1" u="sng" dirty="0">
                <a:solidFill>
                  <a:srgbClr val="CE0058"/>
                </a:solidFill>
                <a:latin typeface="Avenir Medium" charset="0"/>
                <a:ea typeface="Avenir Medium" charset="0"/>
                <a:cs typeface="Avenir Medium" charset="0"/>
              </a:rPr>
              <a:t>/technical-qualifications/technicals-case-studies</a:t>
            </a:r>
            <a:r>
              <a:rPr lang="en-GB" sz="1200" b="1" dirty="0">
                <a:solidFill>
                  <a:srgbClr val="E10098"/>
                </a:solidFill>
                <a:latin typeface="Avenir Heavy" charset="0"/>
                <a:ea typeface="Avenir Heavy" charset="0"/>
                <a:cs typeface="Avenir Heavy" charset="0"/>
              </a:rPr>
              <a:t> </a:t>
            </a:r>
          </a:p>
        </p:txBody>
      </p:sp>
    </p:spTree>
    <p:extLst>
      <p:ext uri="{BB962C8B-B14F-4D97-AF65-F5344CB8AC3E}">
        <p14:creationId xmlns:p14="http://schemas.microsoft.com/office/powerpoint/2010/main" val="3577238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733097"/>
            <a:ext cx="10764253" cy="1909011"/>
          </a:xfrm>
          <a:prstGeom prst="rect">
            <a:avLst/>
          </a:prstGeom>
          <a:noFill/>
        </p:spPr>
        <p:txBody>
          <a:bodyPr wrap="square" rtlCol="0">
            <a:spAutoFit/>
          </a:bodyPr>
          <a:lstStyle/>
          <a:p>
            <a:endParaRPr lang="en-GB"/>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99" y="-1"/>
            <a:ext cx="12176125" cy="6868981"/>
          </a:xfrm>
          <a:prstGeom prst="rect">
            <a:avLst/>
          </a:prstGeom>
        </p:spPr>
      </p:pic>
      <p:sp>
        <p:nvSpPr>
          <p:cNvPr id="6" name="Title 1"/>
          <p:cNvSpPr txBox="1">
            <a:spLocks/>
          </p:cNvSpPr>
          <p:nvPr/>
        </p:nvSpPr>
        <p:spPr>
          <a:xfrm>
            <a:off x="536100" y="5346743"/>
            <a:ext cx="10360501" cy="1125020"/>
          </a:xfrm>
          <a:prstGeom prst="rect">
            <a:avLst/>
          </a:prstGeom>
          <a:effectLst>
            <a:outerShdw blurRad="50800" dist="50800" dir="5400000" algn="ctr" rotWithShape="0">
              <a:schemeClr val="tx1"/>
            </a:outerShdw>
          </a:effectLst>
        </p:spPr>
        <p:txBody>
          <a:bodyPr vert="horz" lIns="91440" tIns="45720" rIns="91440" bIns="45720" rtlCol="0" anchor="ctr">
            <a:normAutofit fontScale="8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a:solidFill>
                  <a:schemeClr val="bg1"/>
                </a:solidFill>
                <a:latin typeface="Avenir Heavy" charset="0"/>
                <a:ea typeface="Avenir Heavy" charset="0"/>
                <a:cs typeface="Avenir Heavy" charset="0"/>
              </a:rPr>
              <a:t>Technical Qualifications in Land</a:t>
            </a:r>
          </a:p>
          <a:p>
            <a:pPr algn="l"/>
            <a:r>
              <a:rPr lang="en-US" sz="3200">
                <a:solidFill>
                  <a:schemeClr val="bg1"/>
                </a:solidFill>
                <a:latin typeface="Avenir Light" charset="0"/>
                <a:ea typeface="Avenir Light" charset="0"/>
                <a:cs typeface="Avenir Light" charset="0"/>
              </a:rPr>
              <a:t>Built to meet industry standards in collaboration with National Land Based College</a:t>
            </a:r>
          </a:p>
        </p:txBody>
      </p:sp>
    </p:spTree>
    <p:extLst>
      <p:ext uri="{BB962C8B-B14F-4D97-AF65-F5344CB8AC3E}">
        <p14:creationId xmlns:p14="http://schemas.microsoft.com/office/powerpoint/2010/main" val="7984389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6"/>
          <p:cNvSpPr txBox="1">
            <a:spLocks/>
          </p:cNvSpPr>
          <p:nvPr/>
        </p:nvSpPr>
        <p:spPr bwMode="auto">
          <a:xfrm>
            <a:off x="542821" y="1063451"/>
            <a:ext cx="6983886" cy="878364"/>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none" lIns="72000" tIns="36000" rIns="72000" bIns="0" numCol="1" anchor="ctr" anchorCtr="0" compatLnSpc="1">
            <a:prstTxWarp prst="textNoShape">
              <a:avLst/>
            </a:prstTxWarp>
            <a:normAutofit/>
          </a:bodyPr>
          <a:lstStyle>
            <a:lvl1pPr algn="l" rtl="0" eaLnBrk="0" fontAlgn="base" hangingPunct="0">
              <a:lnSpc>
                <a:spcPct val="90000"/>
              </a:lnSpc>
              <a:spcBef>
                <a:spcPct val="0"/>
              </a:spcBef>
              <a:spcAft>
                <a:spcPct val="0"/>
              </a:spcAft>
              <a:defRPr sz="2200">
                <a:solidFill>
                  <a:schemeClr val="bg1"/>
                </a:solidFill>
                <a:latin typeface="+mj-lt"/>
                <a:ea typeface="+mj-ea"/>
                <a:cs typeface="+mj-cs"/>
              </a:defRPr>
            </a:lvl1pPr>
            <a:lvl2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2pPr>
            <a:lvl3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3pPr>
            <a:lvl4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4pPr>
            <a:lvl5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5pPr>
            <a:lvl6pPr marL="457200" algn="l" rtl="0" fontAlgn="base">
              <a:lnSpc>
                <a:spcPct val="90000"/>
              </a:lnSpc>
              <a:spcBef>
                <a:spcPct val="0"/>
              </a:spcBef>
              <a:spcAft>
                <a:spcPct val="0"/>
              </a:spcAft>
              <a:defRPr sz="2200">
                <a:solidFill>
                  <a:schemeClr val="bg1"/>
                </a:solidFill>
                <a:latin typeface="Arial Black" pitchFamily="34" charset="0"/>
                <a:cs typeface="Arial" pitchFamily="34" charset="0"/>
              </a:defRPr>
            </a:lvl6pPr>
            <a:lvl7pPr marL="914400" algn="l" rtl="0" fontAlgn="base">
              <a:lnSpc>
                <a:spcPct val="90000"/>
              </a:lnSpc>
              <a:spcBef>
                <a:spcPct val="0"/>
              </a:spcBef>
              <a:spcAft>
                <a:spcPct val="0"/>
              </a:spcAft>
              <a:defRPr sz="2200">
                <a:solidFill>
                  <a:schemeClr val="bg1"/>
                </a:solidFill>
                <a:latin typeface="Arial Black" pitchFamily="34" charset="0"/>
                <a:cs typeface="Arial" pitchFamily="34" charset="0"/>
              </a:defRPr>
            </a:lvl7pPr>
            <a:lvl8pPr marL="1371600" algn="l" rtl="0" fontAlgn="base">
              <a:lnSpc>
                <a:spcPct val="90000"/>
              </a:lnSpc>
              <a:spcBef>
                <a:spcPct val="0"/>
              </a:spcBef>
              <a:spcAft>
                <a:spcPct val="0"/>
              </a:spcAft>
              <a:defRPr sz="2200">
                <a:solidFill>
                  <a:schemeClr val="bg1"/>
                </a:solidFill>
                <a:latin typeface="Arial Black" pitchFamily="34" charset="0"/>
                <a:cs typeface="Arial" pitchFamily="34" charset="0"/>
              </a:defRPr>
            </a:lvl8pPr>
            <a:lvl9pPr marL="1828800" algn="l" rtl="0" fontAlgn="base">
              <a:lnSpc>
                <a:spcPct val="90000"/>
              </a:lnSpc>
              <a:spcBef>
                <a:spcPct val="0"/>
              </a:spcBef>
              <a:spcAft>
                <a:spcPct val="0"/>
              </a:spcAft>
              <a:defRPr sz="2200">
                <a:solidFill>
                  <a:schemeClr val="bg1"/>
                </a:solidFill>
                <a:latin typeface="Arial Black" pitchFamily="34" charset="0"/>
                <a:cs typeface="Arial" pitchFamily="34" charset="0"/>
              </a:defRPr>
            </a:lvl9pPr>
          </a:lstStyle>
          <a:p>
            <a:r>
              <a:rPr lang="en-GB" sz="2400" b="1" dirty="0">
                <a:solidFill>
                  <a:schemeClr val="tx1"/>
                </a:solidFill>
                <a:latin typeface="Avenir Heavy" charset="0"/>
                <a:ea typeface="Avenir Heavy" charset="0"/>
                <a:cs typeface="Avenir Heavy" charset="0"/>
              </a:rPr>
              <a:t>Key Stage 4  </a:t>
            </a:r>
          </a:p>
          <a:p>
            <a:pPr>
              <a:lnSpc>
                <a:spcPct val="150000"/>
              </a:lnSpc>
            </a:pPr>
            <a:endParaRPr lang="en-GB" sz="2000" dirty="0">
              <a:solidFill>
                <a:srgbClr val="DA322A"/>
              </a:solidFill>
              <a:latin typeface="Avenir Light" charset="0"/>
              <a:ea typeface="Avenir Light" charset="0"/>
              <a:cs typeface="Avenir Light" charset="0"/>
              <a:sym typeface="Helvetica"/>
            </a:endParaRPr>
          </a:p>
          <a:p>
            <a:endParaRPr lang="en-GB" altLang="en-US" sz="2000" b="1" dirty="0">
              <a:solidFill>
                <a:schemeClr val="tx1"/>
              </a:solidFill>
              <a:latin typeface="Avenir Heavy" charset="0"/>
              <a:ea typeface="Avenir Heavy" charset="0"/>
              <a:cs typeface="Avenir Heavy" charset="0"/>
            </a:endParaRPr>
          </a:p>
        </p:txBody>
      </p:sp>
      <p:sp>
        <p:nvSpPr>
          <p:cNvPr id="6" name="Content Placeholder 2"/>
          <p:cNvSpPr txBox="1">
            <a:spLocks/>
          </p:cNvSpPr>
          <p:nvPr/>
        </p:nvSpPr>
        <p:spPr>
          <a:xfrm>
            <a:off x="703735" y="3669937"/>
            <a:ext cx="4279785" cy="65744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sz="2400" dirty="0"/>
          </a:p>
        </p:txBody>
      </p:sp>
      <p:sp>
        <p:nvSpPr>
          <p:cNvPr id="18" name="Title 6"/>
          <p:cNvSpPr txBox="1">
            <a:spLocks/>
          </p:cNvSpPr>
          <p:nvPr/>
        </p:nvSpPr>
        <p:spPr bwMode="auto">
          <a:xfrm>
            <a:off x="527831" y="2657973"/>
            <a:ext cx="6983886" cy="878364"/>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none" lIns="72000" tIns="36000" rIns="72000" bIns="0" numCol="1" anchor="ctr" anchorCtr="0" compatLnSpc="1">
            <a:prstTxWarp prst="textNoShape">
              <a:avLst/>
            </a:prstTxWarp>
            <a:normAutofit/>
          </a:bodyPr>
          <a:lstStyle>
            <a:lvl1pPr algn="l" rtl="0" eaLnBrk="0" fontAlgn="base" hangingPunct="0">
              <a:lnSpc>
                <a:spcPct val="90000"/>
              </a:lnSpc>
              <a:spcBef>
                <a:spcPct val="0"/>
              </a:spcBef>
              <a:spcAft>
                <a:spcPct val="0"/>
              </a:spcAft>
              <a:defRPr sz="2200">
                <a:solidFill>
                  <a:schemeClr val="bg1"/>
                </a:solidFill>
                <a:latin typeface="+mj-lt"/>
                <a:ea typeface="+mj-ea"/>
                <a:cs typeface="+mj-cs"/>
              </a:defRPr>
            </a:lvl1pPr>
            <a:lvl2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2pPr>
            <a:lvl3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3pPr>
            <a:lvl4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4pPr>
            <a:lvl5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5pPr>
            <a:lvl6pPr marL="457200" algn="l" rtl="0" fontAlgn="base">
              <a:lnSpc>
                <a:spcPct val="90000"/>
              </a:lnSpc>
              <a:spcBef>
                <a:spcPct val="0"/>
              </a:spcBef>
              <a:spcAft>
                <a:spcPct val="0"/>
              </a:spcAft>
              <a:defRPr sz="2200">
                <a:solidFill>
                  <a:schemeClr val="bg1"/>
                </a:solidFill>
                <a:latin typeface="Arial Black" pitchFamily="34" charset="0"/>
                <a:cs typeface="Arial" pitchFamily="34" charset="0"/>
              </a:defRPr>
            </a:lvl6pPr>
            <a:lvl7pPr marL="914400" algn="l" rtl="0" fontAlgn="base">
              <a:lnSpc>
                <a:spcPct val="90000"/>
              </a:lnSpc>
              <a:spcBef>
                <a:spcPct val="0"/>
              </a:spcBef>
              <a:spcAft>
                <a:spcPct val="0"/>
              </a:spcAft>
              <a:defRPr sz="2200">
                <a:solidFill>
                  <a:schemeClr val="bg1"/>
                </a:solidFill>
                <a:latin typeface="Arial Black" pitchFamily="34" charset="0"/>
                <a:cs typeface="Arial" pitchFamily="34" charset="0"/>
              </a:defRPr>
            </a:lvl7pPr>
            <a:lvl8pPr marL="1371600" algn="l" rtl="0" fontAlgn="base">
              <a:lnSpc>
                <a:spcPct val="90000"/>
              </a:lnSpc>
              <a:spcBef>
                <a:spcPct val="0"/>
              </a:spcBef>
              <a:spcAft>
                <a:spcPct val="0"/>
              </a:spcAft>
              <a:defRPr sz="2200">
                <a:solidFill>
                  <a:schemeClr val="bg1"/>
                </a:solidFill>
                <a:latin typeface="Arial Black" pitchFamily="34" charset="0"/>
                <a:cs typeface="Arial" pitchFamily="34" charset="0"/>
              </a:defRPr>
            </a:lvl8pPr>
            <a:lvl9pPr marL="1828800" algn="l" rtl="0" fontAlgn="base">
              <a:lnSpc>
                <a:spcPct val="90000"/>
              </a:lnSpc>
              <a:spcBef>
                <a:spcPct val="0"/>
              </a:spcBef>
              <a:spcAft>
                <a:spcPct val="0"/>
              </a:spcAft>
              <a:defRPr sz="2200">
                <a:solidFill>
                  <a:schemeClr val="bg1"/>
                </a:solidFill>
                <a:latin typeface="Arial Black" pitchFamily="34" charset="0"/>
                <a:cs typeface="Arial" pitchFamily="34" charset="0"/>
              </a:defRPr>
            </a:lvl9pPr>
          </a:lstStyle>
          <a:p>
            <a:r>
              <a:rPr lang="en-GB" sz="2400" b="1" dirty="0">
                <a:solidFill>
                  <a:schemeClr val="tx1"/>
                </a:solidFill>
                <a:latin typeface="Avenir Heavy" charset="0"/>
                <a:ea typeface="Avenir Heavy" charset="0"/>
                <a:cs typeface="Avenir Heavy" charset="0"/>
              </a:rPr>
              <a:t>Key Stage 5 – Level 2</a:t>
            </a:r>
          </a:p>
          <a:p>
            <a:pPr>
              <a:lnSpc>
                <a:spcPct val="150000"/>
              </a:lnSpc>
            </a:pPr>
            <a:endParaRPr lang="en-GB" sz="2000" dirty="0">
              <a:solidFill>
                <a:srgbClr val="DA322A"/>
              </a:solidFill>
              <a:latin typeface="Avenir Light" charset="0"/>
              <a:ea typeface="Avenir Light" charset="0"/>
              <a:cs typeface="Avenir Light" charset="0"/>
              <a:sym typeface="Helvetica"/>
            </a:endParaRPr>
          </a:p>
          <a:p>
            <a:endParaRPr lang="en-GB" altLang="en-US" sz="2000" b="1" dirty="0">
              <a:solidFill>
                <a:schemeClr val="tx1"/>
              </a:solidFill>
              <a:latin typeface="Avenir Heavy" charset="0"/>
              <a:ea typeface="Avenir Heavy" charset="0"/>
              <a:cs typeface="Avenir Heavy" charset="0"/>
            </a:endParaRPr>
          </a:p>
        </p:txBody>
      </p:sp>
      <p:sp>
        <p:nvSpPr>
          <p:cNvPr id="30" name="Regular Pentagon 29"/>
          <p:cNvSpPr>
            <a:spLocks noChangeAspect="1"/>
          </p:cNvSpPr>
          <p:nvPr/>
        </p:nvSpPr>
        <p:spPr>
          <a:xfrm rot="12954517" flipH="1">
            <a:off x="9020092" y="1267273"/>
            <a:ext cx="2410983" cy="2296173"/>
          </a:xfrm>
          <a:prstGeom prst="pentagon">
            <a:avLst/>
          </a:prstGeom>
          <a:solidFill>
            <a:srgbClr val="7030A0">
              <a:alpha val="80000"/>
            </a:srgbClr>
          </a:solidFill>
        </p:spPr>
        <p:txBody>
          <a:bodyPr wrap="square" lIns="0" tIns="0" rIns="0" bIns="0" rtlCol="0" anchor="ctr">
            <a:noAutofit/>
          </a:bodyPr>
          <a:lstStyle/>
          <a:p>
            <a:pPr algn="ctr"/>
            <a:endParaRPr lang="en-US" dirty="0">
              <a:solidFill>
                <a:schemeClr val="bg1"/>
              </a:solidFill>
            </a:endParaRPr>
          </a:p>
        </p:txBody>
      </p:sp>
      <p:sp>
        <p:nvSpPr>
          <p:cNvPr id="31" name="Rectangle 30"/>
          <p:cNvSpPr/>
          <p:nvPr/>
        </p:nvSpPr>
        <p:spPr>
          <a:xfrm>
            <a:off x="9238205" y="1853913"/>
            <a:ext cx="2118776" cy="830997"/>
          </a:xfrm>
          <a:prstGeom prst="rect">
            <a:avLst/>
          </a:prstGeom>
        </p:spPr>
        <p:txBody>
          <a:bodyPr wrap="square">
            <a:spAutoFit/>
          </a:bodyPr>
          <a:lstStyle/>
          <a:p>
            <a:pPr algn="ctr"/>
            <a:r>
              <a:rPr lang="en-GB" sz="1200" b="1" dirty="0">
                <a:solidFill>
                  <a:schemeClr val="bg1"/>
                </a:solidFill>
                <a:latin typeface="Avenir Heavy" charset="0"/>
                <a:ea typeface="Avenir Heavy" charset="0"/>
                <a:cs typeface="Avenir Heavy" charset="0"/>
              </a:rPr>
              <a:t>Automatic approval </a:t>
            </a:r>
          </a:p>
          <a:p>
            <a:pPr algn="ctr"/>
            <a:r>
              <a:rPr lang="en-GB" sz="1200" b="1" dirty="0">
                <a:solidFill>
                  <a:schemeClr val="bg1"/>
                </a:solidFill>
                <a:latin typeface="Avenir Heavy" charset="0"/>
                <a:ea typeface="Avenir Heavy" charset="0"/>
                <a:cs typeface="Avenir Heavy" charset="0"/>
              </a:rPr>
              <a:t>for </a:t>
            </a:r>
            <a:r>
              <a:rPr lang="en-US" sz="1200" b="1" dirty="0">
                <a:solidFill>
                  <a:schemeClr val="bg1"/>
                </a:solidFill>
                <a:latin typeface="Avenir LT Std 85 Heavy" charset="0"/>
                <a:ea typeface="Avenir LT Std 85 Heavy" charset="0"/>
                <a:cs typeface="Avenir LT Std 85 Heavy" charset="0"/>
              </a:rPr>
              <a:t>Level 2 equivalent Technical Qualifications</a:t>
            </a:r>
            <a:r>
              <a:rPr lang="en-GB" sz="1200" b="1" dirty="0">
                <a:solidFill>
                  <a:schemeClr val="bg1"/>
                </a:solidFill>
                <a:latin typeface="Avenir Heavy" charset="0"/>
                <a:ea typeface="Avenir Heavy" charset="0"/>
                <a:cs typeface="Avenir Heavy" charset="0"/>
              </a:rPr>
              <a:t> when accepted at Level 3</a:t>
            </a:r>
          </a:p>
        </p:txBody>
      </p:sp>
      <p:graphicFrame>
        <p:nvGraphicFramePr>
          <p:cNvPr id="14" name="Table 1"/>
          <p:cNvGraphicFramePr>
            <a:graphicFrameLocks noGrp="1"/>
          </p:cNvGraphicFramePr>
          <p:nvPr>
            <p:extLst>
              <p:ext uri="{D42A27DB-BD31-4B8C-83A1-F6EECF244321}">
                <p14:modId xmlns:p14="http://schemas.microsoft.com/office/powerpoint/2010/main" val="711587346"/>
              </p:ext>
            </p:extLst>
          </p:nvPr>
        </p:nvGraphicFramePr>
        <p:xfrm>
          <a:off x="643484" y="1417688"/>
          <a:ext cx="4905966" cy="847178"/>
        </p:xfrm>
        <a:graphic>
          <a:graphicData uri="http://schemas.openxmlformats.org/drawingml/2006/table">
            <a:tbl>
              <a:tblPr firstRow="1" bandRow="1">
                <a:tableStyleId>{5C22544A-7EE6-4342-B048-85BDC9FD1C3A}</a:tableStyleId>
              </a:tblPr>
              <a:tblGrid>
                <a:gridCol w="1100487">
                  <a:extLst>
                    <a:ext uri="{9D8B030D-6E8A-4147-A177-3AD203B41FA5}">
                      <a16:colId xmlns:a16="http://schemas.microsoft.com/office/drawing/2014/main" val="20000"/>
                    </a:ext>
                  </a:extLst>
                </a:gridCol>
                <a:gridCol w="2212848">
                  <a:extLst>
                    <a:ext uri="{9D8B030D-6E8A-4147-A177-3AD203B41FA5}">
                      <a16:colId xmlns:a16="http://schemas.microsoft.com/office/drawing/2014/main" val="20001"/>
                    </a:ext>
                  </a:extLst>
                </a:gridCol>
                <a:gridCol w="1013163">
                  <a:extLst>
                    <a:ext uri="{9D8B030D-6E8A-4147-A177-3AD203B41FA5}">
                      <a16:colId xmlns:a16="http://schemas.microsoft.com/office/drawing/2014/main" val="20002"/>
                    </a:ext>
                  </a:extLst>
                </a:gridCol>
                <a:gridCol w="579468">
                  <a:extLst>
                    <a:ext uri="{9D8B030D-6E8A-4147-A177-3AD203B41FA5}">
                      <a16:colId xmlns:a16="http://schemas.microsoft.com/office/drawing/2014/main" val="20003"/>
                    </a:ext>
                  </a:extLst>
                </a:gridCol>
              </a:tblGrid>
              <a:tr h="35732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FFFFFF"/>
                          </a:solidFill>
                          <a:effectLst/>
                          <a:uLnTx/>
                          <a:uFillTx/>
                          <a:latin typeface="Avenir Heavy"/>
                          <a:ea typeface="Avenir Heavy" charset="0"/>
                          <a:cs typeface="Avenir Heavy" charset="0"/>
                        </a:rPr>
                        <a:t>City &amp; Guilds Qualification Number</a:t>
                      </a:r>
                      <a:endParaRPr lang="en-US" sz="900" b="1" i="0" baseline="0" dirty="0">
                        <a:latin typeface="Avenir Heavy"/>
                        <a:ea typeface="Avenir Heavy" charset="0"/>
                        <a:cs typeface="Avenir Heavy" charset="0"/>
                      </a:endParaRPr>
                    </a:p>
                  </a:txBody>
                  <a:tcPr>
                    <a:solidFill>
                      <a:srgbClr val="8D0034"/>
                    </a:solidFill>
                  </a:tcPr>
                </a:tc>
                <a:tc>
                  <a:txBody>
                    <a:bodyPr/>
                    <a:lstStyle/>
                    <a:p>
                      <a:pPr marL="0" marR="0" indent="0" algn="l" defTabSz="457200" rtl="0" eaLnBrk="1" fontAlgn="auto" latinLnBrk="0" hangingPunct="1">
                        <a:lnSpc>
                          <a:spcPct val="100000"/>
                        </a:lnSpc>
                        <a:spcBef>
                          <a:spcPts val="0"/>
                        </a:spcBef>
                        <a:spcAft>
                          <a:spcPts val="30"/>
                        </a:spcAft>
                        <a:buClrTx/>
                        <a:buSzTx/>
                        <a:buFontTx/>
                        <a:buNone/>
                        <a:tabLst/>
                        <a:defRPr/>
                      </a:pPr>
                      <a:r>
                        <a:rPr kumimoji="0" lang="en-US" kern="1200" spc="0" normalizeH="0" dirty="0">
                          <a:ln>
                            <a:noFill/>
                          </a:ln>
                          <a:effectLst/>
                          <a:uLnTx/>
                          <a:uFillTx/>
                        </a:rPr>
                        <a:t/>
                      </a:r>
                      <a:br>
                        <a:rPr kumimoji="0" lang="en-US" kern="1200" spc="0" normalizeH="0" dirty="0">
                          <a:ln>
                            <a:noFill/>
                          </a:ln>
                          <a:effectLst/>
                          <a:uLnTx/>
                          <a:uFillTx/>
                        </a:rPr>
                      </a:br>
                      <a:r>
                        <a:rPr kumimoji="0" lang="en-GB" sz="900" b="1" i="0" u="none" strike="noStrike" kern="1200" cap="none" spc="0" normalizeH="0" baseline="0" noProof="0" dirty="0">
                          <a:ln>
                            <a:noFill/>
                          </a:ln>
                          <a:solidFill>
                            <a:srgbClr val="FFFFFF"/>
                          </a:solidFill>
                          <a:effectLst/>
                          <a:uLnTx/>
                          <a:uFillTx/>
                          <a:latin typeface="Avenir Heavy"/>
                          <a:ea typeface="Avenir Heavy" charset="0"/>
                          <a:cs typeface="Avenir Heavy" charset="0"/>
                        </a:rPr>
                        <a:t>Qualification Title</a:t>
                      </a:r>
                      <a:endParaRPr lang="en-US" sz="900" b="1" i="0" baseline="0" dirty="0">
                        <a:latin typeface="Avenir Heavy"/>
                        <a:ea typeface="Avenir Heavy" charset="0"/>
                        <a:cs typeface="Avenir Heavy" charset="0"/>
                      </a:endParaRPr>
                    </a:p>
                  </a:txBody>
                  <a:tcPr>
                    <a:solidFill>
                      <a:srgbClr val="8D0034"/>
                    </a:solidFill>
                  </a:tcPr>
                </a:tc>
                <a:tc>
                  <a:txBody>
                    <a:bodyPr/>
                    <a:lstStyle/>
                    <a:p>
                      <a:pPr marL="0" marR="0" indent="0" algn="l" defTabSz="457200" rtl="0" eaLnBrk="1" fontAlgn="auto" latinLnBrk="0" hangingPunct="1">
                        <a:lnSpc>
                          <a:spcPct val="100000"/>
                        </a:lnSpc>
                        <a:spcBef>
                          <a:spcPts val="0"/>
                        </a:spcBef>
                        <a:spcAft>
                          <a:spcPts val="30"/>
                        </a:spcAft>
                        <a:buClrTx/>
                        <a:buSzTx/>
                        <a:buFontTx/>
                        <a:buNone/>
                        <a:tabLst/>
                        <a:defRPr/>
                      </a:pPr>
                      <a:endParaRPr kumimoji="0" lang="en-GB" sz="900" b="1" i="0" u="none" strike="noStrike" kern="1200" cap="none" spc="0" normalizeH="0" baseline="0" noProof="0" dirty="0">
                        <a:ln>
                          <a:noFill/>
                        </a:ln>
                        <a:solidFill>
                          <a:srgbClr val="FFFFFF"/>
                        </a:solidFill>
                        <a:effectLst/>
                        <a:uLnTx/>
                        <a:uFillTx/>
                        <a:latin typeface="Avenir Heavy" charset="0"/>
                        <a:ea typeface="Avenir Heavy" charset="0"/>
                        <a:cs typeface="Avenir Heavy" charset="0"/>
                      </a:endParaRPr>
                    </a:p>
                    <a:p>
                      <a:pPr marL="0" marR="0" indent="0" algn="l" defTabSz="457200" rtl="0" eaLnBrk="1" fontAlgn="auto" latinLnBrk="0" hangingPunct="1">
                        <a:lnSpc>
                          <a:spcPct val="100000"/>
                        </a:lnSpc>
                        <a:spcBef>
                          <a:spcPts val="0"/>
                        </a:spcBef>
                        <a:spcAft>
                          <a:spcPts val="30"/>
                        </a:spcAft>
                        <a:buClrTx/>
                        <a:buSzTx/>
                        <a:buFontTx/>
                        <a:buNone/>
                        <a:tabLst/>
                        <a:defRPr/>
                      </a:pPr>
                      <a:r>
                        <a:rPr kumimoji="0" lang="en-GB" sz="900" b="1" i="0" u="none" strike="noStrike" kern="1200" cap="none" spc="0" normalizeH="0" baseline="0" noProof="0" dirty="0">
                          <a:ln>
                            <a:noFill/>
                          </a:ln>
                          <a:solidFill>
                            <a:srgbClr val="FFFFFF"/>
                          </a:solidFill>
                          <a:effectLst/>
                          <a:uLnTx/>
                          <a:uFillTx/>
                          <a:latin typeface="Avenir Heavy"/>
                          <a:ea typeface="Avenir Heavy" charset="0"/>
                          <a:cs typeface="Avenir Heavy" charset="0"/>
                        </a:rPr>
                        <a:t>QN</a:t>
                      </a:r>
                      <a:endParaRPr lang="en-US" sz="900" b="1" i="0" baseline="0" dirty="0">
                        <a:latin typeface="Avenir Heavy"/>
                        <a:ea typeface="Avenir Heavy" charset="0"/>
                        <a:cs typeface="Avenir Heavy" charset="0"/>
                      </a:endParaRPr>
                    </a:p>
                  </a:txBody>
                  <a:tcPr>
                    <a:solidFill>
                      <a:srgbClr val="8D0034"/>
                    </a:solidFill>
                  </a:tcPr>
                </a:tc>
                <a:tc>
                  <a:txBody>
                    <a:bodyPr/>
                    <a:lstStyle/>
                    <a:p>
                      <a:pPr marL="0" marR="0" indent="0" algn="l" defTabSz="457200" rtl="0" eaLnBrk="1" fontAlgn="auto" latinLnBrk="0" hangingPunct="1">
                        <a:lnSpc>
                          <a:spcPct val="100000"/>
                        </a:lnSpc>
                        <a:spcBef>
                          <a:spcPts val="0"/>
                        </a:spcBef>
                        <a:spcAft>
                          <a:spcPts val="30"/>
                        </a:spcAft>
                        <a:buClrTx/>
                        <a:buSzTx/>
                        <a:buFontTx/>
                        <a:buNone/>
                        <a:tabLst/>
                        <a:defRPr/>
                      </a:pPr>
                      <a:endParaRPr kumimoji="0" lang="en-GB" sz="900" b="1" i="0" u="none" strike="noStrike" kern="1200" cap="none" spc="0" normalizeH="0" baseline="0" noProof="0" dirty="0">
                        <a:ln>
                          <a:noFill/>
                        </a:ln>
                        <a:solidFill>
                          <a:srgbClr val="FFFFFF"/>
                        </a:solidFill>
                        <a:effectLst/>
                        <a:uLnTx/>
                        <a:uFillTx/>
                        <a:latin typeface="Avenir Heavy" charset="0"/>
                        <a:ea typeface="Avenir Heavy" charset="0"/>
                        <a:cs typeface="Avenir Heavy" charset="0"/>
                      </a:endParaRPr>
                    </a:p>
                    <a:p>
                      <a:pPr marL="0" marR="0" indent="0" algn="l" defTabSz="457200" rtl="0" eaLnBrk="1" fontAlgn="auto" latinLnBrk="0" hangingPunct="1">
                        <a:lnSpc>
                          <a:spcPct val="100000"/>
                        </a:lnSpc>
                        <a:spcBef>
                          <a:spcPts val="0"/>
                        </a:spcBef>
                        <a:spcAft>
                          <a:spcPts val="30"/>
                        </a:spcAft>
                        <a:buClrTx/>
                        <a:buSzTx/>
                        <a:buFontTx/>
                        <a:buNone/>
                        <a:tabLst/>
                        <a:defRPr/>
                      </a:pPr>
                      <a:r>
                        <a:rPr kumimoji="0" lang="en-GB" sz="900" b="1" i="0" u="none" strike="noStrike" kern="1200" cap="none" spc="0" normalizeH="0" baseline="0" noProof="0" dirty="0">
                          <a:ln>
                            <a:noFill/>
                          </a:ln>
                          <a:solidFill>
                            <a:srgbClr val="FFFFFF"/>
                          </a:solidFill>
                          <a:effectLst/>
                          <a:uLnTx/>
                          <a:uFillTx/>
                          <a:latin typeface="Avenir Heavy"/>
                          <a:ea typeface="Avenir Heavy" charset="0"/>
                          <a:cs typeface="Avenir Heavy" charset="0"/>
                        </a:rPr>
                        <a:t>GLH</a:t>
                      </a:r>
                      <a:endParaRPr lang="en-US" sz="900" b="1" i="0" baseline="0" dirty="0">
                        <a:latin typeface="Avenir Heavy"/>
                        <a:ea typeface="Avenir Heavy" charset="0"/>
                        <a:cs typeface="Avenir Heavy" charset="0"/>
                      </a:endParaRPr>
                    </a:p>
                  </a:txBody>
                  <a:tcPr>
                    <a:solidFill>
                      <a:srgbClr val="8D0034"/>
                    </a:solidFill>
                  </a:tcPr>
                </a:tc>
                <a:extLst>
                  <a:ext uri="{0D108BD9-81ED-4DB2-BD59-A6C34878D82A}">
                    <a16:rowId xmlns:a16="http://schemas.microsoft.com/office/drawing/2014/main" val="10000"/>
                  </a:ext>
                </a:extLst>
              </a:tr>
              <a:tr h="344258">
                <a:tc>
                  <a:txBody>
                    <a:bodyPr/>
                    <a:lstStyle/>
                    <a:p>
                      <a:pPr>
                        <a:lnSpc>
                          <a:spcPct val="200000"/>
                        </a:lnSpc>
                      </a:pPr>
                      <a:r>
                        <a:rPr lang="en-US" sz="800" b="0" i="0" baseline="0" dirty="0">
                          <a:latin typeface="Avenir Medium"/>
                          <a:ea typeface="Avenir Medium" charset="0"/>
                          <a:cs typeface="Avenir Medium" charset="0"/>
                        </a:rPr>
                        <a:t>0170-20</a:t>
                      </a:r>
                    </a:p>
                  </a:txBody>
                  <a:tcPr>
                    <a:solidFill>
                      <a:srgbClr val="8D0034">
                        <a:alpha val="9804"/>
                      </a:srgb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venir Light"/>
                          <a:ea typeface="Avenir Light" charset="0"/>
                          <a:cs typeface="Avenir Light" charset="0"/>
                        </a:rPr>
                        <a:t>City &amp; Guilds Level 2 Technical Award in Land Based Studies</a:t>
                      </a:r>
                    </a:p>
                  </a:txBody>
                  <a:tcPr>
                    <a:solidFill>
                      <a:srgbClr val="8D0034">
                        <a:alpha val="9804"/>
                      </a:srgbClr>
                    </a:solidFill>
                  </a:tcPr>
                </a:tc>
                <a:tc>
                  <a:txBody>
                    <a:bodyPr/>
                    <a:lstStyle/>
                    <a:p>
                      <a:pPr>
                        <a:lnSpc>
                          <a:spcPct val="200000"/>
                        </a:lnSpc>
                      </a:pPr>
                      <a:r>
                        <a:rPr lang="en-US" sz="800" b="0" i="0" baseline="0" dirty="0">
                          <a:latin typeface="Avenir Medium"/>
                          <a:ea typeface="Avenir Medium" charset="0"/>
                          <a:cs typeface="Avenir Medium" charset="0"/>
                        </a:rPr>
                        <a:t>601/7240/X</a:t>
                      </a:r>
                    </a:p>
                  </a:txBody>
                  <a:tcPr>
                    <a:solidFill>
                      <a:srgbClr val="8D0034">
                        <a:alpha val="9804"/>
                      </a:srgbClr>
                    </a:solidFill>
                  </a:tcPr>
                </a:tc>
                <a:tc>
                  <a:txBody>
                    <a:bodyPr/>
                    <a:lstStyle/>
                    <a:p>
                      <a:pPr>
                        <a:lnSpc>
                          <a:spcPct val="200000"/>
                        </a:lnSpc>
                      </a:pPr>
                      <a:r>
                        <a:rPr lang="en-US" sz="800" b="0" i="0" baseline="0" dirty="0">
                          <a:latin typeface="Avenir Medium"/>
                          <a:ea typeface="Avenir Medium" charset="0"/>
                          <a:cs typeface="Avenir Medium" charset="0"/>
                        </a:rPr>
                        <a:t>120</a:t>
                      </a:r>
                    </a:p>
                  </a:txBody>
                  <a:tcPr>
                    <a:solidFill>
                      <a:srgbClr val="8D0034">
                        <a:alpha val="9804"/>
                      </a:srgbClr>
                    </a:solidFill>
                  </a:tcPr>
                </a:tc>
                <a:extLst>
                  <a:ext uri="{0D108BD9-81ED-4DB2-BD59-A6C34878D82A}">
                    <a16:rowId xmlns:a16="http://schemas.microsoft.com/office/drawing/2014/main" val="10001"/>
                  </a:ext>
                </a:extLst>
              </a:tr>
            </a:tbl>
          </a:graphicData>
        </a:graphic>
      </p:graphicFrame>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6754" y="3910641"/>
            <a:ext cx="6419569" cy="3242799"/>
          </a:xfrm>
          <a:prstGeom prst="rect">
            <a:avLst/>
          </a:prstGeom>
        </p:spPr>
      </p:pic>
      <p:graphicFrame>
        <p:nvGraphicFramePr>
          <p:cNvPr id="5" name="Table 36"/>
          <p:cNvGraphicFramePr>
            <a:graphicFrameLocks noGrp="1"/>
          </p:cNvGraphicFramePr>
          <p:nvPr>
            <p:extLst>
              <p:ext uri="{D42A27DB-BD31-4B8C-83A1-F6EECF244321}">
                <p14:modId xmlns:p14="http://schemas.microsoft.com/office/powerpoint/2010/main" val="4205317164"/>
              </p:ext>
            </p:extLst>
          </p:nvPr>
        </p:nvGraphicFramePr>
        <p:xfrm>
          <a:off x="580874" y="3228975"/>
          <a:ext cx="4905966" cy="3249930"/>
        </p:xfrm>
        <a:graphic>
          <a:graphicData uri="http://schemas.openxmlformats.org/drawingml/2006/table">
            <a:tbl>
              <a:tblPr firstRow="1" bandRow="1">
                <a:tableStyleId>{5C22544A-7EE6-4342-B048-85BDC9FD1C3A}</a:tableStyleId>
              </a:tblPr>
              <a:tblGrid>
                <a:gridCol w="1100487">
                  <a:extLst>
                    <a:ext uri="{9D8B030D-6E8A-4147-A177-3AD203B41FA5}">
                      <a16:colId xmlns:a16="http://schemas.microsoft.com/office/drawing/2014/main" val="20000"/>
                    </a:ext>
                  </a:extLst>
                </a:gridCol>
                <a:gridCol w="2212848">
                  <a:extLst>
                    <a:ext uri="{9D8B030D-6E8A-4147-A177-3AD203B41FA5}">
                      <a16:colId xmlns:a16="http://schemas.microsoft.com/office/drawing/2014/main" val="20001"/>
                    </a:ext>
                  </a:extLst>
                </a:gridCol>
                <a:gridCol w="1013163">
                  <a:extLst>
                    <a:ext uri="{9D8B030D-6E8A-4147-A177-3AD203B41FA5}">
                      <a16:colId xmlns:a16="http://schemas.microsoft.com/office/drawing/2014/main" val="20002"/>
                    </a:ext>
                  </a:extLst>
                </a:gridCol>
                <a:gridCol w="579468">
                  <a:extLst>
                    <a:ext uri="{9D8B030D-6E8A-4147-A177-3AD203B41FA5}">
                      <a16:colId xmlns:a16="http://schemas.microsoft.com/office/drawing/2014/main" val="20003"/>
                    </a:ext>
                  </a:extLst>
                </a:gridCol>
              </a:tblGrid>
              <a:tr h="199734">
                <a:tc>
                  <a:txBody>
                    <a:bodyPr/>
                    <a:lstStyle/>
                    <a:p>
                      <a:pPr lvl="0" algn="l" defTabSz="457200" eaLnBrk="1" fontAlgn="auto" latinLnBrk="0" hangingPunct="1">
                        <a:spcBef>
                          <a:spcPts val="0"/>
                        </a:spcBef>
                        <a:spcAft>
                          <a:spcPts val="0"/>
                        </a:spcAft>
                        <a:buNone/>
                        <a:tabLst/>
                        <a:defRPr/>
                      </a:pPr>
                      <a:r>
                        <a:rPr lang="en-GB" sz="900" b="1" i="0" u="none" strike="noStrike" cap="none" baseline="0" noProof="0" dirty="0">
                          <a:solidFill>
                            <a:srgbClr val="FFFFFF"/>
                          </a:solidFill>
                          <a:latin typeface="Avenir Heavy"/>
                        </a:rPr>
                        <a:t>City &amp; Guilds Qualification Number</a:t>
                      </a:r>
                      <a:endParaRPr lang="en-US" dirty="0"/>
                    </a:p>
                  </a:txBody>
                  <a:tcPr>
                    <a:solidFill>
                      <a:srgbClr val="8D0034"/>
                    </a:solidFill>
                  </a:tcPr>
                </a:tc>
                <a:tc>
                  <a:txBody>
                    <a:bodyPr/>
                    <a:lstStyle/>
                    <a:p>
                      <a:pPr marL="0" marR="0" indent="0" algn="l" defTabSz="457200" rtl="0" eaLnBrk="1" fontAlgn="auto" latinLnBrk="0" hangingPunct="1">
                        <a:lnSpc>
                          <a:spcPct val="100000"/>
                        </a:lnSpc>
                        <a:spcBef>
                          <a:spcPts val="0"/>
                        </a:spcBef>
                        <a:spcAft>
                          <a:spcPts val="30"/>
                        </a:spcAft>
                        <a:buClrTx/>
                        <a:buSzTx/>
                        <a:buFontTx/>
                        <a:buNone/>
                        <a:tabLst/>
                        <a:defRPr/>
                      </a:pPr>
                      <a:r>
                        <a:rPr kumimoji="0" lang="en-US" normalizeH="0" dirty="0">
                          <a:ln>
                            <a:noFill/>
                          </a:ln>
                          <a:effectLst/>
                          <a:uLnTx/>
                          <a:uFillTx/>
                        </a:rPr>
                        <a:t/>
                      </a:r>
                      <a:br>
                        <a:rPr kumimoji="0" lang="en-US" normalizeH="0" dirty="0">
                          <a:ln>
                            <a:noFill/>
                          </a:ln>
                          <a:effectLst/>
                          <a:uLnTx/>
                          <a:uFillTx/>
                        </a:rPr>
                      </a:br>
                      <a:r>
                        <a:rPr kumimoji="0" lang="en-GB" sz="900" b="1" i="0" u="none" strike="noStrike" kern="1200" cap="none" spc="0" normalizeH="0" baseline="0" noProof="0" dirty="0">
                          <a:ln>
                            <a:noFill/>
                          </a:ln>
                          <a:solidFill>
                            <a:srgbClr val="FFFFFF"/>
                          </a:solidFill>
                          <a:effectLst/>
                          <a:uLnTx/>
                          <a:uFillTx/>
                          <a:latin typeface="Avenir Heavy"/>
                          <a:ea typeface="Avenir Heavy" charset="0"/>
                          <a:cs typeface="Avenir Heavy" charset="0"/>
                        </a:rPr>
                        <a:t>Qualification title</a:t>
                      </a:r>
                      <a:endParaRPr lang="en-US" sz="900" b="1" i="0" baseline="0" dirty="0">
                        <a:latin typeface="Avenir Heavy"/>
                        <a:ea typeface="Avenir Heavy" charset="0"/>
                        <a:cs typeface="Avenir Heavy" charset="0"/>
                      </a:endParaRPr>
                    </a:p>
                  </a:txBody>
                  <a:tcPr>
                    <a:solidFill>
                      <a:srgbClr val="8D0034"/>
                    </a:solidFill>
                  </a:tcPr>
                </a:tc>
                <a:tc>
                  <a:txBody>
                    <a:bodyPr/>
                    <a:lstStyle/>
                    <a:p>
                      <a:pPr marL="0" marR="0" indent="0" algn="l" defTabSz="457200" rtl="0" eaLnBrk="1" fontAlgn="auto" latinLnBrk="0" hangingPunct="1">
                        <a:lnSpc>
                          <a:spcPct val="100000"/>
                        </a:lnSpc>
                        <a:spcBef>
                          <a:spcPts val="0"/>
                        </a:spcBef>
                        <a:spcAft>
                          <a:spcPts val="30"/>
                        </a:spcAft>
                        <a:buClrTx/>
                        <a:buSzTx/>
                        <a:buFontTx/>
                        <a:buNone/>
                        <a:tabLst/>
                        <a:defRPr/>
                      </a:pPr>
                      <a:r>
                        <a:rPr kumimoji="0" lang="en-US" normalizeH="0" dirty="0">
                          <a:ln>
                            <a:noFill/>
                          </a:ln>
                          <a:effectLst/>
                          <a:uLnTx/>
                          <a:uFillTx/>
                        </a:rPr>
                        <a:t/>
                      </a:r>
                      <a:br>
                        <a:rPr kumimoji="0" lang="en-US" normalizeH="0" dirty="0">
                          <a:ln>
                            <a:noFill/>
                          </a:ln>
                          <a:effectLst/>
                          <a:uLnTx/>
                          <a:uFillTx/>
                        </a:rPr>
                      </a:br>
                      <a:r>
                        <a:rPr kumimoji="0" lang="en-GB" sz="900" b="1" i="0" u="none" strike="noStrike" kern="1200" cap="none" spc="0" normalizeH="0" baseline="0" noProof="0" dirty="0">
                          <a:ln>
                            <a:noFill/>
                          </a:ln>
                          <a:solidFill>
                            <a:srgbClr val="FFFFFF"/>
                          </a:solidFill>
                          <a:effectLst/>
                          <a:uLnTx/>
                          <a:uFillTx/>
                          <a:latin typeface="Avenir Heavy"/>
                          <a:ea typeface="Avenir Heavy" charset="0"/>
                          <a:cs typeface="Avenir Heavy" charset="0"/>
                        </a:rPr>
                        <a:t>QN</a:t>
                      </a:r>
                      <a:endParaRPr lang="en-US" sz="900" b="1" i="0" baseline="0" dirty="0">
                        <a:latin typeface="Avenir Heavy"/>
                        <a:ea typeface="Avenir Heavy" charset="0"/>
                        <a:cs typeface="Avenir Heavy" charset="0"/>
                      </a:endParaRPr>
                    </a:p>
                  </a:txBody>
                  <a:tcPr>
                    <a:solidFill>
                      <a:srgbClr val="8D0034"/>
                    </a:solidFill>
                  </a:tcPr>
                </a:tc>
                <a:tc>
                  <a:txBody>
                    <a:bodyPr/>
                    <a:lstStyle/>
                    <a:p>
                      <a:pPr marL="0" marR="0" indent="0" algn="l" defTabSz="457200" rtl="0" eaLnBrk="1" fontAlgn="auto" latinLnBrk="0" hangingPunct="1">
                        <a:lnSpc>
                          <a:spcPct val="100000"/>
                        </a:lnSpc>
                        <a:spcBef>
                          <a:spcPts val="0"/>
                        </a:spcBef>
                        <a:spcAft>
                          <a:spcPts val="30"/>
                        </a:spcAft>
                        <a:buClrTx/>
                        <a:buSzTx/>
                        <a:buFontTx/>
                        <a:buNone/>
                        <a:tabLst/>
                        <a:defRPr/>
                      </a:pPr>
                      <a:r>
                        <a:rPr kumimoji="0" lang="en-US" normalizeH="0" dirty="0">
                          <a:ln>
                            <a:noFill/>
                          </a:ln>
                          <a:effectLst/>
                          <a:uLnTx/>
                          <a:uFillTx/>
                        </a:rPr>
                        <a:t/>
                      </a:r>
                      <a:br>
                        <a:rPr kumimoji="0" lang="en-US" normalizeH="0" dirty="0">
                          <a:ln>
                            <a:noFill/>
                          </a:ln>
                          <a:effectLst/>
                          <a:uLnTx/>
                          <a:uFillTx/>
                        </a:rPr>
                      </a:br>
                      <a:r>
                        <a:rPr kumimoji="0" lang="en-GB" sz="900" b="1" i="0" u="none" strike="noStrike" kern="1200" cap="none" spc="0" normalizeH="0" baseline="0" noProof="0" dirty="0">
                          <a:ln>
                            <a:noFill/>
                          </a:ln>
                          <a:solidFill>
                            <a:srgbClr val="FFFFFF"/>
                          </a:solidFill>
                          <a:effectLst/>
                          <a:uLnTx/>
                          <a:uFillTx/>
                          <a:latin typeface="Avenir Heavy"/>
                          <a:ea typeface="Avenir Heavy" charset="0"/>
                          <a:cs typeface="Avenir Heavy" charset="0"/>
                        </a:rPr>
                        <a:t>GLH</a:t>
                      </a:r>
                      <a:endParaRPr lang="en-US" sz="900" b="1" i="0" baseline="0" dirty="0">
                        <a:latin typeface="Avenir Heavy"/>
                        <a:ea typeface="Avenir Heavy" charset="0"/>
                        <a:cs typeface="Avenir Heavy" charset="0"/>
                      </a:endParaRPr>
                    </a:p>
                  </a:txBody>
                  <a:tcPr>
                    <a:solidFill>
                      <a:srgbClr val="8D0034"/>
                    </a:solidFill>
                  </a:tcPr>
                </a:tc>
                <a:extLst>
                  <a:ext uri="{0D108BD9-81ED-4DB2-BD59-A6C34878D82A}">
                    <a16:rowId xmlns:a16="http://schemas.microsoft.com/office/drawing/2014/main" val="10000"/>
                  </a:ext>
                </a:extLst>
              </a:tr>
              <a:tr h="0">
                <a:tc>
                  <a:txBody>
                    <a:bodyPr/>
                    <a:lstStyle/>
                    <a:p>
                      <a:pPr lvl="0">
                        <a:buNone/>
                      </a:pPr>
                      <a:r>
                        <a:rPr lang="is-IS" sz="800" b="0" i="0" baseline="0" dirty="0">
                          <a:latin typeface="Avenir Medium"/>
                        </a:rPr>
                        <a:t>0171-20</a:t>
                      </a:r>
                      <a:endParaRPr lang="en-US" sz="800" dirty="0"/>
                    </a:p>
                  </a:txBody>
                  <a:tcPr>
                    <a:solidFill>
                      <a:srgbClr val="8D0034">
                        <a:alpha val="9804"/>
                      </a:srgbClr>
                    </a:solidFill>
                  </a:tcPr>
                </a:tc>
                <a:tc>
                  <a:txBody>
                    <a:bodyPr/>
                    <a:lstStyle/>
                    <a:p>
                      <a:pPr lvl="0" algn="l" defTabSz="457200" eaLnBrk="1" fontAlgn="auto" latinLnBrk="0" hangingPunct="1">
                        <a:spcBef>
                          <a:spcPts val="0"/>
                        </a:spcBef>
                        <a:spcAft>
                          <a:spcPts val="0"/>
                        </a:spcAft>
                        <a:buNone/>
                        <a:tabLst/>
                        <a:defRPr/>
                      </a:pPr>
                      <a:r>
                        <a:rPr kumimoji="0" lang="en-US" sz="800" b="0" i="0" u="none" strike="noStrike" kern="1200" cap="none" spc="0" normalizeH="0" baseline="0" noProof="0" dirty="0">
                          <a:ln>
                            <a:noFill/>
                          </a:ln>
                          <a:solidFill>
                            <a:srgbClr val="000000"/>
                          </a:solidFill>
                          <a:effectLst/>
                          <a:uLnTx/>
                          <a:uFillTx/>
                          <a:latin typeface="Avenir Light"/>
                        </a:rPr>
                        <a:t>City &amp; Guilds Level 2 Technical Certificate in Agriculture </a:t>
                      </a:r>
                      <a:endParaRPr kumimoji="0" lang="en-US" sz="800" kern="1200" spc="0" normalizeH="0" dirty="0">
                        <a:ln>
                          <a:noFill/>
                        </a:ln>
                        <a:effectLst/>
                        <a:uLnTx/>
                        <a:uFillTx/>
                      </a:endParaRPr>
                    </a:p>
                  </a:txBody>
                  <a:tcPr>
                    <a:solidFill>
                      <a:srgbClr val="8D0034">
                        <a:alpha val="9804"/>
                      </a:srgbClr>
                    </a:solidFill>
                  </a:tcPr>
                </a:tc>
                <a:tc>
                  <a:txBody>
                    <a:bodyPr/>
                    <a:lstStyle/>
                    <a:p>
                      <a:pPr lvl="0">
                        <a:buNone/>
                      </a:pPr>
                      <a:r>
                        <a:rPr sz="800" dirty="0"/>
                        <a:t>603/0067/X</a:t>
                      </a:r>
                    </a:p>
                  </a:txBody>
                  <a:tcPr>
                    <a:solidFill>
                      <a:srgbClr val="8D0034">
                        <a:alpha val="9804"/>
                      </a:srgbClr>
                    </a:solidFill>
                  </a:tcPr>
                </a:tc>
                <a:tc>
                  <a:txBody>
                    <a:bodyPr/>
                    <a:lstStyle/>
                    <a:p>
                      <a:pPr lvl="0">
                        <a:buNone/>
                      </a:pPr>
                      <a:r>
                        <a:rPr lang="is-IS" sz="800" b="0" i="0" baseline="0" dirty="0">
                          <a:latin typeface="Avenir Medium"/>
                        </a:rPr>
                        <a:t>360</a:t>
                      </a:r>
                      <a:endParaRPr lang="en-US" sz="800" dirty="0"/>
                    </a:p>
                  </a:txBody>
                  <a:tcPr>
                    <a:solidFill>
                      <a:srgbClr val="8D0034">
                        <a:alpha val="9804"/>
                      </a:srgbClr>
                    </a:solidFill>
                  </a:tcPr>
                </a:tc>
                <a:extLst>
                  <a:ext uri="{0D108BD9-81ED-4DB2-BD59-A6C34878D82A}">
                    <a16:rowId xmlns:a16="http://schemas.microsoft.com/office/drawing/2014/main" val="10001"/>
                  </a:ext>
                </a:extLst>
              </a:tr>
              <a:tr h="400050">
                <a:tc>
                  <a:txBody>
                    <a:bodyPr/>
                    <a:lstStyle/>
                    <a:p>
                      <a:pPr lvl="0">
                        <a:buNone/>
                      </a:pPr>
                      <a:r>
                        <a:rPr lang="is-IS" sz="800" b="0" i="0" baseline="0" dirty="0">
                          <a:latin typeface="Avenir Medium"/>
                        </a:rPr>
                        <a:t>0171-28</a:t>
                      </a:r>
                      <a:endParaRPr lang="en-US" sz="800" dirty="0"/>
                    </a:p>
                  </a:txBody>
                  <a:tcPr>
                    <a:solidFill>
                      <a:srgbClr val="8D0034">
                        <a:alpha val="29804"/>
                      </a:srgbClr>
                    </a:solidFill>
                  </a:tcPr>
                </a:tc>
                <a:tc>
                  <a:txBody>
                    <a:bodyPr/>
                    <a:lstStyle/>
                    <a:p>
                      <a:pPr lvl="0" algn="l" defTabSz="457200" eaLnBrk="1" fontAlgn="auto" latinLnBrk="0" hangingPunct="1">
                        <a:spcBef>
                          <a:spcPts val="0"/>
                        </a:spcBef>
                        <a:spcAft>
                          <a:spcPts val="0"/>
                        </a:spcAft>
                        <a:buNone/>
                        <a:tabLst/>
                        <a:defRPr/>
                      </a:pPr>
                      <a:r>
                        <a:rPr kumimoji="0" lang="en-US" sz="800" b="0" i="0" u="none" strike="noStrike" kern="1200" cap="none" spc="0" normalizeH="0" baseline="0" noProof="0" dirty="0">
                          <a:ln>
                            <a:noFill/>
                          </a:ln>
                          <a:solidFill>
                            <a:srgbClr val="000000"/>
                          </a:solidFill>
                          <a:effectLst/>
                          <a:uLnTx/>
                          <a:uFillTx/>
                          <a:latin typeface="Arial"/>
                        </a:rPr>
                        <a:t>City &amp; Guilds Level 2 Technical Certificate in Land-based Engineering</a:t>
                      </a:r>
                      <a:endParaRPr kumimoji="0" lang="en-US" sz="800" kern="1200" spc="0" normalizeH="0" dirty="0">
                        <a:ln>
                          <a:noFill/>
                        </a:ln>
                        <a:effectLst/>
                        <a:uLnTx/>
                        <a:uFillTx/>
                      </a:endParaRPr>
                    </a:p>
                  </a:txBody>
                  <a:tcPr>
                    <a:solidFill>
                      <a:srgbClr val="8D0034">
                        <a:alpha val="29804"/>
                      </a:srgbClr>
                    </a:solidFill>
                  </a:tcPr>
                </a:tc>
                <a:tc>
                  <a:txBody>
                    <a:bodyPr/>
                    <a:lstStyle/>
                    <a:p>
                      <a:pPr lvl="0">
                        <a:buNone/>
                      </a:pPr>
                      <a:r>
                        <a:rPr sz="800" dirty="0"/>
                        <a:t>603/0145/4</a:t>
                      </a:r>
                    </a:p>
                  </a:txBody>
                  <a:tcPr>
                    <a:solidFill>
                      <a:srgbClr val="8D0034">
                        <a:alpha val="29804"/>
                      </a:srgbClr>
                    </a:solidFill>
                  </a:tcPr>
                </a:tc>
                <a:tc>
                  <a:txBody>
                    <a:bodyPr/>
                    <a:lstStyle/>
                    <a:p>
                      <a:pPr lvl="0">
                        <a:buNone/>
                      </a:pPr>
                      <a:r>
                        <a:rPr lang="cs-CZ" sz="800" b="0" i="0" baseline="0" dirty="0"/>
                        <a:t>360</a:t>
                      </a:r>
                      <a:endParaRPr lang="en-US" sz="800" dirty="0"/>
                    </a:p>
                  </a:txBody>
                  <a:tcPr>
                    <a:solidFill>
                      <a:srgbClr val="8D0034">
                        <a:alpha val="29804"/>
                      </a:srgbClr>
                    </a:solidFill>
                  </a:tcPr>
                </a:tc>
                <a:extLst>
                  <a:ext uri="{0D108BD9-81ED-4DB2-BD59-A6C34878D82A}">
                    <a16:rowId xmlns:a16="http://schemas.microsoft.com/office/drawing/2014/main" val="10002"/>
                  </a:ext>
                </a:extLst>
              </a:tr>
              <a:tr h="0">
                <a:tc>
                  <a:txBody>
                    <a:bodyPr/>
                    <a:lstStyle/>
                    <a:p>
                      <a:pPr lvl="0">
                        <a:buNone/>
                      </a:pPr>
                      <a:r>
                        <a:rPr lang="is-IS" sz="800" b="0" i="0" baseline="0" dirty="0">
                          <a:latin typeface="Avenir Medium"/>
                        </a:rPr>
                        <a:t>0172-21</a:t>
                      </a:r>
                      <a:endParaRPr lang="en-US" sz="800" dirty="0"/>
                    </a:p>
                  </a:txBody>
                  <a:tcPr>
                    <a:solidFill>
                      <a:srgbClr val="8D0034">
                        <a:alpha val="9804"/>
                      </a:srgbClr>
                    </a:solidFill>
                  </a:tcPr>
                </a:tc>
                <a:tc>
                  <a:txBody>
                    <a:bodyPr/>
                    <a:lstStyle/>
                    <a:p>
                      <a:pPr lvl="0" algn="l" defTabSz="457200" eaLnBrk="1" fontAlgn="auto" latinLnBrk="0" hangingPunct="1">
                        <a:spcBef>
                          <a:spcPts val="0"/>
                        </a:spcBef>
                        <a:spcAft>
                          <a:spcPts val="0"/>
                        </a:spcAft>
                        <a:buNone/>
                        <a:tabLst/>
                        <a:defRPr/>
                      </a:pPr>
                      <a:r>
                        <a:rPr kumimoji="0" lang="en-US" sz="800" b="0" i="0" u="none" strike="noStrike" kern="1200" cap="none" spc="0" normalizeH="0" baseline="0" noProof="0" dirty="0">
                          <a:ln>
                            <a:noFill/>
                          </a:ln>
                          <a:solidFill>
                            <a:srgbClr val="000000"/>
                          </a:solidFill>
                          <a:effectLst/>
                          <a:uLnTx/>
                          <a:uFillTx/>
                          <a:latin typeface="Avenir Light"/>
                        </a:rPr>
                        <a:t>City &amp; Guilds Level 2 Technical Certificate in Animal Care*</a:t>
                      </a:r>
                      <a:endParaRPr kumimoji="0" lang="en-US" sz="800" kern="1200" spc="0" normalizeH="0" dirty="0">
                        <a:ln>
                          <a:noFill/>
                        </a:ln>
                        <a:effectLst/>
                        <a:uLnTx/>
                        <a:uFillTx/>
                      </a:endParaRPr>
                    </a:p>
                  </a:txBody>
                  <a:tcPr>
                    <a:solidFill>
                      <a:srgbClr val="8D0034">
                        <a:alpha val="9804"/>
                      </a:srgbClr>
                    </a:solidFill>
                  </a:tcPr>
                </a:tc>
                <a:tc>
                  <a:txBody>
                    <a:bodyPr/>
                    <a:lstStyle/>
                    <a:p>
                      <a:pPr lvl="0">
                        <a:buNone/>
                      </a:pPr>
                      <a:r>
                        <a:rPr sz="800" dirty="0"/>
                        <a:t>603/0833/3</a:t>
                      </a:r>
                    </a:p>
                  </a:txBody>
                  <a:tcPr>
                    <a:solidFill>
                      <a:srgbClr val="8D0034">
                        <a:alpha val="9804"/>
                      </a:srgbClr>
                    </a:solidFill>
                  </a:tcPr>
                </a:tc>
                <a:tc>
                  <a:txBody>
                    <a:bodyPr/>
                    <a:lstStyle/>
                    <a:p>
                      <a:pPr lvl="0">
                        <a:buNone/>
                      </a:pPr>
                      <a:r>
                        <a:rPr lang="en-US" sz="800" b="0" i="0" baseline="0" dirty="0">
                          <a:latin typeface="Avenir Medium"/>
                        </a:rPr>
                        <a:t>360</a:t>
                      </a:r>
                      <a:endParaRPr lang="en-US" sz="800" dirty="0"/>
                    </a:p>
                  </a:txBody>
                  <a:tcPr>
                    <a:solidFill>
                      <a:srgbClr val="8D0034">
                        <a:alpha val="9804"/>
                      </a:srgbClr>
                    </a:solidFill>
                  </a:tcPr>
                </a:tc>
                <a:extLst>
                  <a:ext uri="{0D108BD9-81ED-4DB2-BD59-A6C34878D82A}">
                    <a16:rowId xmlns:a16="http://schemas.microsoft.com/office/drawing/2014/main" val="10003"/>
                  </a:ext>
                </a:extLst>
              </a:tr>
              <a:tr h="0">
                <a:tc>
                  <a:txBody>
                    <a:bodyPr/>
                    <a:lstStyle/>
                    <a:p>
                      <a:pPr lvl="0">
                        <a:buNone/>
                      </a:pPr>
                      <a:r>
                        <a:rPr lang="is-IS" sz="800" b="0" i="0" baseline="0" dirty="0">
                          <a:latin typeface="Avenir Medium"/>
                        </a:rPr>
                        <a:t>0172-26</a:t>
                      </a:r>
                      <a:endParaRPr lang="en-US" sz="800" dirty="0"/>
                    </a:p>
                  </a:txBody>
                  <a:tcPr>
                    <a:solidFill>
                      <a:srgbClr val="8D0034">
                        <a:alpha val="29804"/>
                      </a:srgbClr>
                    </a:solidFill>
                  </a:tcPr>
                </a:tc>
                <a:tc>
                  <a:txBody>
                    <a:bodyPr/>
                    <a:lstStyle/>
                    <a:p>
                      <a:pPr lvl="0" algn="l" defTabSz="457200" eaLnBrk="1" fontAlgn="auto" latinLnBrk="0" hangingPunct="1">
                        <a:spcBef>
                          <a:spcPts val="0"/>
                        </a:spcBef>
                        <a:spcAft>
                          <a:spcPts val="0"/>
                        </a:spcAft>
                        <a:buNone/>
                        <a:tabLst/>
                        <a:defRPr/>
                      </a:pPr>
                      <a:r>
                        <a:rPr kumimoji="0" lang="en-US" sz="800" b="0" i="0" u="none" strike="noStrike" kern="1200" cap="none" spc="0" normalizeH="0" baseline="0" noProof="0" dirty="0">
                          <a:ln>
                            <a:noFill/>
                          </a:ln>
                          <a:solidFill>
                            <a:srgbClr val="000000"/>
                          </a:solidFill>
                          <a:effectLst/>
                          <a:uLnTx/>
                          <a:uFillTx/>
                          <a:latin typeface="Arial"/>
                        </a:rPr>
                        <a:t>City &amp; Guilds Level 2 Technical Certificate in Equine Care</a:t>
                      </a:r>
                      <a:endParaRPr kumimoji="0" lang="en-US" sz="800" kern="1200" spc="0" normalizeH="0" dirty="0">
                        <a:ln>
                          <a:noFill/>
                        </a:ln>
                        <a:effectLst/>
                        <a:uLnTx/>
                        <a:uFillTx/>
                      </a:endParaRPr>
                    </a:p>
                  </a:txBody>
                  <a:tcPr>
                    <a:solidFill>
                      <a:srgbClr val="8D0034">
                        <a:alpha val="29804"/>
                      </a:srgbClr>
                    </a:solidFill>
                  </a:tcPr>
                </a:tc>
                <a:tc>
                  <a:txBody>
                    <a:bodyPr/>
                    <a:lstStyle/>
                    <a:p>
                      <a:pPr lvl="0">
                        <a:buNone/>
                      </a:pPr>
                      <a:r>
                        <a:rPr sz="800" dirty="0"/>
                        <a:t>603/0834/5</a:t>
                      </a:r>
                    </a:p>
                  </a:txBody>
                  <a:tcPr>
                    <a:solidFill>
                      <a:srgbClr val="8D0034">
                        <a:alpha val="29804"/>
                      </a:srgbClr>
                    </a:solidFill>
                  </a:tcPr>
                </a:tc>
                <a:tc>
                  <a:txBody>
                    <a:bodyPr/>
                    <a:lstStyle/>
                    <a:p>
                      <a:pPr lvl="0">
                        <a:buNone/>
                      </a:pPr>
                      <a:r>
                        <a:rPr lang="is-IS" sz="800" b="0" i="0" baseline="0" dirty="0">
                          <a:latin typeface="Avenir Medium"/>
                        </a:rPr>
                        <a:t>360</a:t>
                      </a:r>
                      <a:endParaRPr lang="en-US" sz="800" dirty="0"/>
                    </a:p>
                  </a:txBody>
                  <a:tcPr>
                    <a:solidFill>
                      <a:srgbClr val="8D0034">
                        <a:alpha val="29804"/>
                      </a:srgbClr>
                    </a:solidFill>
                  </a:tcPr>
                </a:tc>
                <a:extLst>
                  <a:ext uri="{0D108BD9-81ED-4DB2-BD59-A6C34878D82A}">
                    <a16:rowId xmlns:a16="http://schemas.microsoft.com/office/drawing/2014/main" val="10004"/>
                  </a:ext>
                </a:extLst>
              </a:tr>
              <a:tr h="0">
                <a:tc>
                  <a:txBody>
                    <a:bodyPr/>
                    <a:lstStyle/>
                    <a:p>
                      <a:pPr lvl="0">
                        <a:buNone/>
                      </a:pPr>
                      <a:r>
                        <a:rPr lang="is-IS" sz="800" b="0" i="0" baseline="0" dirty="0">
                          <a:latin typeface="Avenir Medium"/>
                        </a:rPr>
                        <a:t>0173-20</a:t>
                      </a:r>
                      <a:endParaRPr lang="en-US" sz="800" dirty="0"/>
                    </a:p>
                  </a:txBody>
                  <a:tcPr>
                    <a:solidFill>
                      <a:srgbClr val="8D0034">
                        <a:alpha val="9804"/>
                      </a:srgbClr>
                    </a:solidFill>
                  </a:tcPr>
                </a:tc>
                <a:tc>
                  <a:txBody>
                    <a:bodyPr/>
                    <a:lstStyle/>
                    <a:p>
                      <a:pPr lvl="0" algn="l" defTabSz="457200" eaLnBrk="1" fontAlgn="auto" latinLnBrk="0" hangingPunct="1">
                        <a:spcBef>
                          <a:spcPts val="0"/>
                        </a:spcBef>
                        <a:spcAft>
                          <a:spcPts val="0"/>
                        </a:spcAft>
                        <a:buNone/>
                        <a:tabLst/>
                        <a:defRPr/>
                      </a:pPr>
                      <a:r>
                        <a:rPr kumimoji="0" lang="en-US" sz="800" b="0" i="0" u="none" strike="noStrike" kern="1200" cap="none" spc="0" normalizeH="0" baseline="0" noProof="0" dirty="0">
                          <a:ln>
                            <a:noFill/>
                          </a:ln>
                          <a:solidFill>
                            <a:srgbClr val="000000"/>
                          </a:solidFill>
                          <a:effectLst/>
                          <a:uLnTx/>
                          <a:uFillTx/>
                          <a:latin typeface="Avenir Book"/>
                        </a:rPr>
                        <a:t>City &amp; Guilds Level 2 Technical Certificate in Land &amp; Wildlife</a:t>
                      </a:r>
                    </a:p>
                  </a:txBody>
                  <a:tcPr>
                    <a:solidFill>
                      <a:srgbClr val="8D0034">
                        <a:alpha val="9804"/>
                      </a:srgbClr>
                    </a:solidFill>
                  </a:tcPr>
                </a:tc>
                <a:tc>
                  <a:txBody>
                    <a:bodyPr/>
                    <a:lstStyle/>
                    <a:p>
                      <a:pPr lvl="0">
                        <a:buNone/>
                      </a:pPr>
                      <a:r>
                        <a:rPr sz="800" dirty="0"/>
                        <a:t>603/1198/8</a:t>
                      </a:r>
                    </a:p>
                  </a:txBody>
                  <a:tcPr>
                    <a:solidFill>
                      <a:srgbClr val="8D0034">
                        <a:alpha val="9804"/>
                      </a:srgbClr>
                    </a:solidFill>
                  </a:tcPr>
                </a:tc>
                <a:tc>
                  <a:txBody>
                    <a:bodyPr/>
                    <a:lstStyle/>
                    <a:p>
                      <a:pPr lvl="0">
                        <a:buNone/>
                      </a:pPr>
                      <a:r>
                        <a:rPr lang="is-IS" sz="800" b="0" i="0" baseline="0" dirty="0">
                          <a:latin typeface="Avenir Medium"/>
                        </a:rPr>
                        <a:t>360</a:t>
                      </a:r>
                      <a:endParaRPr lang="en-US" sz="800" dirty="0"/>
                    </a:p>
                  </a:txBody>
                  <a:tcPr>
                    <a:solidFill>
                      <a:srgbClr val="8D0034">
                        <a:alpha val="9804"/>
                      </a:srgbClr>
                    </a:solidFill>
                  </a:tcPr>
                </a:tc>
                <a:extLst>
                  <a:ext uri="{0D108BD9-81ED-4DB2-BD59-A6C34878D82A}">
                    <a16:rowId xmlns:a16="http://schemas.microsoft.com/office/drawing/2014/main" val="10005"/>
                  </a:ext>
                </a:extLst>
              </a:tr>
              <a:tr h="0">
                <a:tc>
                  <a:txBody>
                    <a:bodyPr/>
                    <a:lstStyle/>
                    <a:p>
                      <a:pPr lvl="0">
                        <a:buNone/>
                      </a:pPr>
                      <a:r>
                        <a:rPr lang="is-IS" sz="800" b="0" i="0" baseline="0" dirty="0">
                          <a:latin typeface="Avenir Medium"/>
                        </a:rPr>
                        <a:t>0174-20</a:t>
                      </a:r>
                      <a:endParaRPr lang="en-US" sz="800" dirty="0"/>
                    </a:p>
                  </a:txBody>
                  <a:tcPr>
                    <a:solidFill>
                      <a:srgbClr val="8D0034">
                        <a:alpha val="29804"/>
                      </a:srgbClr>
                    </a:solidFill>
                  </a:tcPr>
                </a:tc>
                <a:tc>
                  <a:txBody>
                    <a:bodyPr/>
                    <a:lstStyle/>
                    <a:p>
                      <a:pPr lvl="0" algn="l" defTabSz="457200" eaLnBrk="1" fontAlgn="auto" latinLnBrk="0" hangingPunct="1">
                        <a:spcBef>
                          <a:spcPts val="0"/>
                        </a:spcBef>
                        <a:spcAft>
                          <a:spcPts val="0"/>
                        </a:spcAft>
                        <a:buNone/>
                        <a:tabLst/>
                        <a:defRPr/>
                      </a:pPr>
                      <a:r>
                        <a:rPr kumimoji="0" lang="en-US" sz="800" b="0" i="0" u="none" strike="noStrike" kern="1200" cap="none" spc="0" normalizeH="0" baseline="0" noProof="0" dirty="0">
                          <a:ln>
                            <a:noFill/>
                          </a:ln>
                          <a:solidFill>
                            <a:srgbClr val="000000"/>
                          </a:solidFill>
                          <a:effectLst/>
                          <a:uLnTx/>
                          <a:uFillTx/>
                          <a:latin typeface="Avenir Book"/>
                        </a:rPr>
                        <a:t>City &amp; Guilds Level 2 Technical Certificate in Horticulture</a:t>
                      </a:r>
                      <a:endParaRPr kumimoji="0" lang="en-US" sz="800" kern="1200" spc="0" normalizeH="0" dirty="0">
                        <a:ln>
                          <a:noFill/>
                        </a:ln>
                        <a:effectLst/>
                        <a:uLnTx/>
                        <a:uFillTx/>
                      </a:endParaRPr>
                    </a:p>
                  </a:txBody>
                  <a:tcPr>
                    <a:solidFill>
                      <a:srgbClr val="8D0034">
                        <a:alpha val="29804"/>
                      </a:srgbClr>
                    </a:solidFill>
                  </a:tcPr>
                </a:tc>
                <a:tc>
                  <a:txBody>
                    <a:bodyPr/>
                    <a:lstStyle/>
                    <a:p>
                      <a:pPr lvl="0" algn="l">
                        <a:buNone/>
                      </a:pPr>
                      <a:r>
                        <a:rPr lang="bg-BG" sz="800" b="0" i="0" u="none" strike="noStrike" baseline="0" noProof="0" dirty="0">
                          <a:solidFill>
                            <a:srgbClr val="000000"/>
                          </a:solidFill>
                        </a:rPr>
                        <a:t>603/0868/0</a:t>
                      </a:r>
                      <a:endParaRPr lang="en-US" sz="800" dirty="0"/>
                    </a:p>
                  </a:txBody>
                  <a:tcPr>
                    <a:solidFill>
                      <a:srgbClr val="8D0034">
                        <a:alpha val="29804"/>
                      </a:srgbClr>
                    </a:solidFill>
                  </a:tcPr>
                </a:tc>
                <a:tc>
                  <a:txBody>
                    <a:bodyPr/>
                    <a:lstStyle/>
                    <a:p>
                      <a:pPr lvl="0">
                        <a:buNone/>
                      </a:pPr>
                      <a:r>
                        <a:rPr lang="cs-CZ" sz="800" b="0" i="0" baseline="0" dirty="0"/>
                        <a:t>360</a:t>
                      </a:r>
                      <a:endParaRPr lang="en-US" sz="800" dirty="0"/>
                    </a:p>
                  </a:txBody>
                  <a:tcPr>
                    <a:solidFill>
                      <a:srgbClr val="8D0034">
                        <a:alpha val="29804"/>
                      </a:srgbClr>
                    </a:solidFill>
                  </a:tcPr>
                </a:tc>
                <a:extLst>
                  <a:ext uri="{0D108BD9-81ED-4DB2-BD59-A6C34878D82A}">
                    <a16:rowId xmlns:a16="http://schemas.microsoft.com/office/drawing/2014/main" val="10006"/>
                  </a:ext>
                </a:extLst>
              </a:tr>
              <a:tr h="0">
                <a:tc>
                  <a:txBody>
                    <a:bodyPr/>
                    <a:lstStyle/>
                    <a:p>
                      <a:pPr lvl="0">
                        <a:buNone/>
                      </a:pPr>
                      <a:r>
                        <a:rPr lang="is-IS" sz="800" b="0" i="0" baseline="0" dirty="0">
                          <a:latin typeface="Avenir Medium"/>
                        </a:rPr>
                        <a:t>0174-21</a:t>
                      </a:r>
                      <a:endParaRPr lang="en-US" sz="800" dirty="0"/>
                    </a:p>
                  </a:txBody>
                  <a:tcPr>
                    <a:solidFill>
                      <a:srgbClr val="8D0034">
                        <a:alpha val="9804"/>
                      </a:srgbClr>
                    </a:solidFill>
                  </a:tcPr>
                </a:tc>
                <a:tc>
                  <a:txBody>
                    <a:bodyPr/>
                    <a:lstStyle/>
                    <a:p>
                      <a:pPr lvl="0" algn="l" defTabSz="457200" eaLnBrk="1" fontAlgn="auto" latinLnBrk="0" hangingPunct="1">
                        <a:spcBef>
                          <a:spcPts val="0"/>
                        </a:spcBef>
                        <a:spcAft>
                          <a:spcPts val="0"/>
                        </a:spcAft>
                        <a:buNone/>
                        <a:tabLst/>
                        <a:defRPr/>
                      </a:pPr>
                      <a:r>
                        <a:rPr kumimoji="0" lang="en-US" sz="800" b="0" i="0" u="none" strike="noStrike" kern="1200" cap="none" spc="0" normalizeH="0" baseline="0" noProof="0" dirty="0">
                          <a:ln>
                            <a:noFill/>
                          </a:ln>
                          <a:solidFill>
                            <a:srgbClr val="000000"/>
                          </a:solidFill>
                          <a:effectLst/>
                          <a:uLnTx/>
                          <a:uFillTx/>
                          <a:latin typeface="Avenir Book"/>
                        </a:rPr>
                        <a:t>City &amp; Guilds Level 2 Technical Certificate in Forestry &amp; Arboriculture</a:t>
                      </a:r>
                      <a:endParaRPr kumimoji="0" lang="en-US" sz="800" kern="1200" spc="0" normalizeH="0" dirty="0">
                        <a:ln>
                          <a:noFill/>
                        </a:ln>
                        <a:effectLst/>
                        <a:uLnTx/>
                        <a:uFillTx/>
                      </a:endParaRPr>
                    </a:p>
                  </a:txBody>
                  <a:tcPr>
                    <a:solidFill>
                      <a:srgbClr val="8D0034">
                        <a:alpha val="9804"/>
                      </a:srgbClr>
                    </a:solidFill>
                  </a:tcPr>
                </a:tc>
                <a:tc>
                  <a:txBody>
                    <a:bodyPr/>
                    <a:lstStyle/>
                    <a:p>
                      <a:pPr lvl="0">
                        <a:buNone/>
                      </a:pPr>
                      <a:r>
                        <a:rPr sz="800" dirty="0"/>
                        <a:t>603/1175/7</a:t>
                      </a:r>
                    </a:p>
                  </a:txBody>
                  <a:tcPr>
                    <a:solidFill>
                      <a:srgbClr val="8D0034">
                        <a:alpha val="9804"/>
                      </a:srgbClr>
                    </a:solidFill>
                  </a:tcPr>
                </a:tc>
                <a:tc>
                  <a:txBody>
                    <a:bodyPr/>
                    <a:lstStyle/>
                    <a:p>
                      <a:pPr lvl="0">
                        <a:buNone/>
                      </a:pPr>
                      <a:r>
                        <a:rPr lang="en-US" sz="800" b="0" i="0" baseline="0" dirty="0">
                          <a:latin typeface="Avenir Medium"/>
                        </a:rPr>
                        <a:t>360</a:t>
                      </a:r>
                      <a:endParaRPr lang="en-US" sz="800" dirty="0"/>
                    </a:p>
                  </a:txBody>
                  <a:tcPr>
                    <a:solidFill>
                      <a:srgbClr val="8D0034">
                        <a:alpha val="9804"/>
                      </a:srgbClr>
                    </a:solidFill>
                  </a:tcPr>
                </a:tc>
                <a:extLst>
                  <a:ext uri="{0D108BD9-81ED-4DB2-BD59-A6C34878D82A}">
                    <a16:rowId xmlns:a16="http://schemas.microsoft.com/office/drawing/2014/main" val="10007"/>
                  </a:ext>
                </a:extLst>
              </a:tr>
              <a:tr h="0">
                <a:tc>
                  <a:txBody>
                    <a:bodyPr/>
                    <a:lstStyle/>
                    <a:p>
                      <a:pPr lvl="0">
                        <a:buNone/>
                      </a:pPr>
                      <a:r>
                        <a:rPr lang="is-IS" sz="800" b="0" i="0" baseline="0" dirty="0">
                          <a:latin typeface="Avenir Medium"/>
                        </a:rPr>
                        <a:t>0175-20</a:t>
                      </a:r>
                      <a:endParaRPr lang="en-US" sz="800" dirty="0"/>
                    </a:p>
                  </a:txBody>
                  <a:tcPr>
                    <a:solidFill>
                      <a:srgbClr val="8D0034">
                        <a:alpha val="29804"/>
                      </a:srgbClr>
                    </a:solidFill>
                  </a:tcPr>
                </a:tc>
                <a:tc>
                  <a:txBody>
                    <a:bodyPr/>
                    <a:lstStyle/>
                    <a:p>
                      <a:pPr lvl="0" algn="l" defTabSz="457200" eaLnBrk="1" fontAlgn="auto" latinLnBrk="0" hangingPunct="1">
                        <a:spcBef>
                          <a:spcPts val="0"/>
                        </a:spcBef>
                        <a:spcAft>
                          <a:spcPts val="0"/>
                        </a:spcAft>
                        <a:buNone/>
                        <a:tabLst/>
                        <a:defRPr/>
                      </a:pPr>
                      <a:r>
                        <a:rPr kumimoji="0" lang="en-US" sz="800" b="0" i="0" u="none" strike="noStrike" kern="1200" cap="none" spc="0" normalizeH="0" baseline="0" noProof="0" dirty="0">
                          <a:ln>
                            <a:noFill/>
                          </a:ln>
                          <a:solidFill>
                            <a:srgbClr val="000000"/>
                          </a:solidFill>
                          <a:effectLst/>
                          <a:uLnTx/>
                          <a:uFillTx/>
                          <a:latin typeface="Avenir Book"/>
                        </a:rPr>
                        <a:t>City &amp; Guilds Level 2 Technical Certificate in Floristry</a:t>
                      </a:r>
                      <a:endParaRPr kumimoji="0" lang="en-US" sz="800" kern="1200" spc="0" normalizeH="0" dirty="0">
                        <a:ln>
                          <a:noFill/>
                        </a:ln>
                        <a:effectLst/>
                        <a:uLnTx/>
                        <a:uFillTx/>
                      </a:endParaRPr>
                    </a:p>
                  </a:txBody>
                  <a:tcPr>
                    <a:solidFill>
                      <a:srgbClr val="8D0034">
                        <a:alpha val="29804"/>
                      </a:srgbClr>
                    </a:solidFill>
                  </a:tcPr>
                </a:tc>
                <a:tc>
                  <a:txBody>
                    <a:bodyPr/>
                    <a:lstStyle/>
                    <a:p>
                      <a:pPr lvl="0">
                        <a:buNone/>
                      </a:pPr>
                      <a:r>
                        <a:rPr sz="800" dirty="0"/>
                        <a:t>603/0839/4</a:t>
                      </a:r>
                    </a:p>
                  </a:txBody>
                  <a:tcPr>
                    <a:solidFill>
                      <a:srgbClr val="8D0034">
                        <a:alpha val="29804"/>
                      </a:srgbClr>
                    </a:solidFill>
                  </a:tcPr>
                </a:tc>
                <a:tc>
                  <a:txBody>
                    <a:bodyPr/>
                    <a:lstStyle/>
                    <a:p>
                      <a:pPr lvl="0">
                        <a:buNone/>
                      </a:pPr>
                      <a:r>
                        <a:rPr lang="is-IS" sz="800" b="0" i="0" baseline="0" dirty="0">
                          <a:latin typeface="Avenir Medium"/>
                        </a:rPr>
                        <a:t>360</a:t>
                      </a:r>
                      <a:endParaRPr lang="en-US" sz="800" dirty="0"/>
                    </a:p>
                  </a:txBody>
                  <a:tcPr>
                    <a:solidFill>
                      <a:srgbClr val="8D0034">
                        <a:alpha val="29804"/>
                      </a:srgbClr>
                    </a:solidFill>
                  </a:tcPr>
                </a:tc>
                <a:extLst>
                  <a:ext uri="{0D108BD9-81ED-4DB2-BD59-A6C34878D82A}">
                    <a16:rowId xmlns:a16="http://schemas.microsoft.com/office/drawing/2014/main" val="10008"/>
                  </a:ext>
                </a:extLst>
              </a:tr>
            </a:tbl>
          </a:graphicData>
        </a:graphic>
      </p:graphicFrame>
      <p:pic>
        <p:nvPicPr>
          <p:cNvPr id="3" name="Picture 3" descr="A screenshot of a cell phone&#10;&#10;Description generated with very high confidence">
            <a:extLst>
              <a:ext uri="{FF2B5EF4-FFF2-40B4-BE49-F238E27FC236}">
                <a16:creationId xmlns:a16="http://schemas.microsoft.com/office/drawing/2014/main" id="{C9D38614-1DC3-4677-AD60-3AA59776EBF8}"/>
              </a:ext>
            </a:extLst>
          </p:cNvPr>
          <p:cNvPicPr>
            <a:picLocks noChangeAspect="1"/>
          </p:cNvPicPr>
          <p:nvPr/>
        </p:nvPicPr>
        <p:blipFill>
          <a:blip r:embed="rId4"/>
          <a:stretch>
            <a:fillRect/>
          </a:stretch>
        </p:blipFill>
        <p:spPr>
          <a:xfrm>
            <a:off x="6152233" y="2181225"/>
            <a:ext cx="2743125" cy="1905000"/>
          </a:xfrm>
          <a:prstGeom prst="rect">
            <a:avLst/>
          </a:prstGeom>
        </p:spPr>
      </p:pic>
    </p:spTree>
    <p:extLst>
      <p:ext uri="{BB962C8B-B14F-4D97-AF65-F5344CB8AC3E}">
        <p14:creationId xmlns:p14="http://schemas.microsoft.com/office/powerpoint/2010/main" val="3799354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9166" y="881362"/>
            <a:ext cx="10969943" cy="90139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b="1" dirty="0">
                <a:latin typeface="Avenir Heavy" charset="0"/>
                <a:ea typeface="Avenir Heavy" charset="0"/>
                <a:cs typeface="Avenir Heavy" charset="0"/>
              </a:rPr>
              <a:t>Contents</a:t>
            </a:r>
            <a:br>
              <a:rPr lang="en-US" sz="2400" b="1" dirty="0">
                <a:latin typeface="Avenir Heavy" charset="0"/>
                <a:ea typeface="Avenir Heavy" charset="0"/>
                <a:cs typeface="Avenir Heavy" charset="0"/>
              </a:rPr>
            </a:br>
            <a:endParaRPr lang="en-US" sz="2400" dirty="0">
              <a:latin typeface="Avenir Light" charset="0"/>
              <a:ea typeface="Avenir Light" charset="0"/>
              <a:cs typeface="Avenir Light" charset="0"/>
            </a:endParaRPr>
          </a:p>
        </p:txBody>
      </p:sp>
      <p:sp>
        <p:nvSpPr>
          <p:cNvPr id="7" name="Content Placeholder 2"/>
          <p:cNvSpPr txBox="1">
            <a:spLocks/>
          </p:cNvSpPr>
          <p:nvPr/>
        </p:nvSpPr>
        <p:spPr>
          <a:xfrm>
            <a:off x="609441" y="1332061"/>
            <a:ext cx="10969943" cy="4888857"/>
          </a:xfrm>
          <a:prstGeom prst="rect">
            <a:avLst/>
          </a:prstGeom>
        </p:spPr>
        <p:txBody>
          <a:bodyPr numCol="2"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200000"/>
              </a:lnSpc>
              <a:buClr>
                <a:schemeClr val="tx1"/>
              </a:buClr>
            </a:pPr>
            <a:r>
              <a:rPr lang="en-US" sz="1600" b="1" dirty="0">
                <a:latin typeface="Avenir Heavy" charset="0"/>
                <a:ea typeface="Avenir Heavy" charset="0"/>
                <a:cs typeface="Avenir Heavy" charset="0"/>
              </a:rPr>
              <a:t>Challenges and opportunities</a:t>
            </a:r>
          </a:p>
          <a:p>
            <a:pPr>
              <a:lnSpc>
                <a:spcPct val="200000"/>
              </a:lnSpc>
              <a:buClr>
                <a:schemeClr val="tx1"/>
              </a:buClr>
            </a:pPr>
            <a:r>
              <a:rPr lang="en-US" sz="1600" b="1" dirty="0">
                <a:latin typeface="Avenir Heavy" charset="0"/>
                <a:ea typeface="Avenir Heavy" charset="0"/>
                <a:cs typeface="Avenir Heavy" charset="0"/>
              </a:rPr>
              <a:t>Introducing City &amp; Guilds and National Land Based College </a:t>
            </a:r>
          </a:p>
          <a:p>
            <a:pPr>
              <a:lnSpc>
                <a:spcPct val="200000"/>
              </a:lnSpc>
              <a:buClr>
                <a:schemeClr val="tx1"/>
              </a:buClr>
            </a:pPr>
            <a:r>
              <a:rPr lang="en-US" sz="1600" b="1" dirty="0">
                <a:latin typeface="Avenir Heavy" charset="0"/>
                <a:ea typeface="Avenir Heavy" charset="0"/>
                <a:cs typeface="Avenir Heavy" charset="0"/>
              </a:rPr>
              <a:t>Technical Qualifications</a:t>
            </a:r>
          </a:p>
          <a:p>
            <a:pPr lvl="2">
              <a:lnSpc>
                <a:spcPct val="150000"/>
              </a:lnSpc>
              <a:buClr>
                <a:schemeClr val="tx1"/>
              </a:buClr>
            </a:pPr>
            <a:r>
              <a:rPr lang="en-US" sz="1300" dirty="0">
                <a:latin typeface="Avenir Light" charset="0"/>
                <a:ea typeface="Avenir Light" charset="0"/>
                <a:cs typeface="Avenir Light" charset="0"/>
              </a:rPr>
              <a:t>Key Stage 4</a:t>
            </a:r>
          </a:p>
          <a:p>
            <a:pPr lvl="2">
              <a:lnSpc>
                <a:spcPct val="150000"/>
              </a:lnSpc>
              <a:buClr>
                <a:schemeClr val="tx1"/>
              </a:buClr>
            </a:pPr>
            <a:r>
              <a:rPr lang="en-US" sz="1300" dirty="0">
                <a:latin typeface="Avenir Light" charset="0"/>
                <a:ea typeface="Avenir Light" charset="0"/>
                <a:cs typeface="Avenir Light" charset="0"/>
              </a:rPr>
              <a:t>Key Stage 5 Level 2  </a:t>
            </a:r>
          </a:p>
          <a:p>
            <a:pPr lvl="2">
              <a:lnSpc>
                <a:spcPct val="160000"/>
              </a:lnSpc>
              <a:buClr>
                <a:schemeClr val="tx1"/>
              </a:buClr>
            </a:pPr>
            <a:r>
              <a:rPr lang="en-US" sz="1300" dirty="0">
                <a:latin typeface="Avenir Light" charset="0"/>
                <a:ea typeface="Avenir Light" charset="0"/>
                <a:cs typeface="Avenir Light" charset="0"/>
              </a:rPr>
              <a:t>Key Stage 5 Level 3</a:t>
            </a:r>
          </a:p>
          <a:p>
            <a:pPr lvl="2">
              <a:lnSpc>
                <a:spcPct val="160000"/>
              </a:lnSpc>
              <a:buClr>
                <a:schemeClr val="tx1"/>
              </a:buClr>
            </a:pPr>
            <a:r>
              <a:rPr lang="en-US" sz="1300" dirty="0">
                <a:latin typeface="Avenir Light" charset="0"/>
                <a:ea typeface="Avenir Light" charset="0"/>
                <a:cs typeface="Avenir Light" charset="0"/>
              </a:rPr>
              <a:t>Design principles</a:t>
            </a:r>
          </a:p>
          <a:p>
            <a:pPr>
              <a:lnSpc>
                <a:spcPct val="200000"/>
              </a:lnSpc>
              <a:buClr>
                <a:schemeClr val="tx1"/>
              </a:buClr>
            </a:pPr>
            <a:r>
              <a:rPr lang="en-US" sz="1600" b="1" dirty="0">
                <a:latin typeface="Avenir Heavy" charset="0"/>
                <a:ea typeface="Avenir Heavy" charset="0"/>
                <a:cs typeface="Avenir Heavy" charset="0"/>
              </a:rPr>
              <a:t>New Technical Qualifications – Assessment</a:t>
            </a:r>
          </a:p>
          <a:p>
            <a:pPr marL="1144270">
              <a:lnSpc>
                <a:spcPct val="150000"/>
              </a:lnSpc>
              <a:buClr>
                <a:schemeClr val="tx1"/>
              </a:buClr>
            </a:pPr>
            <a:r>
              <a:rPr lang="en-US" sz="1300" dirty="0">
                <a:latin typeface="Avenir Light" charset="0"/>
                <a:ea typeface="Avenir Light" charset="0"/>
                <a:cs typeface="Avenir Light" charset="0"/>
              </a:rPr>
              <a:t>Assessment model</a:t>
            </a:r>
          </a:p>
          <a:p>
            <a:pPr marL="1144270">
              <a:lnSpc>
                <a:spcPct val="160000"/>
              </a:lnSpc>
              <a:buClr>
                <a:schemeClr val="tx1"/>
              </a:buClr>
            </a:pPr>
            <a:r>
              <a:rPr lang="en-US" sz="1300" dirty="0">
                <a:latin typeface="Avenir Light" charset="0"/>
                <a:ea typeface="Avenir Light" charset="0"/>
                <a:cs typeface="Avenir Light" charset="0"/>
              </a:rPr>
              <a:t>Time and assessment dates</a:t>
            </a:r>
          </a:p>
          <a:p>
            <a:pPr marL="1144270">
              <a:lnSpc>
                <a:spcPct val="160000"/>
              </a:lnSpc>
              <a:buClr>
                <a:schemeClr val="tx1"/>
              </a:buClr>
            </a:pPr>
            <a:r>
              <a:rPr lang="en-US" sz="1300" dirty="0">
                <a:latin typeface="Avenir Light" charset="0"/>
                <a:ea typeface="Avenir Light" charset="0"/>
                <a:cs typeface="Avenir Light" charset="0"/>
              </a:rPr>
              <a:t>Assessment examples</a:t>
            </a:r>
            <a:endParaRPr lang="en-US" sz="1600" b="1" dirty="0">
              <a:latin typeface="Avenir Heavy" charset="0"/>
              <a:ea typeface="Avenir Heavy" charset="0"/>
              <a:cs typeface="Avenir Heavy" charset="0"/>
            </a:endParaRPr>
          </a:p>
          <a:p>
            <a:pPr>
              <a:lnSpc>
                <a:spcPct val="200000"/>
              </a:lnSpc>
              <a:buClr>
                <a:schemeClr val="tx1"/>
              </a:buClr>
            </a:pPr>
            <a:r>
              <a:rPr lang="en-US" sz="1600" b="1" dirty="0">
                <a:latin typeface="Avenir Heavy" charset="0"/>
                <a:ea typeface="Avenir Heavy" charset="0"/>
                <a:cs typeface="Avenir Heavy" charset="0"/>
              </a:rPr>
              <a:t>Flexible and efficient teaching and learning</a:t>
            </a:r>
          </a:p>
          <a:p>
            <a:pPr>
              <a:buClr>
                <a:schemeClr val="tx1"/>
              </a:buClr>
            </a:pPr>
            <a:endParaRPr lang="en-US" sz="1700" dirty="0">
              <a:latin typeface="Avenir Light" charset="0"/>
              <a:ea typeface="Avenir Light" charset="0"/>
              <a:cs typeface="Avenir Light" charset="0"/>
            </a:endParaRPr>
          </a:p>
          <a:p>
            <a:pPr>
              <a:buClr>
                <a:schemeClr val="tx1"/>
              </a:buClr>
            </a:pPr>
            <a:r>
              <a:rPr lang="en-US" sz="1600" b="1" dirty="0">
                <a:latin typeface="Avenir Heavy" charset="0"/>
                <a:ea typeface="Avenir Heavy" charset="0"/>
                <a:cs typeface="Avenir Heavy" charset="0"/>
              </a:rPr>
              <a:t>Support to deliver</a:t>
            </a:r>
          </a:p>
          <a:p>
            <a:pPr marL="1144270">
              <a:lnSpc>
                <a:spcPct val="160000"/>
              </a:lnSpc>
              <a:buClr>
                <a:schemeClr val="tx1"/>
              </a:buClr>
            </a:pPr>
            <a:r>
              <a:rPr lang="en-US" sz="1300" dirty="0">
                <a:latin typeface="Avenir Light" charset="0"/>
                <a:ea typeface="Avenir Light" charset="0"/>
                <a:cs typeface="Avenir Light" charset="0"/>
              </a:rPr>
              <a:t>Digital tools</a:t>
            </a:r>
          </a:p>
          <a:p>
            <a:pPr marL="1144270">
              <a:buClr>
                <a:schemeClr val="tx1"/>
              </a:buClr>
            </a:pPr>
            <a:endParaRPr lang="en-US" sz="1300" dirty="0">
              <a:latin typeface="Avenir Light" charset="0"/>
              <a:ea typeface="Avenir Light" charset="0"/>
              <a:cs typeface="Avenir Light" charset="0"/>
            </a:endParaRPr>
          </a:p>
          <a:p>
            <a:pPr marL="0">
              <a:buClr>
                <a:schemeClr val="tx1"/>
              </a:buClr>
            </a:pPr>
            <a:r>
              <a:rPr lang="en-US" sz="1600" b="1" dirty="0">
                <a:latin typeface="Avenir Heavy" charset="0"/>
                <a:ea typeface="Avenir Heavy" charset="0"/>
                <a:cs typeface="Avenir Heavy" charset="0"/>
              </a:rPr>
              <a:t>Creating choice for learners</a:t>
            </a:r>
          </a:p>
          <a:p>
            <a:pPr marL="1144270">
              <a:lnSpc>
                <a:spcPct val="160000"/>
              </a:lnSpc>
              <a:buClr>
                <a:schemeClr val="tx1"/>
              </a:buClr>
            </a:pPr>
            <a:r>
              <a:rPr lang="en-US" sz="1300" dirty="0">
                <a:latin typeface="Avenir Light" charset="0"/>
                <a:ea typeface="Avenir Light" charset="0"/>
                <a:cs typeface="Avenir Light" charset="0"/>
              </a:rPr>
              <a:t>Progression to employment</a:t>
            </a:r>
          </a:p>
          <a:p>
            <a:pPr marL="1144270">
              <a:lnSpc>
                <a:spcPct val="160000"/>
              </a:lnSpc>
              <a:buClr>
                <a:schemeClr val="tx1"/>
              </a:buClr>
            </a:pPr>
            <a:r>
              <a:rPr lang="en-US" sz="1300" dirty="0">
                <a:latin typeface="Avenir Light" charset="0"/>
                <a:ea typeface="Avenir Light" charset="0"/>
                <a:cs typeface="Avenir Light" charset="0"/>
              </a:rPr>
              <a:t>Progression to university</a:t>
            </a:r>
          </a:p>
          <a:p>
            <a:pPr marL="1144270">
              <a:lnSpc>
                <a:spcPct val="160000"/>
              </a:lnSpc>
              <a:buClr>
                <a:schemeClr val="tx1"/>
              </a:buClr>
            </a:pPr>
            <a:r>
              <a:rPr lang="en-US" sz="1300" dirty="0">
                <a:latin typeface="Avenir Light" charset="0"/>
                <a:ea typeface="Avenir Light" charset="0"/>
                <a:cs typeface="Avenir Light" charset="0"/>
              </a:rPr>
              <a:t>Progression to an apprenticeship</a:t>
            </a:r>
          </a:p>
        </p:txBody>
      </p:sp>
    </p:spTree>
    <p:extLst>
      <p:ext uri="{BB962C8B-B14F-4D97-AF65-F5344CB8AC3E}">
        <p14:creationId xmlns:p14="http://schemas.microsoft.com/office/powerpoint/2010/main" val="41948581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6"/>
          <p:cNvSpPr txBox="1">
            <a:spLocks/>
          </p:cNvSpPr>
          <p:nvPr/>
        </p:nvSpPr>
        <p:spPr bwMode="auto">
          <a:xfrm>
            <a:off x="527831" y="1063451"/>
            <a:ext cx="6983886" cy="878364"/>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none" lIns="72000" tIns="36000" rIns="72000" bIns="0" numCol="1" anchor="ctr" anchorCtr="0" compatLnSpc="1">
            <a:prstTxWarp prst="textNoShape">
              <a:avLst/>
            </a:prstTxWarp>
            <a:normAutofit/>
          </a:bodyPr>
          <a:lstStyle>
            <a:lvl1pPr algn="l" rtl="0" eaLnBrk="0" fontAlgn="base" hangingPunct="0">
              <a:lnSpc>
                <a:spcPct val="90000"/>
              </a:lnSpc>
              <a:spcBef>
                <a:spcPct val="0"/>
              </a:spcBef>
              <a:spcAft>
                <a:spcPct val="0"/>
              </a:spcAft>
              <a:defRPr sz="2200">
                <a:solidFill>
                  <a:schemeClr val="bg1"/>
                </a:solidFill>
                <a:latin typeface="+mj-lt"/>
                <a:ea typeface="+mj-ea"/>
                <a:cs typeface="+mj-cs"/>
              </a:defRPr>
            </a:lvl1pPr>
            <a:lvl2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2pPr>
            <a:lvl3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3pPr>
            <a:lvl4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4pPr>
            <a:lvl5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5pPr>
            <a:lvl6pPr marL="457200" algn="l" rtl="0" fontAlgn="base">
              <a:lnSpc>
                <a:spcPct val="90000"/>
              </a:lnSpc>
              <a:spcBef>
                <a:spcPct val="0"/>
              </a:spcBef>
              <a:spcAft>
                <a:spcPct val="0"/>
              </a:spcAft>
              <a:defRPr sz="2200">
                <a:solidFill>
                  <a:schemeClr val="bg1"/>
                </a:solidFill>
                <a:latin typeface="Arial Black" pitchFamily="34" charset="0"/>
                <a:cs typeface="Arial" pitchFamily="34" charset="0"/>
              </a:defRPr>
            </a:lvl6pPr>
            <a:lvl7pPr marL="914400" algn="l" rtl="0" fontAlgn="base">
              <a:lnSpc>
                <a:spcPct val="90000"/>
              </a:lnSpc>
              <a:spcBef>
                <a:spcPct val="0"/>
              </a:spcBef>
              <a:spcAft>
                <a:spcPct val="0"/>
              </a:spcAft>
              <a:defRPr sz="2200">
                <a:solidFill>
                  <a:schemeClr val="bg1"/>
                </a:solidFill>
                <a:latin typeface="Arial Black" pitchFamily="34" charset="0"/>
                <a:cs typeface="Arial" pitchFamily="34" charset="0"/>
              </a:defRPr>
            </a:lvl7pPr>
            <a:lvl8pPr marL="1371600" algn="l" rtl="0" fontAlgn="base">
              <a:lnSpc>
                <a:spcPct val="90000"/>
              </a:lnSpc>
              <a:spcBef>
                <a:spcPct val="0"/>
              </a:spcBef>
              <a:spcAft>
                <a:spcPct val="0"/>
              </a:spcAft>
              <a:defRPr sz="2200">
                <a:solidFill>
                  <a:schemeClr val="bg1"/>
                </a:solidFill>
                <a:latin typeface="Arial Black" pitchFamily="34" charset="0"/>
                <a:cs typeface="Arial" pitchFamily="34" charset="0"/>
              </a:defRPr>
            </a:lvl8pPr>
            <a:lvl9pPr marL="1828800" algn="l" rtl="0" fontAlgn="base">
              <a:lnSpc>
                <a:spcPct val="90000"/>
              </a:lnSpc>
              <a:spcBef>
                <a:spcPct val="0"/>
              </a:spcBef>
              <a:spcAft>
                <a:spcPct val="0"/>
              </a:spcAft>
              <a:defRPr sz="2200">
                <a:solidFill>
                  <a:schemeClr val="bg1"/>
                </a:solidFill>
                <a:latin typeface="Arial Black" pitchFamily="34" charset="0"/>
                <a:cs typeface="Arial" pitchFamily="34" charset="0"/>
              </a:defRPr>
            </a:lvl9pPr>
          </a:lstStyle>
          <a:p>
            <a:r>
              <a:rPr lang="en-GB" sz="2400" b="1" dirty="0">
                <a:solidFill>
                  <a:schemeClr val="tx1"/>
                </a:solidFill>
                <a:latin typeface="Avenir Heavy" charset="0"/>
                <a:ea typeface="Avenir Heavy" charset="0"/>
                <a:cs typeface="Avenir Heavy" charset="0"/>
              </a:rPr>
              <a:t>Key Stage 5 – Level 3   </a:t>
            </a:r>
          </a:p>
          <a:p>
            <a:pPr>
              <a:lnSpc>
                <a:spcPct val="150000"/>
              </a:lnSpc>
            </a:pPr>
            <a:endParaRPr lang="en-GB" sz="2000" dirty="0">
              <a:solidFill>
                <a:srgbClr val="DA322A"/>
              </a:solidFill>
              <a:latin typeface="Avenir Light" charset="0"/>
              <a:ea typeface="Avenir Light" charset="0"/>
              <a:cs typeface="Avenir Light" charset="0"/>
              <a:sym typeface="Helvetica"/>
            </a:endParaRPr>
          </a:p>
          <a:p>
            <a:endParaRPr lang="en-GB" altLang="en-US" sz="2000" b="1" dirty="0">
              <a:solidFill>
                <a:schemeClr val="tx1"/>
              </a:solidFill>
              <a:latin typeface="Avenir Heavy" charset="0"/>
              <a:ea typeface="Avenir Heavy" charset="0"/>
              <a:cs typeface="Avenir Heavy"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5449" y="3912814"/>
            <a:ext cx="6419569" cy="3242799"/>
          </a:xfrm>
          <a:prstGeom prst="rect">
            <a:avLst/>
          </a:prstGeom>
        </p:spPr>
      </p:pic>
      <p:sp>
        <p:nvSpPr>
          <p:cNvPr id="13" name="Regular Pentagon 12"/>
          <p:cNvSpPr>
            <a:spLocks noChangeAspect="1"/>
          </p:cNvSpPr>
          <p:nvPr/>
        </p:nvSpPr>
        <p:spPr>
          <a:xfrm rot="12954517" flipH="1">
            <a:off x="9020092" y="1267273"/>
            <a:ext cx="2410983" cy="2296173"/>
          </a:xfrm>
          <a:prstGeom prst="pentagon">
            <a:avLst/>
          </a:prstGeom>
          <a:solidFill>
            <a:srgbClr val="7030A0">
              <a:alpha val="80000"/>
            </a:srgbClr>
          </a:solidFill>
        </p:spPr>
        <p:txBody>
          <a:bodyPr wrap="square" lIns="0" tIns="0" rIns="0" bIns="0" rtlCol="0" anchor="ctr">
            <a:noAutofit/>
          </a:bodyPr>
          <a:lstStyle/>
          <a:p>
            <a:pPr algn="ctr"/>
            <a:endParaRPr lang="en-US" dirty="0">
              <a:solidFill>
                <a:schemeClr val="bg1"/>
              </a:solidFill>
            </a:endParaRPr>
          </a:p>
        </p:txBody>
      </p:sp>
      <p:sp>
        <p:nvSpPr>
          <p:cNvPr id="14" name="Rectangle 13"/>
          <p:cNvSpPr/>
          <p:nvPr/>
        </p:nvSpPr>
        <p:spPr>
          <a:xfrm>
            <a:off x="9238205" y="1853913"/>
            <a:ext cx="2118776" cy="830997"/>
          </a:xfrm>
          <a:prstGeom prst="rect">
            <a:avLst/>
          </a:prstGeom>
        </p:spPr>
        <p:txBody>
          <a:bodyPr wrap="square">
            <a:spAutoFit/>
          </a:bodyPr>
          <a:lstStyle/>
          <a:p>
            <a:pPr algn="ctr"/>
            <a:r>
              <a:rPr lang="en-GB" sz="1200" b="1" dirty="0">
                <a:solidFill>
                  <a:schemeClr val="bg1"/>
                </a:solidFill>
                <a:latin typeface="Avenir Heavy" charset="0"/>
                <a:ea typeface="Avenir Heavy" charset="0"/>
                <a:cs typeface="Avenir Heavy" charset="0"/>
              </a:rPr>
              <a:t>Automatic approval </a:t>
            </a:r>
          </a:p>
          <a:p>
            <a:pPr algn="ctr"/>
            <a:r>
              <a:rPr lang="en-GB" sz="1200" b="1" dirty="0">
                <a:solidFill>
                  <a:schemeClr val="bg1"/>
                </a:solidFill>
                <a:latin typeface="Avenir Heavy" charset="0"/>
                <a:ea typeface="Avenir Heavy" charset="0"/>
                <a:cs typeface="Avenir Heavy" charset="0"/>
              </a:rPr>
              <a:t>for </a:t>
            </a:r>
            <a:r>
              <a:rPr lang="en-US" sz="1200" b="1" dirty="0">
                <a:solidFill>
                  <a:schemeClr val="bg1"/>
                </a:solidFill>
                <a:latin typeface="Avenir LT Std 85 Heavy" charset="0"/>
                <a:ea typeface="Avenir LT Std 85 Heavy" charset="0"/>
                <a:cs typeface="Avenir LT Std 85 Heavy" charset="0"/>
              </a:rPr>
              <a:t>Level 2 equivalent Technical Qualifications</a:t>
            </a:r>
            <a:r>
              <a:rPr lang="en-GB" sz="1200" b="1" dirty="0">
                <a:solidFill>
                  <a:schemeClr val="bg1"/>
                </a:solidFill>
                <a:latin typeface="Avenir Heavy" charset="0"/>
                <a:ea typeface="Avenir Heavy" charset="0"/>
                <a:cs typeface="Avenir Heavy" charset="0"/>
              </a:rPr>
              <a:t> when accepted at Level 3</a:t>
            </a:r>
          </a:p>
        </p:txBody>
      </p:sp>
      <p:graphicFrame>
        <p:nvGraphicFramePr>
          <p:cNvPr id="9" name="Table 8"/>
          <p:cNvGraphicFramePr>
            <a:graphicFrameLocks noGrp="1"/>
          </p:cNvGraphicFramePr>
          <p:nvPr>
            <p:extLst>
              <p:ext uri="{D42A27DB-BD31-4B8C-83A1-F6EECF244321}">
                <p14:modId xmlns:p14="http://schemas.microsoft.com/office/powerpoint/2010/main" val="453501552"/>
              </p:ext>
            </p:extLst>
          </p:nvPr>
        </p:nvGraphicFramePr>
        <p:xfrm>
          <a:off x="603851" y="1400466"/>
          <a:ext cx="4905966" cy="5105400"/>
        </p:xfrm>
        <a:graphic>
          <a:graphicData uri="http://schemas.openxmlformats.org/drawingml/2006/table">
            <a:tbl>
              <a:tblPr firstRow="1" bandRow="1">
                <a:tableStyleId>{5C22544A-7EE6-4342-B048-85BDC9FD1C3A}</a:tableStyleId>
              </a:tblPr>
              <a:tblGrid>
                <a:gridCol w="1100487">
                  <a:extLst>
                    <a:ext uri="{9D8B030D-6E8A-4147-A177-3AD203B41FA5}">
                      <a16:colId xmlns:a16="http://schemas.microsoft.com/office/drawing/2014/main" val="20000"/>
                    </a:ext>
                  </a:extLst>
                </a:gridCol>
                <a:gridCol w="2212848">
                  <a:extLst>
                    <a:ext uri="{9D8B030D-6E8A-4147-A177-3AD203B41FA5}">
                      <a16:colId xmlns:a16="http://schemas.microsoft.com/office/drawing/2014/main" val="20001"/>
                    </a:ext>
                  </a:extLst>
                </a:gridCol>
                <a:gridCol w="1013163">
                  <a:extLst>
                    <a:ext uri="{9D8B030D-6E8A-4147-A177-3AD203B41FA5}">
                      <a16:colId xmlns:a16="http://schemas.microsoft.com/office/drawing/2014/main" val="20002"/>
                    </a:ext>
                  </a:extLst>
                </a:gridCol>
                <a:gridCol w="579468">
                  <a:extLst>
                    <a:ext uri="{9D8B030D-6E8A-4147-A177-3AD203B41FA5}">
                      <a16:colId xmlns:a16="http://schemas.microsoft.com/office/drawing/2014/main" val="20003"/>
                    </a:ext>
                  </a:extLst>
                </a:gridCol>
              </a:tblGrid>
              <a:tr h="19973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FFFFFF"/>
                          </a:solidFill>
                          <a:effectLst/>
                          <a:uLnTx/>
                          <a:uFillTx/>
                          <a:latin typeface="Avenir Heavy"/>
                          <a:ea typeface="Avenir Heavy" charset="0"/>
                          <a:cs typeface="Avenir Heavy" charset="0"/>
                        </a:rPr>
                        <a:t>City &amp; Guilds Qualification Number</a:t>
                      </a:r>
                      <a:endParaRPr lang="en-US" sz="900" b="1" i="0" baseline="0" dirty="0">
                        <a:latin typeface="Avenir Heavy"/>
                        <a:ea typeface="Avenir Heavy" charset="0"/>
                        <a:cs typeface="Avenir Heavy" charset="0"/>
                      </a:endParaRPr>
                    </a:p>
                  </a:txBody>
                  <a:tcPr>
                    <a:solidFill>
                      <a:srgbClr val="8D0034"/>
                    </a:solidFill>
                  </a:tcPr>
                </a:tc>
                <a:tc>
                  <a:txBody>
                    <a:bodyPr/>
                    <a:lstStyle/>
                    <a:p>
                      <a:pPr marL="0" marR="0" indent="0" algn="l" defTabSz="457200" rtl="0" eaLnBrk="1" fontAlgn="auto" latinLnBrk="0" hangingPunct="1">
                        <a:lnSpc>
                          <a:spcPct val="100000"/>
                        </a:lnSpc>
                        <a:spcBef>
                          <a:spcPts val="0"/>
                        </a:spcBef>
                        <a:spcAft>
                          <a:spcPts val="30"/>
                        </a:spcAft>
                        <a:buClrTx/>
                        <a:buSzTx/>
                        <a:buFontTx/>
                        <a:buNone/>
                        <a:tabLst/>
                        <a:defRPr/>
                      </a:pPr>
                      <a:r>
                        <a:rPr kumimoji="0" lang="en-US" kern="1200" spc="0" normalizeH="0" dirty="0">
                          <a:ln>
                            <a:noFill/>
                          </a:ln>
                          <a:effectLst/>
                          <a:uLnTx/>
                          <a:uFillTx/>
                        </a:rPr>
                        <a:t/>
                      </a:r>
                      <a:br>
                        <a:rPr kumimoji="0" lang="en-US" kern="1200" spc="0" normalizeH="0" dirty="0">
                          <a:ln>
                            <a:noFill/>
                          </a:ln>
                          <a:effectLst/>
                          <a:uLnTx/>
                          <a:uFillTx/>
                        </a:rPr>
                      </a:br>
                      <a:r>
                        <a:rPr kumimoji="0" lang="en-GB" sz="900" b="1" i="0" u="none" strike="noStrike" kern="1200" cap="none" spc="0" normalizeH="0" baseline="0" noProof="0" dirty="0">
                          <a:ln>
                            <a:noFill/>
                          </a:ln>
                          <a:solidFill>
                            <a:srgbClr val="FFFFFF"/>
                          </a:solidFill>
                          <a:effectLst/>
                          <a:uLnTx/>
                          <a:uFillTx/>
                          <a:latin typeface="Avenir Heavy"/>
                          <a:ea typeface="Avenir Heavy" charset="0"/>
                          <a:cs typeface="Avenir Heavy" charset="0"/>
                        </a:rPr>
                        <a:t>Qualification title</a:t>
                      </a:r>
                      <a:endParaRPr lang="en-US" sz="900" b="1" i="0" baseline="0" dirty="0">
                        <a:latin typeface="Avenir Heavy"/>
                        <a:ea typeface="Avenir Heavy" charset="0"/>
                        <a:cs typeface="Avenir Heavy" charset="0"/>
                      </a:endParaRPr>
                    </a:p>
                  </a:txBody>
                  <a:tcPr>
                    <a:solidFill>
                      <a:srgbClr val="8D0034"/>
                    </a:solidFill>
                  </a:tcPr>
                </a:tc>
                <a:tc>
                  <a:txBody>
                    <a:bodyPr/>
                    <a:lstStyle/>
                    <a:p>
                      <a:pPr marL="0" marR="0" indent="0" algn="l" defTabSz="457200" rtl="0" eaLnBrk="1" fontAlgn="auto" latinLnBrk="0" hangingPunct="1">
                        <a:lnSpc>
                          <a:spcPct val="100000"/>
                        </a:lnSpc>
                        <a:spcBef>
                          <a:spcPts val="0"/>
                        </a:spcBef>
                        <a:spcAft>
                          <a:spcPts val="30"/>
                        </a:spcAft>
                        <a:buClrTx/>
                        <a:buSzTx/>
                        <a:buFontTx/>
                        <a:buNone/>
                        <a:tabLst/>
                        <a:defRPr/>
                      </a:pPr>
                      <a:r>
                        <a:rPr kumimoji="0" lang="en-US" kern="1200" spc="0" normalizeH="0" dirty="0">
                          <a:ln>
                            <a:noFill/>
                          </a:ln>
                          <a:effectLst/>
                          <a:uLnTx/>
                          <a:uFillTx/>
                        </a:rPr>
                        <a:t/>
                      </a:r>
                      <a:br>
                        <a:rPr kumimoji="0" lang="en-US" kern="1200" spc="0" normalizeH="0" dirty="0">
                          <a:ln>
                            <a:noFill/>
                          </a:ln>
                          <a:effectLst/>
                          <a:uLnTx/>
                          <a:uFillTx/>
                        </a:rPr>
                      </a:br>
                      <a:r>
                        <a:rPr kumimoji="0" lang="en-GB" sz="900" b="1" i="0" u="none" strike="noStrike" kern="1200" cap="none" spc="0" normalizeH="0" baseline="0" noProof="0" dirty="0">
                          <a:ln>
                            <a:noFill/>
                          </a:ln>
                          <a:solidFill>
                            <a:srgbClr val="FFFFFF"/>
                          </a:solidFill>
                          <a:effectLst/>
                          <a:uLnTx/>
                          <a:uFillTx/>
                          <a:latin typeface="Avenir Heavy"/>
                          <a:ea typeface="Avenir Heavy" charset="0"/>
                          <a:cs typeface="Avenir Heavy" charset="0"/>
                        </a:rPr>
                        <a:t>QN</a:t>
                      </a:r>
                      <a:endParaRPr lang="en-US" sz="900" b="1" i="0" baseline="0" dirty="0">
                        <a:latin typeface="Avenir Heavy"/>
                        <a:ea typeface="Avenir Heavy" charset="0"/>
                        <a:cs typeface="Avenir Heavy" charset="0"/>
                      </a:endParaRPr>
                    </a:p>
                  </a:txBody>
                  <a:tcPr>
                    <a:solidFill>
                      <a:srgbClr val="8D0034"/>
                    </a:solidFill>
                  </a:tcPr>
                </a:tc>
                <a:tc>
                  <a:txBody>
                    <a:bodyPr/>
                    <a:lstStyle/>
                    <a:p>
                      <a:pPr marL="0" marR="0" indent="0" algn="l" defTabSz="457200" rtl="0" eaLnBrk="1" fontAlgn="auto" latinLnBrk="0" hangingPunct="1">
                        <a:lnSpc>
                          <a:spcPct val="100000"/>
                        </a:lnSpc>
                        <a:spcBef>
                          <a:spcPts val="0"/>
                        </a:spcBef>
                        <a:spcAft>
                          <a:spcPts val="30"/>
                        </a:spcAft>
                        <a:buClrTx/>
                        <a:buSzTx/>
                        <a:buFontTx/>
                        <a:buNone/>
                        <a:tabLst/>
                        <a:defRPr/>
                      </a:pPr>
                      <a:r>
                        <a:rPr kumimoji="0" lang="en-US" kern="1200" spc="0" normalizeH="0" dirty="0">
                          <a:ln>
                            <a:noFill/>
                          </a:ln>
                          <a:effectLst/>
                          <a:uLnTx/>
                          <a:uFillTx/>
                        </a:rPr>
                        <a:t/>
                      </a:r>
                      <a:br>
                        <a:rPr kumimoji="0" lang="en-US" kern="1200" spc="0" normalizeH="0" dirty="0">
                          <a:ln>
                            <a:noFill/>
                          </a:ln>
                          <a:effectLst/>
                          <a:uLnTx/>
                          <a:uFillTx/>
                        </a:rPr>
                      </a:br>
                      <a:r>
                        <a:rPr kumimoji="0" lang="en-GB" sz="900" b="1" i="0" u="none" strike="noStrike" kern="1200" cap="none" spc="0" normalizeH="0" baseline="0" noProof="0" dirty="0">
                          <a:ln>
                            <a:noFill/>
                          </a:ln>
                          <a:solidFill>
                            <a:srgbClr val="FFFFFF"/>
                          </a:solidFill>
                          <a:effectLst/>
                          <a:uLnTx/>
                          <a:uFillTx/>
                          <a:latin typeface="Avenir Heavy"/>
                          <a:ea typeface="Avenir Heavy" charset="0"/>
                          <a:cs typeface="Avenir Heavy" charset="0"/>
                        </a:rPr>
                        <a:t>GLH</a:t>
                      </a:r>
                      <a:endParaRPr lang="en-US" sz="900" b="1" i="0" baseline="0" dirty="0">
                        <a:latin typeface="Avenir Heavy"/>
                        <a:ea typeface="Avenir Heavy" charset="0"/>
                        <a:cs typeface="Avenir Heavy" charset="0"/>
                      </a:endParaRPr>
                    </a:p>
                  </a:txBody>
                  <a:tcPr>
                    <a:solidFill>
                      <a:srgbClr val="8D0034"/>
                    </a:solidFill>
                  </a:tcPr>
                </a:tc>
                <a:extLst>
                  <a:ext uri="{0D108BD9-81ED-4DB2-BD59-A6C34878D82A}">
                    <a16:rowId xmlns:a16="http://schemas.microsoft.com/office/drawing/2014/main" val="10000"/>
                  </a:ext>
                </a:extLst>
              </a:tr>
              <a:tr h="0">
                <a:tc>
                  <a:txBody>
                    <a:bodyPr/>
                    <a:lstStyle/>
                    <a:p>
                      <a:pPr>
                        <a:lnSpc>
                          <a:spcPct val="100000"/>
                        </a:lnSpc>
                      </a:pPr>
                      <a:r>
                        <a:rPr lang="is-IS" sz="800" b="0" i="0" baseline="0" dirty="0">
                          <a:latin typeface="Avenir Medium"/>
                          <a:ea typeface="Avenir Medium" charset="0"/>
                          <a:cs typeface="Avenir Medium" charset="0"/>
                        </a:rPr>
                        <a:t>0171-38</a:t>
                      </a:r>
                    </a:p>
                  </a:txBody>
                  <a:tcPr>
                    <a:solidFill>
                      <a:srgbClr val="8D0034">
                        <a:alpha val="9804"/>
                      </a:srgb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venir Light"/>
                          <a:ea typeface="Avenir Light" charset="0"/>
                          <a:cs typeface="Avenir Light" charset="0"/>
                        </a:rPr>
                        <a:t>City &amp; Guilds Level 3 Advanced Technical Extended Diploma in Land-based Engineering </a:t>
                      </a:r>
                    </a:p>
                  </a:txBody>
                  <a:tcPr>
                    <a:solidFill>
                      <a:srgbClr val="8D0034">
                        <a:alpha val="9804"/>
                      </a:srgbClr>
                    </a:solidFill>
                  </a:tcPr>
                </a:tc>
                <a:tc>
                  <a:txBody>
                    <a:bodyPr/>
                    <a:lstStyle/>
                    <a:p>
                      <a:pPr>
                        <a:lnSpc>
                          <a:spcPct val="100000"/>
                        </a:lnSpc>
                      </a:pPr>
                      <a:r>
                        <a:rPr lang="bg-BG" sz="800" b="0" i="0" baseline="0" dirty="0">
                          <a:latin typeface="Avenir Medium" charset="0"/>
                          <a:ea typeface="Avenir Medium" charset="0"/>
                          <a:cs typeface="Avenir Medium" charset="0"/>
                        </a:rPr>
                        <a:t>601/7463/8</a:t>
                      </a:r>
                    </a:p>
                    <a:p>
                      <a:pPr>
                        <a:lnSpc>
                          <a:spcPct val="100000"/>
                        </a:lnSpc>
                      </a:pPr>
                      <a:endParaRPr lang="en-US" sz="800" b="0" i="0" baseline="0" dirty="0">
                        <a:latin typeface="Avenir Medium" charset="0"/>
                        <a:ea typeface="Avenir Medium" charset="0"/>
                        <a:cs typeface="Avenir Medium" charset="0"/>
                      </a:endParaRPr>
                    </a:p>
                  </a:txBody>
                  <a:tcPr>
                    <a:solidFill>
                      <a:srgbClr val="8D0034">
                        <a:alpha val="9804"/>
                      </a:srgbClr>
                    </a:solidFill>
                  </a:tcPr>
                </a:tc>
                <a:tc>
                  <a:txBody>
                    <a:bodyPr/>
                    <a:lstStyle/>
                    <a:p>
                      <a:pPr>
                        <a:lnSpc>
                          <a:spcPct val="100000"/>
                        </a:lnSpc>
                      </a:pPr>
                      <a:r>
                        <a:rPr lang="is-IS" sz="800" b="0" i="0" baseline="0" dirty="0">
                          <a:latin typeface="Avenir Medium"/>
                          <a:ea typeface="Avenir Medium" charset="0"/>
                          <a:cs typeface="Avenir Medium" charset="0"/>
                        </a:rPr>
                        <a:t>1080</a:t>
                      </a:r>
                    </a:p>
                  </a:txBody>
                  <a:tcPr>
                    <a:solidFill>
                      <a:srgbClr val="8D0034">
                        <a:alpha val="9804"/>
                      </a:srgbClr>
                    </a:solidFill>
                  </a:tcPr>
                </a:tc>
                <a:extLst>
                  <a:ext uri="{0D108BD9-81ED-4DB2-BD59-A6C34878D82A}">
                    <a16:rowId xmlns:a16="http://schemas.microsoft.com/office/drawing/2014/main" val="10001"/>
                  </a:ext>
                </a:extLst>
              </a:tr>
              <a:tr h="0">
                <a:tc>
                  <a:txBody>
                    <a:bodyPr/>
                    <a:lstStyle/>
                    <a:p>
                      <a:pPr>
                        <a:lnSpc>
                          <a:spcPct val="100000"/>
                        </a:lnSpc>
                      </a:pPr>
                      <a:r>
                        <a:rPr lang="is-IS" sz="800" b="0" i="0" baseline="0" dirty="0">
                          <a:latin typeface="Avenir Medium"/>
                          <a:ea typeface="Avenir Medium" charset="0"/>
                          <a:cs typeface="Avenir Medium" charset="0"/>
                        </a:rPr>
                        <a:t>0173-30</a:t>
                      </a:r>
                    </a:p>
                  </a:txBody>
                  <a:tcPr>
                    <a:solidFill>
                      <a:srgbClr val="8D0034">
                        <a:alpha val="29804"/>
                      </a:srgb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venir Light"/>
                          <a:ea typeface="Avenir Light" charset="0"/>
                          <a:cs typeface="Avenir Light" charset="0"/>
                        </a:rPr>
                        <a:t>City &amp; Guilds Level 3 Advanced Technical Certificate in Land and Wildlife Management</a:t>
                      </a:r>
                    </a:p>
                  </a:txBody>
                  <a:tcPr>
                    <a:solidFill>
                      <a:srgbClr val="8D0034">
                        <a:alpha val="29804"/>
                      </a:srgbClr>
                    </a:solidFill>
                  </a:tcPr>
                </a:tc>
                <a:tc>
                  <a:txBody>
                    <a:bodyPr/>
                    <a:lstStyle/>
                    <a:p>
                      <a:pPr>
                        <a:lnSpc>
                          <a:spcPct val="100000"/>
                        </a:lnSpc>
                      </a:pPr>
                      <a:r>
                        <a:rPr lang="bg-BG" sz="800" b="0" i="0" baseline="0" dirty="0">
                          <a:latin typeface="Avenir Medium" charset="0"/>
                          <a:ea typeface="Avenir Medium" charset="0"/>
                          <a:cs typeface="Avenir Medium" charset="0"/>
                        </a:rPr>
                        <a:t>601/7557/6</a:t>
                      </a:r>
                    </a:p>
                    <a:p>
                      <a:pPr>
                        <a:lnSpc>
                          <a:spcPct val="100000"/>
                        </a:lnSpc>
                      </a:pPr>
                      <a:endParaRPr lang="en-US" sz="800" b="0" i="0" baseline="0" dirty="0">
                        <a:latin typeface="Avenir Medium" charset="0"/>
                        <a:ea typeface="Avenir Medium" charset="0"/>
                        <a:cs typeface="Avenir Medium" charset="0"/>
                      </a:endParaRPr>
                    </a:p>
                  </a:txBody>
                  <a:tcPr>
                    <a:solidFill>
                      <a:srgbClr val="8D0034">
                        <a:alpha val="29804"/>
                      </a:srgbClr>
                    </a:solidFill>
                  </a:tcPr>
                </a:tc>
                <a:tc>
                  <a:txBody>
                    <a:bodyPr/>
                    <a:lstStyle/>
                    <a:p>
                      <a:pPr>
                        <a:lnSpc>
                          <a:spcPct val="100000"/>
                        </a:lnSpc>
                      </a:pPr>
                      <a:r>
                        <a:rPr lang="cs-CZ" sz="800" b="0" i="0" baseline="0" dirty="0">
                          <a:latin typeface="Avenir Medium" charset="0"/>
                          <a:ea typeface="Avenir Medium" charset="0"/>
                          <a:cs typeface="Avenir Medium" charset="0"/>
                        </a:rPr>
                        <a:t>360</a:t>
                      </a:r>
                    </a:p>
                    <a:p>
                      <a:pPr>
                        <a:lnSpc>
                          <a:spcPct val="100000"/>
                        </a:lnSpc>
                      </a:pPr>
                      <a:endParaRPr lang="en-US" sz="800" b="0" i="0" baseline="0" dirty="0">
                        <a:latin typeface="Avenir Medium" charset="0"/>
                        <a:ea typeface="Avenir Medium" charset="0"/>
                        <a:cs typeface="Avenir Medium" charset="0"/>
                      </a:endParaRPr>
                    </a:p>
                  </a:txBody>
                  <a:tcPr>
                    <a:solidFill>
                      <a:srgbClr val="8D0034">
                        <a:alpha val="29804"/>
                      </a:srgbClr>
                    </a:solidFill>
                  </a:tcPr>
                </a:tc>
                <a:extLst>
                  <a:ext uri="{0D108BD9-81ED-4DB2-BD59-A6C34878D82A}">
                    <a16:rowId xmlns:a16="http://schemas.microsoft.com/office/drawing/2014/main" val="10002"/>
                  </a:ext>
                </a:extLst>
              </a:tr>
              <a:tr h="0">
                <a:tc>
                  <a:txBody>
                    <a:bodyPr/>
                    <a:lstStyle/>
                    <a:p>
                      <a:pPr>
                        <a:lnSpc>
                          <a:spcPct val="100000"/>
                        </a:lnSpc>
                      </a:pPr>
                      <a:r>
                        <a:rPr lang="is-IS" sz="800" b="0" i="0" baseline="0" dirty="0">
                          <a:latin typeface="Avenir Medium"/>
                          <a:ea typeface="Avenir Medium" charset="0"/>
                          <a:cs typeface="Avenir Medium" charset="0"/>
                        </a:rPr>
                        <a:t>0173-31</a:t>
                      </a:r>
                    </a:p>
                    <a:p>
                      <a:pPr lvl="0">
                        <a:lnSpc>
                          <a:spcPct val="100000"/>
                        </a:lnSpc>
                        <a:buNone/>
                      </a:pPr>
                      <a:r>
                        <a:rPr lang="is-IS" sz="800" b="0" i="0" baseline="0" dirty="0">
                          <a:latin typeface="Avenir Medium"/>
                          <a:ea typeface="Avenir Medium" charset="0"/>
                          <a:cs typeface="Avenir Medium" charset="0"/>
                        </a:rPr>
                        <a:t>0173-35</a:t>
                      </a:r>
                    </a:p>
                  </a:txBody>
                  <a:tcPr>
                    <a:solidFill>
                      <a:srgbClr val="8D0034">
                        <a:alpha val="9804"/>
                      </a:srgb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venir Light"/>
                          <a:ea typeface="Avenir Light" charset="0"/>
                          <a:cs typeface="Avenir Light" charset="0"/>
                        </a:rPr>
                        <a:t>City &amp; Guilds Level 3 Advanced Technical Diploma in Land and Wildlife Management </a:t>
                      </a:r>
                    </a:p>
                  </a:txBody>
                  <a:tcPr>
                    <a:solidFill>
                      <a:srgbClr val="8D0034">
                        <a:alpha val="9804"/>
                      </a:srgbClr>
                    </a:solidFill>
                  </a:tcPr>
                </a:tc>
                <a:tc>
                  <a:txBody>
                    <a:bodyPr/>
                    <a:lstStyle/>
                    <a:p>
                      <a:pPr>
                        <a:lnSpc>
                          <a:spcPct val="100000"/>
                        </a:lnSpc>
                      </a:pPr>
                      <a:r>
                        <a:rPr lang="bg-BG" sz="800" b="0" i="0" baseline="0" dirty="0">
                          <a:latin typeface="Avenir Medium" charset="0"/>
                          <a:ea typeface="Avenir Medium" charset="0"/>
                          <a:cs typeface="Avenir Medium" charset="0"/>
                        </a:rPr>
                        <a:t>601/7558/8</a:t>
                      </a:r>
                    </a:p>
                    <a:p>
                      <a:pPr>
                        <a:lnSpc>
                          <a:spcPct val="100000"/>
                        </a:lnSpc>
                      </a:pPr>
                      <a:endParaRPr lang="en-US" sz="800" b="0" i="0" baseline="0" dirty="0">
                        <a:latin typeface="Avenir Medium" charset="0"/>
                        <a:ea typeface="Avenir Medium" charset="0"/>
                        <a:cs typeface="Avenir Medium" charset="0"/>
                      </a:endParaRPr>
                    </a:p>
                  </a:txBody>
                  <a:tcPr>
                    <a:solidFill>
                      <a:srgbClr val="8D0034">
                        <a:alpha val="9804"/>
                      </a:srgbClr>
                    </a:solidFill>
                  </a:tcPr>
                </a:tc>
                <a:tc>
                  <a:txBody>
                    <a:bodyPr/>
                    <a:lstStyle/>
                    <a:p>
                      <a:pPr>
                        <a:lnSpc>
                          <a:spcPct val="100000"/>
                        </a:lnSpc>
                      </a:pPr>
                      <a:r>
                        <a:rPr lang="en-US" sz="800" b="0" i="0" baseline="0" dirty="0">
                          <a:latin typeface="Avenir Medium"/>
                          <a:ea typeface="Avenir Medium" charset="0"/>
                          <a:cs typeface="Avenir Medium" charset="0"/>
                        </a:rPr>
                        <a:t>540</a:t>
                      </a:r>
                    </a:p>
                  </a:txBody>
                  <a:tcPr>
                    <a:solidFill>
                      <a:srgbClr val="8D0034">
                        <a:alpha val="9804"/>
                      </a:srgbClr>
                    </a:solidFill>
                  </a:tcPr>
                </a:tc>
                <a:extLst>
                  <a:ext uri="{0D108BD9-81ED-4DB2-BD59-A6C34878D82A}">
                    <a16:rowId xmlns:a16="http://schemas.microsoft.com/office/drawing/2014/main" val="10003"/>
                  </a:ext>
                </a:extLst>
              </a:tr>
              <a:tr h="0">
                <a:tc>
                  <a:txBody>
                    <a:bodyPr/>
                    <a:lstStyle/>
                    <a:p>
                      <a:pPr>
                        <a:lnSpc>
                          <a:spcPct val="100000"/>
                        </a:lnSpc>
                      </a:pPr>
                      <a:r>
                        <a:rPr lang="is-IS" sz="800" b="0" i="0" baseline="0" dirty="0">
                          <a:latin typeface="Avenir Medium"/>
                          <a:ea typeface="Avenir Medium" charset="0"/>
                          <a:cs typeface="Avenir Medium" charset="0"/>
                        </a:rPr>
                        <a:t>0173-32</a:t>
                      </a:r>
                    </a:p>
                  </a:txBody>
                  <a:tcPr>
                    <a:solidFill>
                      <a:srgbClr val="8D0034">
                        <a:alpha val="29804"/>
                      </a:srgb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venir Book"/>
                          <a:ea typeface="Avenir Book" charset="0"/>
                          <a:cs typeface="Avenir Book" charset="0"/>
                        </a:rPr>
                        <a:t>City &amp; Guilds Level 3 Advanced Technical Extended Diploma in Land and Wildlife Management </a:t>
                      </a:r>
                    </a:p>
                  </a:txBody>
                  <a:tcPr>
                    <a:solidFill>
                      <a:srgbClr val="8D0034">
                        <a:alpha val="29804"/>
                      </a:srgbClr>
                    </a:solidFill>
                  </a:tcPr>
                </a:tc>
                <a:tc>
                  <a:txBody>
                    <a:bodyPr/>
                    <a:lstStyle/>
                    <a:p>
                      <a:pPr>
                        <a:lnSpc>
                          <a:spcPct val="100000"/>
                        </a:lnSpc>
                      </a:pPr>
                      <a:r>
                        <a:rPr lang="bg-BG" sz="800" b="0" i="0" baseline="0" dirty="0">
                          <a:latin typeface="Avenir Medium" charset="0"/>
                          <a:ea typeface="Avenir Medium" charset="0"/>
                          <a:cs typeface="Avenir Medium" charset="0"/>
                        </a:rPr>
                        <a:t>601/7565/5</a:t>
                      </a:r>
                    </a:p>
                    <a:p>
                      <a:pPr>
                        <a:lnSpc>
                          <a:spcPct val="100000"/>
                        </a:lnSpc>
                      </a:pPr>
                      <a:endParaRPr lang="en-US" sz="800" b="0" i="0" baseline="0" dirty="0">
                        <a:latin typeface="Avenir Medium" charset="0"/>
                        <a:ea typeface="Avenir Medium" charset="0"/>
                        <a:cs typeface="Avenir Medium" charset="0"/>
                      </a:endParaRPr>
                    </a:p>
                  </a:txBody>
                  <a:tcPr>
                    <a:solidFill>
                      <a:srgbClr val="8D0034">
                        <a:alpha val="29804"/>
                      </a:srgbClr>
                    </a:solidFill>
                  </a:tcPr>
                </a:tc>
                <a:tc>
                  <a:txBody>
                    <a:bodyPr/>
                    <a:lstStyle/>
                    <a:p>
                      <a:pPr>
                        <a:lnSpc>
                          <a:spcPct val="100000"/>
                        </a:lnSpc>
                      </a:pPr>
                      <a:r>
                        <a:rPr lang="is-IS" sz="800" b="0" i="0" baseline="0" dirty="0">
                          <a:latin typeface="Avenir Medium"/>
                          <a:ea typeface="Avenir Medium" charset="0"/>
                          <a:cs typeface="Avenir Medium" charset="0"/>
                        </a:rPr>
                        <a:t>720</a:t>
                      </a:r>
                    </a:p>
                  </a:txBody>
                  <a:tcPr>
                    <a:solidFill>
                      <a:srgbClr val="8D0034">
                        <a:alpha val="29804"/>
                      </a:srgbClr>
                    </a:solidFill>
                  </a:tcPr>
                </a:tc>
                <a:extLst>
                  <a:ext uri="{0D108BD9-81ED-4DB2-BD59-A6C34878D82A}">
                    <a16:rowId xmlns:a16="http://schemas.microsoft.com/office/drawing/2014/main" val="10004"/>
                  </a:ext>
                </a:extLst>
              </a:tr>
              <a:tr h="0">
                <a:tc>
                  <a:txBody>
                    <a:bodyPr/>
                    <a:lstStyle/>
                    <a:p>
                      <a:pPr>
                        <a:lnSpc>
                          <a:spcPct val="100000"/>
                        </a:lnSpc>
                      </a:pPr>
                      <a:r>
                        <a:rPr lang="is-IS" sz="800" b="0" i="0" baseline="0" dirty="0">
                          <a:latin typeface="Avenir Medium"/>
                          <a:ea typeface="Avenir Medium" charset="0"/>
                          <a:cs typeface="Avenir Medium" charset="0"/>
                        </a:rPr>
                        <a:t>0173-33</a:t>
                      </a:r>
                    </a:p>
                    <a:p>
                      <a:pPr lvl="0">
                        <a:lnSpc>
                          <a:spcPct val="100000"/>
                        </a:lnSpc>
                        <a:buNone/>
                      </a:pPr>
                      <a:r>
                        <a:rPr lang="is-IS" sz="800" b="0" i="0" baseline="0" dirty="0">
                          <a:latin typeface="Avenir Medium"/>
                          <a:ea typeface="Avenir Medium" charset="0"/>
                          <a:cs typeface="Avenir Medium" charset="0"/>
                        </a:rPr>
                        <a:t>0173-37</a:t>
                      </a:r>
                    </a:p>
                  </a:txBody>
                  <a:tcPr>
                    <a:solidFill>
                      <a:srgbClr val="8D0034">
                        <a:alpha val="9804"/>
                      </a:srgb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venir Book"/>
                          <a:ea typeface="Avenir Book" charset="0"/>
                          <a:cs typeface="Avenir Book" charset="0"/>
                        </a:rPr>
                        <a:t>City &amp; Guilds Level 3 Advanced Technical Extended Diploma in Land and Wildlife Management</a:t>
                      </a:r>
                    </a:p>
                  </a:txBody>
                  <a:tcPr>
                    <a:solidFill>
                      <a:srgbClr val="8D0034">
                        <a:alpha val="9804"/>
                      </a:srgbClr>
                    </a:solidFill>
                  </a:tcPr>
                </a:tc>
                <a:tc>
                  <a:txBody>
                    <a:bodyPr/>
                    <a:lstStyle/>
                    <a:p>
                      <a:pPr>
                        <a:lnSpc>
                          <a:spcPct val="100000"/>
                        </a:lnSpc>
                      </a:pPr>
                      <a:r>
                        <a:rPr lang="bg-BG" sz="800" b="0" i="0" baseline="0" dirty="0">
                          <a:latin typeface="Avenir Medium" charset="0"/>
                          <a:ea typeface="Avenir Medium" charset="0"/>
                          <a:cs typeface="Avenir Medium" charset="0"/>
                        </a:rPr>
                        <a:t>601/7564/3</a:t>
                      </a:r>
                    </a:p>
                    <a:p>
                      <a:pPr>
                        <a:lnSpc>
                          <a:spcPct val="100000"/>
                        </a:lnSpc>
                      </a:pPr>
                      <a:endParaRPr lang="en-US" sz="800" b="0" i="0" baseline="0" dirty="0">
                        <a:latin typeface="Avenir Medium" charset="0"/>
                        <a:ea typeface="Avenir Medium" charset="0"/>
                        <a:cs typeface="Avenir Medium" charset="0"/>
                      </a:endParaRPr>
                    </a:p>
                  </a:txBody>
                  <a:tcPr>
                    <a:solidFill>
                      <a:srgbClr val="8D0034">
                        <a:alpha val="9804"/>
                      </a:srgbClr>
                    </a:solidFill>
                  </a:tcPr>
                </a:tc>
                <a:tc>
                  <a:txBody>
                    <a:bodyPr/>
                    <a:lstStyle/>
                    <a:p>
                      <a:pPr>
                        <a:lnSpc>
                          <a:spcPct val="100000"/>
                        </a:lnSpc>
                      </a:pPr>
                      <a:r>
                        <a:rPr lang="is-IS" sz="800" b="0" i="0" baseline="0" dirty="0">
                          <a:latin typeface="Avenir Medium"/>
                          <a:ea typeface="Avenir Medium" charset="0"/>
                          <a:cs typeface="Avenir Medium" charset="0"/>
                        </a:rPr>
                        <a:t>1080</a:t>
                      </a:r>
                    </a:p>
                    <a:p>
                      <a:pPr>
                        <a:lnSpc>
                          <a:spcPct val="100000"/>
                        </a:lnSpc>
                      </a:pPr>
                      <a:endParaRPr lang="en-US" sz="800" b="0" i="0" baseline="0" dirty="0">
                        <a:latin typeface="Avenir Medium" charset="0"/>
                        <a:ea typeface="Avenir Medium" charset="0"/>
                        <a:cs typeface="Avenir Medium" charset="0"/>
                      </a:endParaRPr>
                    </a:p>
                  </a:txBody>
                  <a:tcPr>
                    <a:solidFill>
                      <a:srgbClr val="8D0034">
                        <a:alpha val="9804"/>
                      </a:srgbClr>
                    </a:solidFill>
                  </a:tcPr>
                </a:tc>
                <a:extLst>
                  <a:ext uri="{0D108BD9-81ED-4DB2-BD59-A6C34878D82A}">
                    <a16:rowId xmlns:a16="http://schemas.microsoft.com/office/drawing/2014/main" val="10005"/>
                  </a:ext>
                </a:extLst>
              </a:tr>
              <a:tr h="0">
                <a:tc>
                  <a:txBody>
                    <a:bodyPr/>
                    <a:lstStyle/>
                    <a:p>
                      <a:pPr>
                        <a:lnSpc>
                          <a:spcPct val="100000"/>
                        </a:lnSpc>
                      </a:pPr>
                      <a:r>
                        <a:rPr lang="is-IS" sz="800" b="0" i="0" baseline="0" dirty="0">
                          <a:latin typeface="Avenir Medium"/>
                          <a:ea typeface="Avenir Medium" charset="0"/>
                          <a:cs typeface="Avenir Medium" charset="0"/>
                        </a:rPr>
                        <a:t>0171-30</a:t>
                      </a:r>
                    </a:p>
                  </a:txBody>
                  <a:tcPr>
                    <a:solidFill>
                      <a:srgbClr val="8D0034">
                        <a:alpha val="29804"/>
                      </a:srgb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venir Book"/>
                          <a:ea typeface="Avenir Book" charset="0"/>
                          <a:cs typeface="Avenir Book" charset="0"/>
                        </a:rPr>
                        <a:t>City &amp; Guilds Level 3 Advanced Technical Certificate in Agriculture</a:t>
                      </a:r>
                    </a:p>
                  </a:txBody>
                  <a:tcPr>
                    <a:solidFill>
                      <a:srgbClr val="8D0034">
                        <a:alpha val="29804"/>
                      </a:srgbClr>
                    </a:solidFill>
                  </a:tcPr>
                </a:tc>
                <a:tc>
                  <a:txBody>
                    <a:bodyPr/>
                    <a:lstStyle/>
                    <a:p>
                      <a:pPr>
                        <a:lnSpc>
                          <a:spcPct val="100000"/>
                        </a:lnSpc>
                      </a:pPr>
                      <a:r>
                        <a:rPr lang="bg-BG" sz="800" b="0" i="0" baseline="0" dirty="0">
                          <a:latin typeface="Avenir Medium" charset="0"/>
                          <a:ea typeface="Avenir Medium" charset="0"/>
                          <a:cs typeface="Avenir Medium" charset="0"/>
                        </a:rPr>
                        <a:t>601/7448/1</a:t>
                      </a:r>
                    </a:p>
                    <a:p>
                      <a:pPr>
                        <a:lnSpc>
                          <a:spcPct val="100000"/>
                        </a:lnSpc>
                      </a:pPr>
                      <a:endParaRPr lang="en-US" sz="800" b="0" i="0" baseline="0" dirty="0">
                        <a:latin typeface="Avenir Medium" charset="0"/>
                        <a:ea typeface="Avenir Medium" charset="0"/>
                        <a:cs typeface="Avenir Medium" charset="0"/>
                      </a:endParaRPr>
                    </a:p>
                  </a:txBody>
                  <a:tcPr>
                    <a:solidFill>
                      <a:srgbClr val="8D0034">
                        <a:alpha val="29804"/>
                      </a:srgbClr>
                    </a:solidFill>
                  </a:tcPr>
                </a:tc>
                <a:tc>
                  <a:txBody>
                    <a:bodyPr/>
                    <a:lstStyle/>
                    <a:p>
                      <a:pPr>
                        <a:lnSpc>
                          <a:spcPct val="100000"/>
                        </a:lnSpc>
                      </a:pPr>
                      <a:r>
                        <a:rPr lang="cs-CZ" sz="800" b="0" i="0" baseline="0" dirty="0">
                          <a:latin typeface="Avenir Medium" charset="0"/>
                          <a:ea typeface="Avenir Medium" charset="0"/>
                          <a:cs typeface="Avenir Medium" charset="0"/>
                        </a:rPr>
                        <a:t>360</a:t>
                      </a:r>
                    </a:p>
                  </a:txBody>
                  <a:tcPr>
                    <a:solidFill>
                      <a:srgbClr val="8D0034">
                        <a:alpha val="29804"/>
                      </a:srgbClr>
                    </a:solidFill>
                  </a:tcPr>
                </a:tc>
                <a:extLst>
                  <a:ext uri="{0D108BD9-81ED-4DB2-BD59-A6C34878D82A}">
                    <a16:rowId xmlns:a16="http://schemas.microsoft.com/office/drawing/2014/main" val="10006"/>
                  </a:ext>
                </a:extLst>
              </a:tr>
              <a:tr h="0">
                <a:tc>
                  <a:txBody>
                    <a:bodyPr/>
                    <a:lstStyle/>
                    <a:p>
                      <a:pPr>
                        <a:lnSpc>
                          <a:spcPct val="100000"/>
                        </a:lnSpc>
                      </a:pPr>
                      <a:r>
                        <a:rPr lang="is-IS" sz="800" b="0" i="0" baseline="0" dirty="0">
                          <a:latin typeface="Avenir Medium"/>
                          <a:ea typeface="Avenir Medium" charset="0"/>
                          <a:cs typeface="Avenir Medium" charset="0"/>
                        </a:rPr>
                        <a:t>0171-31</a:t>
                      </a:r>
                    </a:p>
                  </a:txBody>
                  <a:tcPr>
                    <a:solidFill>
                      <a:srgbClr val="8D0034">
                        <a:alpha val="9804"/>
                      </a:srgb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venir Book"/>
                          <a:ea typeface="Avenir Book" charset="0"/>
                          <a:cs typeface="Avenir Book" charset="0"/>
                        </a:rPr>
                        <a:t>City &amp; Guilds Level 3 Advanced Technical Diploma in Agriculture </a:t>
                      </a:r>
                    </a:p>
                  </a:txBody>
                  <a:tcPr>
                    <a:solidFill>
                      <a:srgbClr val="8D0034">
                        <a:alpha val="9804"/>
                      </a:srgbClr>
                    </a:solidFill>
                  </a:tcPr>
                </a:tc>
                <a:tc>
                  <a:txBody>
                    <a:bodyPr/>
                    <a:lstStyle/>
                    <a:p>
                      <a:pPr>
                        <a:lnSpc>
                          <a:spcPct val="100000"/>
                        </a:lnSpc>
                      </a:pPr>
                      <a:r>
                        <a:rPr lang="bg-BG" sz="800" b="0" i="0" baseline="0" dirty="0">
                          <a:latin typeface="Avenir Medium" charset="0"/>
                          <a:ea typeface="Avenir Medium" charset="0"/>
                          <a:cs typeface="Avenir Medium" charset="0"/>
                        </a:rPr>
                        <a:t>601/7452/3</a:t>
                      </a:r>
                    </a:p>
                    <a:p>
                      <a:pPr>
                        <a:lnSpc>
                          <a:spcPct val="100000"/>
                        </a:lnSpc>
                      </a:pPr>
                      <a:endParaRPr lang="en-US" sz="800" b="0" i="0" baseline="0" dirty="0">
                        <a:latin typeface="Avenir Medium" charset="0"/>
                        <a:ea typeface="Avenir Medium" charset="0"/>
                        <a:cs typeface="Avenir Medium" charset="0"/>
                      </a:endParaRPr>
                    </a:p>
                  </a:txBody>
                  <a:tcPr>
                    <a:solidFill>
                      <a:srgbClr val="8D0034">
                        <a:alpha val="9804"/>
                      </a:srgbClr>
                    </a:solidFill>
                  </a:tcPr>
                </a:tc>
                <a:tc>
                  <a:txBody>
                    <a:bodyPr/>
                    <a:lstStyle/>
                    <a:p>
                      <a:pPr>
                        <a:lnSpc>
                          <a:spcPct val="100000"/>
                        </a:lnSpc>
                      </a:pPr>
                      <a:r>
                        <a:rPr lang="en-US" sz="800" b="0" i="0" baseline="0" dirty="0">
                          <a:latin typeface="Avenir Medium"/>
                          <a:ea typeface="Avenir Medium" charset="0"/>
                          <a:cs typeface="Avenir Medium" charset="0"/>
                        </a:rPr>
                        <a:t>540</a:t>
                      </a:r>
                    </a:p>
                    <a:p>
                      <a:pPr>
                        <a:lnSpc>
                          <a:spcPct val="100000"/>
                        </a:lnSpc>
                      </a:pPr>
                      <a:endParaRPr lang="en-US" sz="800" b="0" i="0" baseline="0" dirty="0">
                        <a:latin typeface="Avenir Medium" charset="0"/>
                        <a:ea typeface="Avenir Medium" charset="0"/>
                        <a:cs typeface="Avenir Medium" charset="0"/>
                      </a:endParaRPr>
                    </a:p>
                  </a:txBody>
                  <a:tcPr>
                    <a:solidFill>
                      <a:srgbClr val="8D0034">
                        <a:alpha val="9804"/>
                      </a:srgbClr>
                    </a:solidFill>
                  </a:tcPr>
                </a:tc>
                <a:extLst>
                  <a:ext uri="{0D108BD9-81ED-4DB2-BD59-A6C34878D82A}">
                    <a16:rowId xmlns:a16="http://schemas.microsoft.com/office/drawing/2014/main" val="10007"/>
                  </a:ext>
                </a:extLst>
              </a:tr>
              <a:tr h="0">
                <a:tc>
                  <a:txBody>
                    <a:bodyPr/>
                    <a:lstStyle/>
                    <a:p>
                      <a:pPr>
                        <a:lnSpc>
                          <a:spcPct val="100000"/>
                        </a:lnSpc>
                      </a:pPr>
                      <a:r>
                        <a:rPr lang="is-IS" sz="800" b="0" i="0" baseline="0" dirty="0">
                          <a:latin typeface="Avenir Medium"/>
                          <a:ea typeface="Avenir Medium" charset="0"/>
                          <a:cs typeface="Avenir Medium" charset="0"/>
                        </a:rPr>
                        <a:t>0171-32</a:t>
                      </a:r>
                    </a:p>
                  </a:txBody>
                  <a:tcPr>
                    <a:solidFill>
                      <a:srgbClr val="8D0034">
                        <a:alpha val="29804"/>
                      </a:srgb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venir Book"/>
                          <a:ea typeface="Avenir Book" charset="0"/>
                          <a:cs typeface="Avenir Book" charset="0"/>
                        </a:rPr>
                        <a:t>City &amp; Guilds Level 3 Advanced Technical Extended Diploma in Agriculture </a:t>
                      </a:r>
                    </a:p>
                  </a:txBody>
                  <a:tcPr>
                    <a:solidFill>
                      <a:srgbClr val="8D0034">
                        <a:alpha val="29804"/>
                      </a:srgbClr>
                    </a:solidFill>
                  </a:tcPr>
                </a:tc>
                <a:tc>
                  <a:txBody>
                    <a:bodyPr/>
                    <a:lstStyle/>
                    <a:p>
                      <a:pPr>
                        <a:lnSpc>
                          <a:spcPct val="100000"/>
                        </a:lnSpc>
                      </a:pPr>
                      <a:r>
                        <a:rPr lang="bg-BG" sz="800" b="0" i="0" baseline="0" dirty="0">
                          <a:latin typeface="Avenir Medium" charset="0"/>
                          <a:ea typeface="Avenir Medium" charset="0"/>
                          <a:cs typeface="Avenir Medium" charset="0"/>
                        </a:rPr>
                        <a:t>601/7451/1</a:t>
                      </a:r>
                    </a:p>
                    <a:p>
                      <a:pPr>
                        <a:lnSpc>
                          <a:spcPct val="100000"/>
                        </a:lnSpc>
                      </a:pPr>
                      <a:endParaRPr lang="en-US" sz="800" b="0" i="0" baseline="0" dirty="0">
                        <a:latin typeface="Avenir Medium" charset="0"/>
                        <a:ea typeface="Avenir Medium" charset="0"/>
                        <a:cs typeface="Avenir Medium" charset="0"/>
                      </a:endParaRPr>
                    </a:p>
                  </a:txBody>
                  <a:tcPr>
                    <a:solidFill>
                      <a:srgbClr val="8D0034">
                        <a:alpha val="29804"/>
                      </a:srgbClr>
                    </a:solidFill>
                  </a:tcPr>
                </a:tc>
                <a:tc>
                  <a:txBody>
                    <a:bodyPr/>
                    <a:lstStyle/>
                    <a:p>
                      <a:pPr>
                        <a:lnSpc>
                          <a:spcPct val="100000"/>
                        </a:lnSpc>
                      </a:pPr>
                      <a:r>
                        <a:rPr lang="is-IS" sz="800" b="0" i="0" baseline="0" dirty="0">
                          <a:latin typeface="Avenir Medium"/>
                          <a:ea typeface="Avenir Medium" charset="0"/>
                          <a:cs typeface="Avenir Medium" charset="0"/>
                        </a:rPr>
                        <a:t>720</a:t>
                      </a:r>
                    </a:p>
                  </a:txBody>
                  <a:tcPr>
                    <a:solidFill>
                      <a:srgbClr val="8D0034">
                        <a:alpha val="29804"/>
                      </a:srgbClr>
                    </a:solidFill>
                  </a:tcPr>
                </a:tc>
                <a:extLst>
                  <a:ext uri="{0D108BD9-81ED-4DB2-BD59-A6C34878D82A}">
                    <a16:rowId xmlns:a16="http://schemas.microsoft.com/office/drawing/2014/main" val="10008"/>
                  </a:ext>
                </a:extLst>
              </a:tr>
              <a:tr h="0">
                <a:tc>
                  <a:txBody>
                    <a:bodyPr/>
                    <a:lstStyle/>
                    <a:p>
                      <a:pPr>
                        <a:lnSpc>
                          <a:spcPct val="100000"/>
                        </a:lnSpc>
                      </a:pPr>
                      <a:r>
                        <a:rPr lang="is-IS" sz="800" b="0" i="0" baseline="0" dirty="0">
                          <a:latin typeface="Avenir Medium"/>
                          <a:ea typeface="Avenir Medium" charset="0"/>
                          <a:cs typeface="Avenir Medium" charset="0"/>
                        </a:rPr>
                        <a:t>0171-33</a:t>
                      </a:r>
                    </a:p>
                  </a:txBody>
                  <a:tcPr>
                    <a:solidFill>
                      <a:srgbClr val="8D0034">
                        <a:alpha val="9804"/>
                      </a:srgb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venir Book"/>
                          <a:ea typeface="Avenir Book" charset="0"/>
                          <a:cs typeface="Avenir Book" charset="0"/>
                        </a:rPr>
                        <a:t>City &amp; Guilds Level 3 Advanced Technical Extended Diploma in Agriculture</a:t>
                      </a:r>
                    </a:p>
                  </a:txBody>
                  <a:tcPr>
                    <a:solidFill>
                      <a:srgbClr val="8D0034">
                        <a:alpha val="9804"/>
                      </a:srgbClr>
                    </a:solidFill>
                  </a:tcPr>
                </a:tc>
                <a:tc>
                  <a:txBody>
                    <a:bodyPr/>
                    <a:lstStyle/>
                    <a:p>
                      <a:pPr>
                        <a:lnSpc>
                          <a:spcPct val="100000"/>
                        </a:lnSpc>
                      </a:pPr>
                      <a:r>
                        <a:rPr lang="bg-BG" sz="800" b="0" i="0" baseline="0" dirty="0">
                          <a:latin typeface="Avenir Medium" charset="0"/>
                          <a:ea typeface="Avenir Medium" charset="0"/>
                          <a:cs typeface="Avenir Medium" charset="0"/>
                        </a:rPr>
                        <a:t>601/7459/6</a:t>
                      </a:r>
                    </a:p>
                    <a:p>
                      <a:pPr>
                        <a:lnSpc>
                          <a:spcPct val="100000"/>
                        </a:lnSpc>
                      </a:pPr>
                      <a:endParaRPr lang="en-US" sz="800" b="0" i="0" baseline="0" dirty="0">
                        <a:latin typeface="Avenir Medium" charset="0"/>
                        <a:ea typeface="Avenir Medium" charset="0"/>
                        <a:cs typeface="Avenir Medium" charset="0"/>
                      </a:endParaRPr>
                    </a:p>
                  </a:txBody>
                  <a:tcPr>
                    <a:solidFill>
                      <a:srgbClr val="8D0034">
                        <a:alpha val="9804"/>
                      </a:srgbClr>
                    </a:solidFill>
                  </a:tcPr>
                </a:tc>
                <a:tc>
                  <a:txBody>
                    <a:bodyPr/>
                    <a:lstStyle/>
                    <a:p>
                      <a:pPr>
                        <a:lnSpc>
                          <a:spcPct val="100000"/>
                        </a:lnSpc>
                      </a:pPr>
                      <a:r>
                        <a:rPr lang="is-IS" sz="800" b="0" i="0" baseline="0" dirty="0">
                          <a:latin typeface="Avenir Medium"/>
                          <a:ea typeface="Avenir Medium" charset="0"/>
                          <a:cs typeface="Avenir Medium" charset="0"/>
                        </a:rPr>
                        <a:t>1080</a:t>
                      </a:r>
                    </a:p>
                  </a:txBody>
                  <a:tcPr>
                    <a:solidFill>
                      <a:srgbClr val="8D0034">
                        <a:alpha val="9804"/>
                      </a:srgbClr>
                    </a:solidFill>
                  </a:tcPr>
                </a:tc>
                <a:extLst>
                  <a:ext uri="{0D108BD9-81ED-4DB2-BD59-A6C34878D82A}">
                    <a16:rowId xmlns:a16="http://schemas.microsoft.com/office/drawing/2014/main" val="10009"/>
                  </a:ext>
                </a:extLst>
              </a:tr>
              <a:tr h="0">
                <a:tc>
                  <a:txBody>
                    <a:bodyPr/>
                    <a:lstStyle/>
                    <a:p>
                      <a:pPr>
                        <a:lnSpc>
                          <a:spcPct val="100000"/>
                        </a:lnSpc>
                      </a:pPr>
                      <a:r>
                        <a:rPr lang="is-IS" sz="800" b="0" i="0" baseline="0" dirty="0">
                          <a:latin typeface="Avenir Medium"/>
                          <a:ea typeface="Avenir Medium" charset="0"/>
                          <a:cs typeface="Avenir Medium" charset="0"/>
                        </a:rPr>
                        <a:t>0172-30</a:t>
                      </a:r>
                    </a:p>
                  </a:txBody>
                  <a:tcPr>
                    <a:solidFill>
                      <a:srgbClr val="8D0034">
                        <a:alpha val="29804"/>
                      </a:srgb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venir Book"/>
                          <a:ea typeface="Avenir Book" charset="0"/>
                          <a:cs typeface="Avenir Book" charset="0"/>
                        </a:rPr>
                        <a:t>City &amp; Guilds Level 3 Advanced Technical Certificate in Animal Management</a:t>
                      </a:r>
                    </a:p>
                  </a:txBody>
                  <a:tcPr>
                    <a:solidFill>
                      <a:srgbClr val="8D0034">
                        <a:alpha val="29804"/>
                      </a:srgbClr>
                    </a:solidFill>
                  </a:tcPr>
                </a:tc>
                <a:tc>
                  <a:txBody>
                    <a:bodyPr/>
                    <a:lstStyle/>
                    <a:p>
                      <a:pPr>
                        <a:lnSpc>
                          <a:spcPct val="100000"/>
                        </a:lnSpc>
                      </a:pPr>
                      <a:r>
                        <a:rPr lang="bg-BG" sz="800" b="0" i="0" baseline="0" dirty="0">
                          <a:latin typeface="Avenir Medium" charset="0"/>
                          <a:ea typeface="Avenir Medium" charset="0"/>
                          <a:cs typeface="Avenir Medium" charset="0"/>
                        </a:rPr>
                        <a:t>601/7518/7</a:t>
                      </a:r>
                    </a:p>
                    <a:p>
                      <a:pPr>
                        <a:lnSpc>
                          <a:spcPct val="100000"/>
                        </a:lnSpc>
                      </a:pPr>
                      <a:endParaRPr lang="en-US" sz="800" b="0" i="0" baseline="0" dirty="0">
                        <a:latin typeface="Avenir Medium" charset="0"/>
                        <a:ea typeface="Avenir Medium" charset="0"/>
                        <a:cs typeface="Avenir Medium" charset="0"/>
                      </a:endParaRPr>
                    </a:p>
                  </a:txBody>
                  <a:tcPr>
                    <a:solidFill>
                      <a:srgbClr val="8D0034">
                        <a:alpha val="29804"/>
                      </a:srgbClr>
                    </a:solidFill>
                  </a:tcPr>
                </a:tc>
                <a:tc>
                  <a:txBody>
                    <a:bodyPr/>
                    <a:lstStyle/>
                    <a:p>
                      <a:pPr>
                        <a:lnSpc>
                          <a:spcPct val="100000"/>
                        </a:lnSpc>
                      </a:pPr>
                      <a:r>
                        <a:rPr lang="cs-CZ" sz="800" b="0" i="0" baseline="0" dirty="0">
                          <a:latin typeface="Avenir Medium" charset="0"/>
                          <a:ea typeface="Avenir Medium" charset="0"/>
                          <a:cs typeface="Avenir Medium" charset="0"/>
                        </a:rPr>
                        <a:t>360</a:t>
                      </a:r>
                    </a:p>
                  </a:txBody>
                  <a:tcPr>
                    <a:solidFill>
                      <a:srgbClr val="8D0034">
                        <a:alpha val="29804"/>
                      </a:srgbClr>
                    </a:solidFill>
                  </a:tcPr>
                </a:tc>
                <a:extLst>
                  <a:ext uri="{0D108BD9-81ED-4DB2-BD59-A6C34878D82A}">
                    <a16:rowId xmlns:a16="http://schemas.microsoft.com/office/drawing/2014/main" val="10010"/>
                  </a:ext>
                </a:extLst>
              </a:tr>
              <a:tr h="0">
                <a:tc>
                  <a:txBody>
                    <a:bodyPr/>
                    <a:lstStyle/>
                    <a:p>
                      <a:pPr>
                        <a:lnSpc>
                          <a:spcPct val="100000"/>
                        </a:lnSpc>
                      </a:pPr>
                      <a:r>
                        <a:rPr lang="is-IS" sz="800" b="0" i="0" baseline="0" dirty="0">
                          <a:latin typeface="Avenir Medium"/>
                          <a:ea typeface="Avenir Medium" charset="0"/>
                          <a:cs typeface="Avenir Medium" charset="0"/>
                        </a:rPr>
                        <a:t>0172-31</a:t>
                      </a:r>
                    </a:p>
                  </a:txBody>
                  <a:tcPr>
                    <a:solidFill>
                      <a:srgbClr val="8D0034">
                        <a:alpha val="9804"/>
                      </a:srgb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venir Book"/>
                          <a:ea typeface="Avenir Book" charset="0"/>
                          <a:cs typeface="Avenir Book" charset="0"/>
                        </a:rPr>
                        <a:t>City &amp; Guilds Level 3 Advanced Technical Diploma in Animal Management </a:t>
                      </a:r>
                    </a:p>
                  </a:txBody>
                  <a:tcPr>
                    <a:solidFill>
                      <a:srgbClr val="8D0034">
                        <a:alpha val="9804"/>
                      </a:srgbClr>
                    </a:solidFill>
                  </a:tcPr>
                </a:tc>
                <a:tc>
                  <a:txBody>
                    <a:bodyPr/>
                    <a:lstStyle/>
                    <a:p>
                      <a:pPr>
                        <a:lnSpc>
                          <a:spcPct val="100000"/>
                        </a:lnSpc>
                      </a:pPr>
                      <a:r>
                        <a:rPr lang="is-IS" sz="800" b="0" i="0" baseline="0" dirty="0">
                          <a:latin typeface="Avenir Medium"/>
                          <a:ea typeface="Avenir Medium" charset="0"/>
                          <a:cs typeface="Avenir Medium" charset="0"/>
                        </a:rPr>
                        <a:t>601/7520/5</a:t>
                      </a:r>
                    </a:p>
                    <a:p>
                      <a:pPr>
                        <a:lnSpc>
                          <a:spcPct val="100000"/>
                        </a:lnSpc>
                      </a:pPr>
                      <a:endParaRPr lang="en-US" sz="800" b="0" i="0" baseline="0" dirty="0">
                        <a:latin typeface="Avenir Medium" charset="0"/>
                        <a:ea typeface="Avenir Medium" charset="0"/>
                        <a:cs typeface="Avenir Medium" charset="0"/>
                      </a:endParaRPr>
                    </a:p>
                  </a:txBody>
                  <a:tcPr>
                    <a:solidFill>
                      <a:srgbClr val="8D0034">
                        <a:alpha val="9804"/>
                      </a:srgbClr>
                    </a:solidFill>
                  </a:tcPr>
                </a:tc>
                <a:tc>
                  <a:txBody>
                    <a:bodyPr/>
                    <a:lstStyle/>
                    <a:p>
                      <a:pPr>
                        <a:lnSpc>
                          <a:spcPct val="100000"/>
                        </a:lnSpc>
                      </a:pPr>
                      <a:r>
                        <a:rPr lang="en-US" sz="800" b="0" i="0" baseline="0" dirty="0">
                          <a:latin typeface="Avenir Medium"/>
                          <a:ea typeface="Avenir Medium" charset="0"/>
                          <a:cs typeface="Avenir Medium" charset="0"/>
                        </a:rPr>
                        <a:t>540</a:t>
                      </a:r>
                    </a:p>
                    <a:p>
                      <a:pPr>
                        <a:lnSpc>
                          <a:spcPct val="100000"/>
                        </a:lnSpc>
                      </a:pPr>
                      <a:endParaRPr lang="en-US" sz="800" b="0" i="0" baseline="0" dirty="0">
                        <a:latin typeface="Avenir Medium" charset="0"/>
                        <a:ea typeface="Avenir Medium" charset="0"/>
                        <a:cs typeface="Avenir Medium" charset="0"/>
                      </a:endParaRPr>
                    </a:p>
                  </a:txBody>
                  <a:tcPr>
                    <a:solidFill>
                      <a:srgbClr val="8D0034">
                        <a:alpha val="9804"/>
                      </a:srgbClr>
                    </a:solidFill>
                  </a:tcPr>
                </a:tc>
                <a:extLst>
                  <a:ext uri="{0D108BD9-81ED-4DB2-BD59-A6C34878D82A}">
                    <a16:rowId xmlns:a16="http://schemas.microsoft.com/office/drawing/2014/main" val="10011"/>
                  </a:ext>
                </a:extLst>
              </a:tr>
              <a:tr h="0">
                <a:tc>
                  <a:txBody>
                    <a:bodyPr/>
                    <a:lstStyle/>
                    <a:p>
                      <a:pPr>
                        <a:lnSpc>
                          <a:spcPct val="100000"/>
                        </a:lnSpc>
                      </a:pPr>
                      <a:r>
                        <a:rPr lang="is-IS" sz="800" b="0" i="0" baseline="0" dirty="0">
                          <a:latin typeface="Avenir Medium"/>
                          <a:ea typeface="Avenir Medium" charset="0"/>
                          <a:cs typeface="Avenir Medium" charset="0"/>
                        </a:rPr>
                        <a:t>0172-32</a:t>
                      </a:r>
                    </a:p>
                  </a:txBody>
                  <a:tcPr>
                    <a:solidFill>
                      <a:srgbClr val="8D0034">
                        <a:alpha val="29804"/>
                      </a:srgb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venir Book"/>
                          <a:ea typeface="Avenir Book" charset="0"/>
                          <a:cs typeface="Avenir Book" charset="0"/>
                        </a:rPr>
                        <a:t>City &amp; Guilds Level 3 Advanced Technical Extended Diploma in Animal Management* </a:t>
                      </a:r>
                    </a:p>
                  </a:txBody>
                  <a:tcPr>
                    <a:solidFill>
                      <a:srgbClr val="8D0034">
                        <a:alpha val="29804"/>
                      </a:srgbClr>
                    </a:solidFill>
                  </a:tcPr>
                </a:tc>
                <a:tc>
                  <a:txBody>
                    <a:bodyPr/>
                    <a:lstStyle/>
                    <a:p>
                      <a:pPr>
                        <a:lnSpc>
                          <a:spcPct val="100000"/>
                        </a:lnSpc>
                      </a:pPr>
                      <a:r>
                        <a:rPr lang="bg-BG" sz="800" b="0" i="0" baseline="0" dirty="0">
                          <a:latin typeface="Avenir Medium" charset="0"/>
                          <a:ea typeface="Avenir Medium" charset="0"/>
                          <a:cs typeface="Avenir Medium" charset="0"/>
                        </a:rPr>
                        <a:t>601/7550/3</a:t>
                      </a:r>
                    </a:p>
                    <a:p>
                      <a:pPr>
                        <a:lnSpc>
                          <a:spcPct val="100000"/>
                        </a:lnSpc>
                      </a:pPr>
                      <a:endParaRPr lang="en-US" sz="800" b="0" i="0" baseline="0" dirty="0">
                        <a:latin typeface="Avenir Medium" charset="0"/>
                        <a:ea typeface="Avenir Medium" charset="0"/>
                        <a:cs typeface="Avenir Medium" charset="0"/>
                      </a:endParaRPr>
                    </a:p>
                  </a:txBody>
                  <a:tcPr>
                    <a:solidFill>
                      <a:srgbClr val="8D0034">
                        <a:alpha val="29804"/>
                      </a:srgbClr>
                    </a:solidFill>
                  </a:tcPr>
                </a:tc>
                <a:tc>
                  <a:txBody>
                    <a:bodyPr/>
                    <a:lstStyle/>
                    <a:p>
                      <a:pPr>
                        <a:lnSpc>
                          <a:spcPct val="100000"/>
                        </a:lnSpc>
                      </a:pPr>
                      <a:r>
                        <a:rPr lang="is-IS" sz="800" b="0" i="0" baseline="0" dirty="0">
                          <a:latin typeface="Avenir Medium"/>
                          <a:ea typeface="Avenir Medium" charset="0"/>
                          <a:cs typeface="Avenir Medium" charset="0"/>
                        </a:rPr>
                        <a:t>720</a:t>
                      </a:r>
                    </a:p>
                    <a:p>
                      <a:pPr>
                        <a:lnSpc>
                          <a:spcPct val="100000"/>
                        </a:lnSpc>
                      </a:pPr>
                      <a:endParaRPr lang="en-US" sz="800" b="0" i="0" baseline="0" dirty="0">
                        <a:latin typeface="Avenir Medium" charset="0"/>
                        <a:ea typeface="Avenir Medium" charset="0"/>
                        <a:cs typeface="Avenir Medium" charset="0"/>
                      </a:endParaRPr>
                    </a:p>
                  </a:txBody>
                  <a:tcPr>
                    <a:solidFill>
                      <a:srgbClr val="8D0034">
                        <a:alpha val="29804"/>
                      </a:srgbClr>
                    </a:solidFill>
                  </a:tcPr>
                </a:tc>
                <a:extLst>
                  <a:ext uri="{0D108BD9-81ED-4DB2-BD59-A6C34878D82A}">
                    <a16:rowId xmlns:a16="http://schemas.microsoft.com/office/drawing/2014/main" val="10012"/>
                  </a:ext>
                </a:extLst>
              </a:tr>
              <a:tr h="272629">
                <a:tc>
                  <a:txBody>
                    <a:bodyPr/>
                    <a:lstStyle/>
                    <a:p>
                      <a:pPr>
                        <a:lnSpc>
                          <a:spcPct val="100000"/>
                        </a:lnSpc>
                      </a:pPr>
                      <a:r>
                        <a:rPr lang="is-IS" sz="800" b="0" i="0" baseline="0" dirty="0">
                          <a:latin typeface="Avenir Medium"/>
                          <a:ea typeface="Avenir Medium" charset="0"/>
                          <a:cs typeface="Avenir Medium" charset="0"/>
                        </a:rPr>
                        <a:t>0172-33</a:t>
                      </a:r>
                    </a:p>
                  </a:txBody>
                  <a:tcPr>
                    <a:solidFill>
                      <a:srgbClr val="8D0034">
                        <a:alpha val="9804"/>
                      </a:srgb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venir Book"/>
                          <a:ea typeface="Avenir Book" charset="0"/>
                          <a:cs typeface="Avenir Book" charset="0"/>
                        </a:rPr>
                        <a:t>City &amp; Guilds Level 3 Advanced Technical Extended Diploma in Animal Management </a:t>
                      </a:r>
                    </a:p>
                  </a:txBody>
                  <a:tcPr>
                    <a:solidFill>
                      <a:srgbClr val="8D0034">
                        <a:alpha val="9804"/>
                      </a:srgbClr>
                    </a:solidFill>
                  </a:tcPr>
                </a:tc>
                <a:tc>
                  <a:txBody>
                    <a:bodyPr/>
                    <a:lstStyle/>
                    <a:p>
                      <a:pPr>
                        <a:lnSpc>
                          <a:spcPct val="100000"/>
                        </a:lnSpc>
                      </a:pPr>
                      <a:r>
                        <a:rPr lang="bg-BG" sz="800" b="0" i="0" baseline="0" dirty="0">
                          <a:latin typeface="Avenir Medium" charset="0"/>
                          <a:ea typeface="Avenir Medium" charset="0"/>
                          <a:cs typeface="Avenir Medium" charset="0"/>
                        </a:rPr>
                        <a:t>601/7549/7</a:t>
                      </a:r>
                    </a:p>
                    <a:p>
                      <a:pPr>
                        <a:lnSpc>
                          <a:spcPct val="100000"/>
                        </a:lnSpc>
                      </a:pPr>
                      <a:endParaRPr lang="en-US" sz="800" b="0" i="0" baseline="0" dirty="0">
                        <a:latin typeface="Avenir Medium" charset="0"/>
                        <a:ea typeface="Avenir Medium" charset="0"/>
                        <a:cs typeface="Avenir Medium" charset="0"/>
                      </a:endParaRPr>
                    </a:p>
                  </a:txBody>
                  <a:tcPr>
                    <a:solidFill>
                      <a:srgbClr val="8D0034">
                        <a:alpha val="9804"/>
                      </a:srgbClr>
                    </a:solidFill>
                  </a:tcPr>
                </a:tc>
                <a:tc>
                  <a:txBody>
                    <a:bodyPr/>
                    <a:lstStyle/>
                    <a:p>
                      <a:pPr>
                        <a:lnSpc>
                          <a:spcPct val="100000"/>
                        </a:lnSpc>
                      </a:pPr>
                      <a:r>
                        <a:rPr lang="is-IS" sz="800" b="0" i="0" baseline="0" dirty="0">
                          <a:latin typeface="Avenir Medium"/>
                          <a:ea typeface="Avenir Medium" charset="0"/>
                          <a:cs typeface="Avenir Medium" charset="0"/>
                        </a:rPr>
                        <a:t>1080</a:t>
                      </a:r>
                    </a:p>
                  </a:txBody>
                  <a:tcPr>
                    <a:solidFill>
                      <a:srgbClr val="8D0034">
                        <a:alpha val="9804"/>
                      </a:srgbClr>
                    </a:solidFill>
                  </a:tcPr>
                </a:tc>
                <a:extLst>
                  <a:ext uri="{0D108BD9-81ED-4DB2-BD59-A6C34878D82A}">
                    <a16:rowId xmlns:a16="http://schemas.microsoft.com/office/drawing/2014/main" val="10013"/>
                  </a:ext>
                </a:extLst>
              </a:tr>
            </a:tbl>
          </a:graphicData>
        </a:graphic>
      </p:graphicFrame>
      <p:pic>
        <p:nvPicPr>
          <p:cNvPr id="2" name="Picture 2" descr="A screenshot of a cell phone&#10;&#10;Description generated with very high confidence">
            <a:extLst>
              <a:ext uri="{FF2B5EF4-FFF2-40B4-BE49-F238E27FC236}">
                <a16:creationId xmlns:a16="http://schemas.microsoft.com/office/drawing/2014/main" id="{3C3AF611-F771-4294-9105-20A98EBF3E10}"/>
              </a:ext>
            </a:extLst>
          </p:cNvPr>
          <p:cNvPicPr>
            <a:picLocks noChangeAspect="1"/>
          </p:cNvPicPr>
          <p:nvPr/>
        </p:nvPicPr>
        <p:blipFill rotWithShape="1">
          <a:blip r:embed="rId4"/>
          <a:srcRect r="16334"/>
          <a:stretch/>
        </p:blipFill>
        <p:spPr>
          <a:xfrm>
            <a:off x="6196918" y="1730298"/>
            <a:ext cx="2622979" cy="1906139"/>
          </a:xfrm>
          <a:prstGeom prst="rect">
            <a:avLst/>
          </a:prstGeom>
        </p:spPr>
      </p:pic>
    </p:spTree>
    <p:extLst>
      <p:ext uri="{BB962C8B-B14F-4D97-AF65-F5344CB8AC3E}">
        <p14:creationId xmlns:p14="http://schemas.microsoft.com/office/powerpoint/2010/main" val="18769762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6"/>
          <p:cNvSpPr txBox="1">
            <a:spLocks/>
          </p:cNvSpPr>
          <p:nvPr/>
        </p:nvSpPr>
        <p:spPr bwMode="auto">
          <a:xfrm>
            <a:off x="527831" y="1063451"/>
            <a:ext cx="6983886" cy="878364"/>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none" lIns="72000" tIns="36000" rIns="72000" bIns="0" numCol="1" anchor="ctr" anchorCtr="0" compatLnSpc="1">
            <a:prstTxWarp prst="textNoShape">
              <a:avLst/>
            </a:prstTxWarp>
            <a:normAutofit/>
          </a:bodyPr>
          <a:lstStyle>
            <a:lvl1pPr algn="l" rtl="0" eaLnBrk="0" fontAlgn="base" hangingPunct="0">
              <a:lnSpc>
                <a:spcPct val="90000"/>
              </a:lnSpc>
              <a:spcBef>
                <a:spcPct val="0"/>
              </a:spcBef>
              <a:spcAft>
                <a:spcPct val="0"/>
              </a:spcAft>
              <a:defRPr sz="2200">
                <a:solidFill>
                  <a:schemeClr val="bg1"/>
                </a:solidFill>
                <a:latin typeface="+mj-lt"/>
                <a:ea typeface="+mj-ea"/>
                <a:cs typeface="+mj-cs"/>
              </a:defRPr>
            </a:lvl1pPr>
            <a:lvl2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2pPr>
            <a:lvl3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3pPr>
            <a:lvl4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4pPr>
            <a:lvl5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5pPr>
            <a:lvl6pPr marL="457200" algn="l" rtl="0" fontAlgn="base">
              <a:lnSpc>
                <a:spcPct val="90000"/>
              </a:lnSpc>
              <a:spcBef>
                <a:spcPct val="0"/>
              </a:spcBef>
              <a:spcAft>
                <a:spcPct val="0"/>
              </a:spcAft>
              <a:defRPr sz="2200">
                <a:solidFill>
                  <a:schemeClr val="bg1"/>
                </a:solidFill>
                <a:latin typeface="Arial Black" pitchFamily="34" charset="0"/>
                <a:cs typeface="Arial" pitchFamily="34" charset="0"/>
              </a:defRPr>
            </a:lvl6pPr>
            <a:lvl7pPr marL="914400" algn="l" rtl="0" fontAlgn="base">
              <a:lnSpc>
                <a:spcPct val="90000"/>
              </a:lnSpc>
              <a:spcBef>
                <a:spcPct val="0"/>
              </a:spcBef>
              <a:spcAft>
                <a:spcPct val="0"/>
              </a:spcAft>
              <a:defRPr sz="2200">
                <a:solidFill>
                  <a:schemeClr val="bg1"/>
                </a:solidFill>
                <a:latin typeface="Arial Black" pitchFamily="34" charset="0"/>
                <a:cs typeface="Arial" pitchFamily="34" charset="0"/>
              </a:defRPr>
            </a:lvl7pPr>
            <a:lvl8pPr marL="1371600" algn="l" rtl="0" fontAlgn="base">
              <a:lnSpc>
                <a:spcPct val="90000"/>
              </a:lnSpc>
              <a:spcBef>
                <a:spcPct val="0"/>
              </a:spcBef>
              <a:spcAft>
                <a:spcPct val="0"/>
              </a:spcAft>
              <a:defRPr sz="2200">
                <a:solidFill>
                  <a:schemeClr val="bg1"/>
                </a:solidFill>
                <a:latin typeface="Arial Black" pitchFamily="34" charset="0"/>
                <a:cs typeface="Arial" pitchFamily="34" charset="0"/>
              </a:defRPr>
            </a:lvl8pPr>
            <a:lvl9pPr marL="1828800" algn="l" rtl="0" fontAlgn="base">
              <a:lnSpc>
                <a:spcPct val="90000"/>
              </a:lnSpc>
              <a:spcBef>
                <a:spcPct val="0"/>
              </a:spcBef>
              <a:spcAft>
                <a:spcPct val="0"/>
              </a:spcAft>
              <a:defRPr sz="2200">
                <a:solidFill>
                  <a:schemeClr val="bg1"/>
                </a:solidFill>
                <a:latin typeface="Arial Black" pitchFamily="34" charset="0"/>
                <a:cs typeface="Arial" pitchFamily="34" charset="0"/>
              </a:defRPr>
            </a:lvl9pPr>
          </a:lstStyle>
          <a:p>
            <a:r>
              <a:rPr lang="en-GB" sz="2400" b="1" dirty="0">
                <a:solidFill>
                  <a:schemeClr val="tx1"/>
                </a:solidFill>
                <a:latin typeface="Avenir Heavy" charset="0"/>
                <a:ea typeface="Avenir Heavy" charset="0"/>
                <a:cs typeface="Avenir Heavy" charset="0"/>
              </a:rPr>
              <a:t>Key Stage 5 – Level 3 – (continued)  </a:t>
            </a:r>
          </a:p>
          <a:p>
            <a:pPr>
              <a:lnSpc>
                <a:spcPct val="150000"/>
              </a:lnSpc>
            </a:pPr>
            <a:endParaRPr lang="en-GB" sz="2000" dirty="0">
              <a:solidFill>
                <a:srgbClr val="DA322A"/>
              </a:solidFill>
              <a:latin typeface="Avenir Light" charset="0"/>
              <a:ea typeface="Avenir Light" charset="0"/>
              <a:cs typeface="Avenir Light" charset="0"/>
              <a:sym typeface="Helvetica"/>
            </a:endParaRPr>
          </a:p>
          <a:p>
            <a:endParaRPr lang="en-GB" altLang="en-US" sz="2000" b="1" dirty="0">
              <a:solidFill>
                <a:schemeClr val="tx1"/>
              </a:solidFill>
              <a:latin typeface="Avenir Heavy" charset="0"/>
              <a:ea typeface="Avenir Heavy" charset="0"/>
              <a:cs typeface="Avenir Heavy"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5450" y="3890904"/>
            <a:ext cx="6419569" cy="3242799"/>
          </a:xfrm>
          <a:prstGeom prst="rect">
            <a:avLst/>
          </a:prstGeom>
        </p:spPr>
      </p:pic>
      <p:sp>
        <p:nvSpPr>
          <p:cNvPr id="13" name="Regular Pentagon 12"/>
          <p:cNvSpPr>
            <a:spLocks noChangeAspect="1"/>
          </p:cNvSpPr>
          <p:nvPr/>
        </p:nvSpPr>
        <p:spPr>
          <a:xfrm rot="12954517" flipH="1">
            <a:off x="9020092" y="1267273"/>
            <a:ext cx="2410983" cy="2296173"/>
          </a:xfrm>
          <a:prstGeom prst="pentagon">
            <a:avLst/>
          </a:prstGeom>
          <a:solidFill>
            <a:srgbClr val="7030A0">
              <a:alpha val="80000"/>
            </a:srgbClr>
          </a:solidFill>
        </p:spPr>
        <p:txBody>
          <a:bodyPr wrap="square" lIns="0" tIns="0" rIns="0" bIns="0" rtlCol="0" anchor="ctr">
            <a:noAutofit/>
          </a:bodyPr>
          <a:lstStyle/>
          <a:p>
            <a:pPr algn="ctr"/>
            <a:endParaRPr lang="en-US" dirty="0">
              <a:solidFill>
                <a:schemeClr val="bg1"/>
              </a:solidFill>
            </a:endParaRPr>
          </a:p>
        </p:txBody>
      </p:sp>
      <p:sp>
        <p:nvSpPr>
          <p:cNvPr id="14" name="Rectangle 13"/>
          <p:cNvSpPr/>
          <p:nvPr/>
        </p:nvSpPr>
        <p:spPr>
          <a:xfrm>
            <a:off x="9238205" y="1853913"/>
            <a:ext cx="2118776" cy="830997"/>
          </a:xfrm>
          <a:prstGeom prst="rect">
            <a:avLst/>
          </a:prstGeom>
        </p:spPr>
        <p:txBody>
          <a:bodyPr wrap="square">
            <a:spAutoFit/>
          </a:bodyPr>
          <a:lstStyle/>
          <a:p>
            <a:pPr algn="ctr"/>
            <a:r>
              <a:rPr lang="en-GB" sz="1200" b="1" dirty="0">
                <a:solidFill>
                  <a:schemeClr val="bg1"/>
                </a:solidFill>
                <a:latin typeface="Avenir Heavy" charset="0"/>
                <a:ea typeface="Avenir Heavy" charset="0"/>
                <a:cs typeface="Avenir Heavy" charset="0"/>
              </a:rPr>
              <a:t>Automatic approval </a:t>
            </a:r>
          </a:p>
          <a:p>
            <a:pPr algn="ctr"/>
            <a:r>
              <a:rPr lang="en-GB" sz="1200" b="1" dirty="0">
                <a:solidFill>
                  <a:schemeClr val="bg1"/>
                </a:solidFill>
                <a:latin typeface="Avenir Heavy" charset="0"/>
                <a:ea typeface="Avenir Heavy" charset="0"/>
                <a:cs typeface="Avenir Heavy" charset="0"/>
              </a:rPr>
              <a:t>for </a:t>
            </a:r>
            <a:r>
              <a:rPr lang="en-US" sz="1200" b="1" dirty="0">
                <a:solidFill>
                  <a:schemeClr val="bg1"/>
                </a:solidFill>
                <a:latin typeface="Avenir LT Std 85 Heavy" charset="0"/>
                <a:ea typeface="Avenir LT Std 85 Heavy" charset="0"/>
                <a:cs typeface="Avenir LT Std 85 Heavy" charset="0"/>
              </a:rPr>
              <a:t>Level 2 equivalent Technical Qualifications</a:t>
            </a:r>
            <a:r>
              <a:rPr lang="en-GB" sz="1200" b="1" dirty="0">
                <a:solidFill>
                  <a:schemeClr val="bg1"/>
                </a:solidFill>
                <a:latin typeface="Avenir Heavy" charset="0"/>
                <a:ea typeface="Avenir Heavy" charset="0"/>
                <a:cs typeface="Avenir Heavy" charset="0"/>
              </a:rPr>
              <a:t> when accepted at Level 3</a:t>
            </a:r>
          </a:p>
        </p:txBody>
      </p:sp>
      <p:graphicFrame>
        <p:nvGraphicFramePr>
          <p:cNvPr id="9" name="Table 36"/>
          <p:cNvGraphicFramePr>
            <a:graphicFrameLocks noGrp="1"/>
          </p:cNvGraphicFramePr>
          <p:nvPr>
            <p:extLst>
              <p:ext uri="{D42A27DB-BD31-4B8C-83A1-F6EECF244321}">
                <p14:modId xmlns:p14="http://schemas.microsoft.com/office/powerpoint/2010/main" val="928656141"/>
              </p:ext>
            </p:extLst>
          </p:nvPr>
        </p:nvGraphicFramePr>
        <p:xfrm>
          <a:off x="603851" y="1400466"/>
          <a:ext cx="4905966" cy="4255770"/>
        </p:xfrm>
        <a:graphic>
          <a:graphicData uri="http://schemas.openxmlformats.org/drawingml/2006/table">
            <a:tbl>
              <a:tblPr firstRow="1" bandRow="1">
                <a:tableStyleId>{5C22544A-7EE6-4342-B048-85BDC9FD1C3A}</a:tableStyleId>
              </a:tblPr>
              <a:tblGrid>
                <a:gridCol w="1100487">
                  <a:extLst>
                    <a:ext uri="{9D8B030D-6E8A-4147-A177-3AD203B41FA5}">
                      <a16:colId xmlns:a16="http://schemas.microsoft.com/office/drawing/2014/main" val="20000"/>
                    </a:ext>
                  </a:extLst>
                </a:gridCol>
                <a:gridCol w="2212848">
                  <a:extLst>
                    <a:ext uri="{9D8B030D-6E8A-4147-A177-3AD203B41FA5}">
                      <a16:colId xmlns:a16="http://schemas.microsoft.com/office/drawing/2014/main" val="20001"/>
                    </a:ext>
                  </a:extLst>
                </a:gridCol>
                <a:gridCol w="1013163">
                  <a:extLst>
                    <a:ext uri="{9D8B030D-6E8A-4147-A177-3AD203B41FA5}">
                      <a16:colId xmlns:a16="http://schemas.microsoft.com/office/drawing/2014/main" val="20002"/>
                    </a:ext>
                  </a:extLst>
                </a:gridCol>
                <a:gridCol w="579468">
                  <a:extLst>
                    <a:ext uri="{9D8B030D-6E8A-4147-A177-3AD203B41FA5}">
                      <a16:colId xmlns:a16="http://schemas.microsoft.com/office/drawing/2014/main" val="20003"/>
                    </a:ext>
                  </a:extLst>
                </a:gridCol>
              </a:tblGrid>
              <a:tr h="19973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FFFFFF"/>
                          </a:solidFill>
                          <a:effectLst/>
                          <a:uLnTx/>
                          <a:uFillTx/>
                          <a:latin typeface="Avenir Heavy"/>
                          <a:ea typeface="Avenir Heavy" charset="0"/>
                          <a:cs typeface="Avenir Heavy" charset="0"/>
                        </a:rPr>
                        <a:t>City &amp; Guilds Qualification Number</a:t>
                      </a:r>
                      <a:endParaRPr lang="en-US" sz="900" b="1" i="0" baseline="0" dirty="0">
                        <a:latin typeface="Avenir Heavy"/>
                        <a:ea typeface="Avenir Heavy" charset="0"/>
                        <a:cs typeface="Avenir Heavy" charset="0"/>
                      </a:endParaRPr>
                    </a:p>
                  </a:txBody>
                  <a:tcPr>
                    <a:solidFill>
                      <a:srgbClr val="8D0034"/>
                    </a:solidFill>
                  </a:tcPr>
                </a:tc>
                <a:tc>
                  <a:txBody>
                    <a:bodyPr/>
                    <a:lstStyle/>
                    <a:p>
                      <a:pPr marL="0" marR="0" indent="0" algn="l" defTabSz="457200" rtl="0" eaLnBrk="1" fontAlgn="auto" latinLnBrk="0" hangingPunct="1">
                        <a:lnSpc>
                          <a:spcPct val="100000"/>
                        </a:lnSpc>
                        <a:spcBef>
                          <a:spcPts val="0"/>
                        </a:spcBef>
                        <a:spcAft>
                          <a:spcPts val="30"/>
                        </a:spcAft>
                        <a:buClrTx/>
                        <a:buSzTx/>
                        <a:buFontTx/>
                        <a:buNone/>
                        <a:tabLst/>
                        <a:defRPr/>
                      </a:pPr>
                      <a:r>
                        <a:rPr kumimoji="0" lang="en-US" kern="1200" spc="0" normalizeH="0" dirty="0">
                          <a:ln>
                            <a:noFill/>
                          </a:ln>
                          <a:effectLst/>
                          <a:uLnTx/>
                          <a:uFillTx/>
                        </a:rPr>
                        <a:t/>
                      </a:r>
                      <a:br>
                        <a:rPr kumimoji="0" lang="en-US" kern="1200" spc="0" normalizeH="0" dirty="0">
                          <a:ln>
                            <a:noFill/>
                          </a:ln>
                          <a:effectLst/>
                          <a:uLnTx/>
                          <a:uFillTx/>
                        </a:rPr>
                      </a:br>
                      <a:r>
                        <a:rPr kumimoji="0" lang="en-GB" sz="900" b="1" i="0" u="none" strike="noStrike" kern="1200" cap="none" spc="0" normalizeH="0" baseline="0" noProof="0" dirty="0">
                          <a:ln>
                            <a:noFill/>
                          </a:ln>
                          <a:solidFill>
                            <a:srgbClr val="FFFFFF"/>
                          </a:solidFill>
                          <a:effectLst/>
                          <a:uLnTx/>
                          <a:uFillTx/>
                          <a:latin typeface="Avenir Heavy"/>
                          <a:ea typeface="Avenir Heavy" charset="0"/>
                          <a:cs typeface="Avenir Heavy" charset="0"/>
                        </a:rPr>
                        <a:t>Qualification title</a:t>
                      </a:r>
                      <a:endParaRPr lang="en-US" sz="900" b="1" i="0" baseline="0" dirty="0">
                        <a:latin typeface="Avenir Heavy"/>
                        <a:ea typeface="Avenir Heavy" charset="0"/>
                        <a:cs typeface="Avenir Heavy" charset="0"/>
                      </a:endParaRPr>
                    </a:p>
                  </a:txBody>
                  <a:tcPr>
                    <a:solidFill>
                      <a:srgbClr val="8D0034"/>
                    </a:solidFill>
                  </a:tcPr>
                </a:tc>
                <a:tc>
                  <a:txBody>
                    <a:bodyPr/>
                    <a:lstStyle/>
                    <a:p>
                      <a:pPr marL="0" marR="0" indent="0" algn="l" defTabSz="457200" rtl="0" eaLnBrk="1" fontAlgn="auto" latinLnBrk="0" hangingPunct="1">
                        <a:lnSpc>
                          <a:spcPct val="100000"/>
                        </a:lnSpc>
                        <a:spcBef>
                          <a:spcPts val="0"/>
                        </a:spcBef>
                        <a:spcAft>
                          <a:spcPts val="30"/>
                        </a:spcAft>
                        <a:buClrTx/>
                        <a:buSzTx/>
                        <a:buFontTx/>
                        <a:buNone/>
                        <a:tabLst/>
                        <a:defRPr/>
                      </a:pPr>
                      <a:r>
                        <a:rPr kumimoji="0" lang="en-US" kern="1200" spc="0" normalizeH="0" dirty="0">
                          <a:ln>
                            <a:noFill/>
                          </a:ln>
                          <a:effectLst/>
                          <a:uLnTx/>
                          <a:uFillTx/>
                        </a:rPr>
                        <a:t/>
                      </a:r>
                      <a:br>
                        <a:rPr kumimoji="0" lang="en-US" kern="1200" spc="0" normalizeH="0" dirty="0">
                          <a:ln>
                            <a:noFill/>
                          </a:ln>
                          <a:effectLst/>
                          <a:uLnTx/>
                          <a:uFillTx/>
                        </a:rPr>
                      </a:br>
                      <a:r>
                        <a:rPr kumimoji="0" lang="en-GB" sz="900" b="1" i="0" u="none" strike="noStrike" kern="1200" cap="none" spc="0" normalizeH="0" baseline="0" noProof="0" dirty="0">
                          <a:ln>
                            <a:noFill/>
                          </a:ln>
                          <a:solidFill>
                            <a:srgbClr val="FFFFFF"/>
                          </a:solidFill>
                          <a:effectLst/>
                          <a:uLnTx/>
                          <a:uFillTx/>
                          <a:latin typeface="Avenir Heavy"/>
                          <a:ea typeface="Avenir Heavy" charset="0"/>
                          <a:cs typeface="Avenir Heavy" charset="0"/>
                        </a:rPr>
                        <a:t>QN</a:t>
                      </a:r>
                      <a:endParaRPr lang="en-US" sz="900" b="1" i="0" baseline="0" dirty="0">
                        <a:latin typeface="Avenir Heavy"/>
                        <a:ea typeface="Avenir Heavy" charset="0"/>
                        <a:cs typeface="Avenir Heavy" charset="0"/>
                      </a:endParaRPr>
                    </a:p>
                  </a:txBody>
                  <a:tcPr>
                    <a:solidFill>
                      <a:srgbClr val="8D0034"/>
                    </a:solidFill>
                  </a:tcPr>
                </a:tc>
                <a:tc>
                  <a:txBody>
                    <a:bodyPr/>
                    <a:lstStyle/>
                    <a:p>
                      <a:pPr marL="0" marR="0" indent="0" algn="l" defTabSz="457200" rtl="0" eaLnBrk="1" fontAlgn="auto" latinLnBrk="0" hangingPunct="1">
                        <a:lnSpc>
                          <a:spcPct val="100000"/>
                        </a:lnSpc>
                        <a:spcBef>
                          <a:spcPts val="0"/>
                        </a:spcBef>
                        <a:spcAft>
                          <a:spcPts val="30"/>
                        </a:spcAft>
                        <a:buClrTx/>
                        <a:buSzTx/>
                        <a:buFontTx/>
                        <a:buNone/>
                        <a:tabLst/>
                        <a:defRPr/>
                      </a:pPr>
                      <a:r>
                        <a:rPr kumimoji="0" lang="en-US" kern="1200" spc="0" normalizeH="0" dirty="0">
                          <a:ln>
                            <a:noFill/>
                          </a:ln>
                          <a:effectLst/>
                          <a:uLnTx/>
                          <a:uFillTx/>
                        </a:rPr>
                        <a:t/>
                      </a:r>
                      <a:br>
                        <a:rPr kumimoji="0" lang="en-US" kern="1200" spc="0" normalizeH="0" dirty="0">
                          <a:ln>
                            <a:noFill/>
                          </a:ln>
                          <a:effectLst/>
                          <a:uLnTx/>
                          <a:uFillTx/>
                        </a:rPr>
                      </a:br>
                      <a:r>
                        <a:rPr kumimoji="0" lang="en-GB" sz="900" b="1" i="0" u="none" strike="noStrike" kern="1200" cap="none" spc="0" normalizeH="0" baseline="0" noProof="0" dirty="0">
                          <a:ln>
                            <a:noFill/>
                          </a:ln>
                          <a:solidFill>
                            <a:srgbClr val="FFFFFF"/>
                          </a:solidFill>
                          <a:effectLst/>
                          <a:uLnTx/>
                          <a:uFillTx/>
                          <a:latin typeface="Avenir Heavy"/>
                          <a:ea typeface="Avenir Heavy" charset="0"/>
                          <a:cs typeface="Avenir Heavy" charset="0"/>
                        </a:rPr>
                        <a:t>GLH</a:t>
                      </a:r>
                      <a:endParaRPr lang="en-US" sz="900" b="1" i="0" baseline="0" dirty="0">
                        <a:latin typeface="Avenir Heavy"/>
                        <a:ea typeface="Avenir Heavy" charset="0"/>
                        <a:cs typeface="Avenir Heavy" charset="0"/>
                      </a:endParaRPr>
                    </a:p>
                  </a:txBody>
                  <a:tcPr>
                    <a:solidFill>
                      <a:srgbClr val="8D0034"/>
                    </a:solidFill>
                  </a:tcPr>
                </a:tc>
                <a:extLst>
                  <a:ext uri="{0D108BD9-81ED-4DB2-BD59-A6C34878D82A}">
                    <a16:rowId xmlns:a16="http://schemas.microsoft.com/office/drawing/2014/main" val="10000"/>
                  </a:ext>
                </a:extLst>
              </a:tr>
              <a:tr h="0">
                <a:tc>
                  <a:txBody>
                    <a:bodyPr/>
                    <a:lstStyle/>
                    <a:p>
                      <a:pPr>
                        <a:lnSpc>
                          <a:spcPct val="100000"/>
                        </a:lnSpc>
                      </a:pPr>
                      <a:r>
                        <a:rPr lang="is-IS" sz="800" b="0" i="0" baseline="0">
                          <a:latin typeface="Avenir Medium"/>
                        </a:rPr>
                        <a:t>0172-35</a:t>
                      </a:r>
                      <a:endParaRPr lang="en-US" dirty="0"/>
                    </a:p>
                  </a:txBody>
                  <a:tcPr>
                    <a:solidFill>
                      <a:srgbClr val="8D0034">
                        <a:alpha val="9804"/>
                      </a:srgb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venir Light"/>
                          <a:ea typeface="Avenir Light" charset="0"/>
                          <a:cs typeface="Avenir Light" charset="0"/>
                        </a:rPr>
                        <a:t>City &amp; Guilds Level 3 Advanced Technical Certificate in Equine Management </a:t>
                      </a:r>
                    </a:p>
                  </a:txBody>
                  <a:tcPr>
                    <a:solidFill>
                      <a:srgbClr val="8D0034">
                        <a:alpha val="9804"/>
                      </a:srgbClr>
                    </a:solidFill>
                  </a:tcPr>
                </a:tc>
                <a:tc>
                  <a:txBody>
                    <a:bodyPr/>
                    <a:lstStyle/>
                    <a:p>
                      <a:pPr>
                        <a:lnSpc>
                          <a:spcPct val="100000"/>
                        </a:lnSpc>
                      </a:pPr>
                      <a:endParaRPr lang="bg-BG" sz="800" b="0" i="0" baseline="0">
                        <a:latin typeface="Avenir Medium" charset="0"/>
                        <a:ea typeface="Avenir Medium" charset="0"/>
                        <a:cs typeface="Avenir Medium" charset="0"/>
                      </a:endParaRPr>
                    </a:p>
                    <a:p>
                      <a:pPr lvl="0" algn="l">
                        <a:buNone/>
                      </a:pPr>
                      <a:r>
                        <a:rPr lang="en-US" sz="800" b="0" i="0" u="none" strike="noStrike" baseline="0" noProof="0" dirty="0">
                          <a:solidFill>
                            <a:srgbClr val="000000"/>
                          </a:solidFill>
                          <a:latin typeface="Avenir Medium"/>
                        </a:rPr>
                        <a:t>601/7184/4</a:t>
                      </a:r>
                      <a:endParaRPr dirty="0"/>
                    </a:p>
                  </a:txBody>
                  <a:tcPr>
                    <a:solidFill>
                      <a:srgbClr val="8D0034">
                        <a:alpha val="9804"/>
                      </a:srgbClr>
                    </a:solidFill>
                  </a:tcPr>
                </a:tc>
                <a:tc>
                  <a:txBody>
                    <a:bodyPr/>
                    <a:lstStyle/>
                    <a:p>
                      <a:pPr>
                        <a:lnSpc>
                          <a:spcPct val="100000"/>
                        </a:lnSpc>
                      </a:pPr>
                      <a:r>
                        <a:rPr lang="is-IS" sz="800" b="0" i="0" baseline="0">
                          <a:latin typeface="Avenir Medium"/>
                          <a:ea typeface="Avenir Medium" charset="0"/>
                          <a:cs typeface="Avenir Medium" charset="0"/>
                        </a:rPr>
                        <a:t>360</a:t>
                      </a:r>
                    </a:p>
                  </a:txBody>
                  <a:tcPr>
                    <a:solidFill>
                      <a:srgbClr val="8D0034">
                        <a:alpha val="9804"/>
                      </a:srgbClr>
                    </a:solidFill>
                  </a:tcPr>
                </a:tc>
                <a:extLst>
                  <a:ext uri="{0D108BD9-81ED-4DB2-BD59-A6C34878D82A}">
                    <a16:rowId xmlns:a16="http://schemas.microsoft.com/office/drawing/2014/main" val="10001"/>
                  </a:ext>
                </a:extLst>
              </a:tr>
              <a:tr h="400050">
                <a:tc>
                  <a:txBody>
                    <a:bodyPr/>
                    <a:lstStyle/>
                    <a:p>
                      <a:pPr>
                        <a:lnSpc>
                          <a:spcPct val="100000"/>
                        </a:lnSpc>
                      </a:pPr>
                      <a:r>
                        <a:rPr lang="is-IS" sz="800" b="0" i="0" baseline="0">
                          <a:latin typeface="Avenir Medium"/>
                          <a:ea typeface="Avenir Medium" charset="0"/>
                          <a:cs typeface="Avenir Medium" charset="0"/>
                        </a:rPr>
                        <a:t>0172-36</a:t>
                      </a:r>
                    </a:p>
                  </a:txBody>
                  <a:tcPr>
                    <a:solidFill>
                      <a:srgbClr val="8D0034">
                        <a:alpha val="29804"/>
                      </a:srgb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venir Light"/>
                          <a:ea typeface="Avenir Light" charset="0"/>
                          <a:cs typeface="Avenir Light" charset="0"/>
                        </a:rPr>
                        <a:t>City &amp; Guilds Level 3 Advanced Technical </a:t>
                      </a:r>
                      <a:r>
                        <a:rPr kumimoji="0" lang="en-US" sz="800" b="0" i="0" u="none" strike="noStrike" kern="1200" cap="none" spc="0" normalizeH="0" baseline="0" noProof="0" dirty="0">
                          <a:ln>
                            <a:noFill/>
                          </a:ln>
                          <a:solidFill>
                            <a:srgbClr val="000000"/>
                          </a:solidFill>
                          <a:effectLst/>
                          <a:uLnTx/>
                          <a:uFillTx/>
                          <a:latin typeface="Arial"/>
                        </a:rPr>
                        <a:t>Diploma in Equine Management</a:t>
                      </a:r>
                    </a:p>
                  </a:txBody>
                  <a:tcPr>
                    <a:solidFill>
                      <a:srgbClr val="8D0034">
                        <a:alpha val="29804"/>
                      </a:srgbClr>
                    </a:solidFill>
                  </a:tcPr>
                </a:tc>
                <a:tc>
                  <a:txBody>
                    <a:bodyPr/>
                    <a:lstStyle/>
                    <a:p>
                      <a:pPr>
                        <a:lnSpc>
                          <a:spcPct val="100000"/>
                        </a:lnSpc>
                      </a:pPr>
                      <a:endParaRPr lang="bg-BG" sz="800" b="0" i="0" baseline="0">
                        <a:latin typeface="Avenir Medium" charset="0"/>
                        <a:ea typeface="Avenir Medium" charset="0"/>
                        <a:cs typeface="Avenir Medium" charset="0"/>
                      </a:endParaRPr>
                    </a:p>
                    <a:p>
                      <a:pPr lvl="0" algn="l">
                        <a:buNone/>
                      </a:pPr>
                      <a:r>
                        <a:rPr lang="en-US" sz="800" b="0" i="0" u="none" strike="noStrike" baseline="0" noProof="0" dirty="0">
                          <a:solidFill>
                            <a:srgbClr val="000000"/>
                          </a:solidFill>
                          <a:latin typeface="Avenir Medium"/>
                        </a:rPr>
                        <a:t>601/7185/6</a:t>
                      </a:r>
                      <a:endParaRPr dirty="0"/>
                    </a:p>
                  </a:txBody>
                  <a:tcPr>
                    <a:solidFill>
                      <a:srgbClr val="8D0034">
                        <a:alpha val="29804"/>
                      </a:srgbClr>
                    </a:solidFill>
                  </a:tcPr>
                </a:tc>
                <a:tc>
                  <a:txBody>
                    <a:bodyPr/>
                    <a:lstStyle/>
                    <a:p>
                      <a:pPr>
                        <a:lnSpc>
                          <a:spcPct val="100000"/>
                        </a:lnSpc>
                      </a:pPr>
                      <a:r>
                        <a:rPr lang="cs-CZ" sz="800" b="0" i="0" baseline="0">
                          <a:latin typeface="Avenir Medium" charset="0"/>
                          <a:ea typeface="Avenir Medium" charset="0"/>
                          <a:cs typeface="Avenir Medium" charset="0"/>
                        </a:rPr>
                        <a:t>540</a:t>
                      </a:r>
                    </a:p>
                    <a:p>
                      <a:pPr>
                        <a:lnSpc>
                          <a:spcPct val="100000"/>
                        </a:lnSpc>
                      </a:pPr>
                      <a:endParaRPr lang="en-US" sz="800" b="0" i="0" baseline="0" dirty="0">
                        <a:latin typeface="Avenir Medium" charset="0"/>
                        <a:ea typeface="Avenir Medium" charset="0"/>
                        <a:cs typeface="Avenir Medium" charset="0"/>
                      </a:endParaRPr>
                    </a:p>
                  </a:txBody>
                  <a:tcPr>
                    <a:solidFill>
                      <a:srgbClr val="8D0034">
                        <a:alpha val="29804"/>
                      </a:srgbClr>
                    </a:solidFill>
                  </a:tcPr>
                </a:tc>
                <a:extLst>
                  <a:ext uri="{0D108BD9-81ED-4DB2-BD59-A6C34878D82A}">
                    <a16:rowId xmlns:a16="http://schemas.microsoft.com/office/drawing/2014/main" val="10002"/>
                  </a:ext>
                </a:extLst>
              </a:tr>
              <a:tr h="0">
                <a:tc>
                  <a:txBody>
                    <a:bodyPr/>
                    <a:lstStyle/>
                    <a:p>
                      <a:pPr>
                        <a:lnSpc>
                          <a:spcPct val="100000"/>
                        </a:lnSpc>
                      </a:pPr>
                      <a:r>
                        <a:rPr lang="is-IS" sz="800" b="0" i="0" baseline="0">
                          <a:latin typeface="Avenir Medium"/>
                          <a:ea typeface="Avenir Medium" charset="0"/>
                          <a:cs typeface="Avenir Medium" charset="0"/>
                        </a:rPr>
                        <a:t>0172-37</a:t>
                      </a:r>
                    </a:p>
                  </a:txBody>
                  <a:tcPr>
                    <a:solidFill>
                      <a:srgbClr val="8D0034">
                        <a:alpha val="9804"/>
                      </a:srgb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venir Light"/>
                          <a:ea typeface="Avenir Light" charset="0"/>
                          <a:cs typeface="Avenir Light" charset="0"/>
                        </a:rPr>
                        <a:t>City &amp; Guilds Level 3 Advanced Technical Extended  Diploma in Equine Management</a:t>
                      </a:r>
                    </a:p>
                  </a:txBody>
                  <a:tcPr>
                    <a:solidFill>
                      <a:srgbClr val="8D0034">
                        <a:alpha val="9804"/>
                      </a:srgbClr>
                    </a:solidFill>
                  </a:tcPr>
                </a:tc>
                <a:tc>
                  <a:txBody>
                    <a:bodyPr/>
                    <a:lstStyle/>
                    <a:p>
                      <a:pPr>
                        <a:lnSpc>
                          <a:spcPct val="100000"/>
                        </a:lnSpc>
                      </a:pPr>
                      <a:endParaRPr lang="bg-BG" sz="800" b="0" i="0" baseline="0">
                        <a:latin typeface="Avenir Medium" charset="0"/>
                        <a:ea typeface="Avenir Medium" charset="0"/>
                        <a:cs typeface="Avenir Medium" charset="0"/>
                      </a:endParaRPr>
                    </a:p>
                    <a:p>
                      <a:pPr lvl="0" algn="l">
                        <a:buNone/>
                      </a:pPr>
                      <a:r>
                        <a:rPr lang="en-US" sz="800" b="0" i="0" u="none" strike="noStrike" baseline="0" noProof="0" dirty="0">
                          <a:solidFill>
                            <a:srgbClr val="000000"/>
                          </a:solidFill>
                          <a:latin typeface="Avenir Medium"/>
                        </a:rPr>
                        <a:t>601/7186/8</a:t>
                      </a:r>
                      <a:endParaRPr dirty="0"/>
                    </a:p>
                  </a:txBody>
                  <a:tcPr>
                    <a:solidFill>
                      <a:srgbClr val="8D0034">
                        <a:alpha val="9804"/>
                      </a:srgbClr>
                    </a:solidFill>
                  </a:tcPr>
                </a:tc>
                <a:tc>
                  <a:txBody>
                    <a:bodyPr/>
                    <a:lstStyle/>
                    <a:p>
                      <a:pPr>
                        <a:lnSpc>
                          <a:spcPct val="100000"/>
                        </a:lnSpc>
                      </a:pPr>
                      <a:r>
                        <a:rPr lang="en-US" sz="800" b="0" i="0" baseline="0" dirty="0">
                          <a:latin typeface="Avenir Medium"/>
                          <a:ea typeface="Avenir Medium" charset="0"/>
                          <a:cs typeface="Avenir Medium" charset="0"/>
                        </a:rPr>
                        <a:t>720</a:t>
                      </a:r>
                    </a:p>
                  </a:txBody>
                  <a:tcPr>
                    <a:solidFill>
                      <a:srgbClr val="8D0034">
                        <a:alpha val="9804"/>
                      </a:srgbClr>
                    </a:solidFill>
                  </a:tcPr>
                </a:tc>
                <a:extLst>
                  <a:ext uri="{0D108BD9-81ED-4DB2-BD59-A6C34878D82A}">
                    <a16:rowId xmlns:a16="http://schemas.microsoft.com/office/drawing/2014/main" val="10003"/>
                  </a:ext>
                </a:extLst>
              </a:tr>
              <a:tr h="0">
                <a:tc>
                  <a:txBody>
                    <a:bodyPr/>
                    <a:lstStyle/>
                    <a:p>
                      <a:pPr>
                        <a:lnSpc>
                          <a:spcPct val="100000"/>
                        </a:lnSpc>
                      </a:pPr>
                      <a:r>
                        <a:rPr lang="is-IS" sz="800" b="0" i="0" baseline="0">
                          <a:latin typeface="Avenir Medium"/>
                          <a:ea typeface="Avenir Medium" charset="0"/>
                          <a:cs typeface="Avenir Medium" charset="0"/>
                        </a:rPr>
                        <a:t>0172-38</a:t>
                      </a:r>
                    </a:p>
                  </a:txBody>
                  <a:tcPr>
                    <a:solidFill>
                      <a:srgbClr val="8D0034">
                        <a:alpha val="29804"/>
                      </a:srgb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venir Book"/>
                          <a:ea typeface="Avenir Book" charset="0"/>
                          <a:cs typeface="Avenir Book" charset="0"/>
                        </a:rPr>
                        <a:t>City &amp; Guilds Level 3 Advanced Technical Extended Diploma in </a:t>
                      </a:r>
                      <a:r>
                        <a:rPr kumimoji="0" lang="en-US" sz="800" b="0" i="0" u="none" strike="noStrike" kern="1200" cap="none" spc="0" normalizeH="0" baseline="0" noProof="0" dirty="0">
                          <a:ln>
                            <a:noFill/>
                          </a:ln>
                          <a:solidFill>
                            <a:srgbClr val="000000"/>
                          </a:solidFill>
                          <a:effectLst/>
                          <a:uLnTx/>
                          <a:uFillTx/>
                          <a:latin typeface="Arial"/>
                        </a:rPr>
                        <a:t>Equine Management</a:t>
                      </a:r>
                    </a:p>
                  </a:txBody>
                  <a:tcPr>
                    <a:solidFill>
                      <a:srgbClr val="8D0034">
                        <a:alpha val="29804"/>
                      </a:srgbClr>
                    </a:solidFill>
                  </a:tcPr>
                </a:tc>
                <a:tc>
                  <a:txBody>
                    <a:bodyPr/>
                    <a:lstStyle/>
                    <a:p>
                      <a:pPr>
                        <a:lnSpc>
                          <a:spcPct val="100000"/>
                        </a:lnSpc>
                      </a:pPr>
                      <a:endParaRPr lang="bg-BG" sz="800" b="0" i="0" baseline="0">
                        <a:latin typeface="Avenir Medium" charset="0"/>
                        <a:ea typeface="Avenir Medium" charset="0"/>
                        <a:cs typeface="Avenir Medium" charset="0"/>
                      </a:endParaRPr>
                    </a:p>
                    <a:p>
                      <a:pPr lvl="0" algn="l">
                        <a:buNone/>
                      </a:pPr>
                      <a:r>
                        <a:rPr lang="en-US" sz="800" b="0" i="0" u="none" strike="noStrike" baseline="0" noProof="0" dirty="0">
                          <a:solidFill>
                            <a:srgbClr val="000000"/>
                          </a:solidFill>
                          <a:latin typeface="Avenir Medium"/>
                        </a:rPr>
                        <a:t>601/7187/X</a:t>
                      </a:r>
                      <a:endParaRPr dirty="0"/>
                    </a:p>
                  </a:txBody>
                  <a:tcPr>
                    <a:solidFill>
                      <a:srgbClr val="8D0034">
                        <a:alpha val="29804"/>
                      </a:srgbClr>
                    </a:solidFill>
                  </a:tcPr>
                </a:tc>
                <a:tc>
                  <a:txBody>
                    <a:bodyPr/>
                    <a:lstStyle/>
                    <a:p>
                      <a:pPr>
                        <a:lnSpc>
                          <a:spcPct val="100000"/>
                        </a:lnSpc>
                      </a:pPr>
                      <a:r>
                        <a:rPr lang="is-IS" sz="800" b="0" i="0" baseline="0">
                          <a:latin typeface="Avenir Medium"/>
                          <a:ea typeface="Avenir Medium" charset="0"/>
                          <a:cs typeface="Avenir Medium" charset="0"/>
                        </a:rPr>
                        <a:t>1080</a:t>
                      </a:r>
                    </a:p>
                  </a:txBody>
                  <a:tcPr>
                    <a:solidFill>
                      <a:srgbClr val="8D0034">
                        <a:alpha val="29804"/>
                      </a:srgbClr>
                    </a:solidFill>
                  </a:tcPr>
                </a:tc>
                <a:extLst>
                  <a:ext uri="{0D108BD9-81ED-4DB2-BD59-A6C34878D82A}">
                    <a16:rowId xmlns:a16="http://schemas.microsoft.com/office/drawing/2014/main" val="10004"/>
                  </a:ext>
                </a:extLst>
              </a:tr>
              <a:tr h="0">
                <a:tc>
                  <a:txBody>
                    <a:bodyPr/>
                    <a:lstStyle/>
                    <a:p>
                      <a:pPr>
                        <a:lnSpc>
                          <a:spcPct val="100000"/>
                        </a:lnSpc>
                      </a:pPr>
                      <a:r>
                        <a:rPr lang="is-IS" sz="800" b="0" i="0" baseline="0">
                          <a:latin typeface="Avenir Medium"/>
                        </a:rPr>
                        <a:t>0174-30</a:t>
                      </a:r>
                      <a:endParaRPr lang="en-US" dirty="0"/>
                    </a:p>
                  </a:txBody>
                  <a:tcPr>
                    <a:solidFill>
                      <a:srgbClr val="8D0034">
                        <a:alpha val="9804"/>
                      </a:srgb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venir Book"/>
                          <a:ea typeface="Avenir Book" charset="0"/>
                          <a:cs typeface="Avenir Book" charset="0"/>
                        </a:rPr>
                        <a:t>City &amp; Guilds Level 3 Advanced Technical Certificate in Horticulture</a:t>
                      </a:r>
                    </a:p>
                  </a:txBody>
                  <a:tcPr>
                    <a:solidFill>
                      <a:srgbClr val="8D0034">
                        <a:alpha val="9804"/>
                      </a:srgbClr>
                    </a:solidFill>
                  </a:tcPr>
                </a:tc>
                <a:tc>
                  <a:txBody>
                    <a:bodyPr/>
                    <a:lstStyle/>
                    <a:p>
                      <a:pPr>
                        <a:lnSpc>
                          <a:spcPct val="100000"/>
                        </a:lnSpc>
                      </a:pPr>
                      <a:endParaRPr lang="bg-BG" sz="800" b="0" i="0" baseline="0">
                        <a:latin typeface="Avenir Medium" charset="0"/>
                        <a:ea typeface="Avenir Medium" charset="0"/>
                        <a:cs typeface="Avenir Medium" charset="0"/>
                      </a:endParaRPr>
                    </a:p>
                    <a:p>
                      <a:pPr lvl="0" algn="l">
                        <a:buNone/>
                      </a:pPr>
                      <a:r>
                        <a:rPr lang="en-US" sz="800" b="0" i="0" u="none" strike="noStrike" baseline="0" noProof="0" dirty="0">
                          <a:solidFill>
                            <a:srgbClr val="000000"/>
                          </a:solidFill>
                          <a:latin typeface="Avenir Medium"/>
                        </a:rPr>
                        <a:t>601/7453/5</a:t>
                      </a:r>
                      <a:endParaRPr dirty="0"/>
                    </a:p>
                  </a:txBody>
                  <a:tcPr>
                    <a:solidFill>
                      <a:srgbClr val="8D0034">
                        <a:alpha val="9804"/>
                      </a:srgbClr>
                    </a:solidFill>
                  </a:tcPr>
                </a:tc>
                <a:tc>
                  <a:txBody>
                    <a:bodyPr/>
                    <a:lstStyle/>
                    <a:p>
                      <a:pPr>
                        <a:lnSpc>
                          <a:spcPct val="100000"/>
                        </a:lnSpc>
                      </a:pPr>
                      <a:r>
                        <a:rPr lang="is-IS" sz="800" b="0" i="0" baseline="0">
                          <a:latin typeface="Avenir Medium"/>
                          <a:ea typeface="Avenir Medium" charset="0"/>
                          <a:cs typeface="Avenir Medium" charset="0"/>
                        </a:rPr>
                        <a:t>360</a:t>
                      </a:r>
                    </a:p>
                    <a:p>
                      <a:pPr>
                        <a:lnSpc>
                          <a:spcPct val="100000"/>
                        </a:lnSpc>
                      </a:pPr>
                      <a:endParaRPr lang="en-US" sz="800" b="0" i="0" baseline="0" dirty="0">
                        <a:latin typeface="Avenir Medium" charset="0"/>
                        <a:ea typeface="Avenir Medium" charset="0"/>
                        <a:cs typeface="Avenir Medium" charset="0"/>
                      </a:endParaRPr>
                    </a:p>
                  </a:txBody>
                  <a:tcPr>
                    <a:solidFill>
                      <a:srgbClr val="8D0034">
                        <a:alpha val="9804"/>
                      </a:srgbClr>
                    </a:solidFill>
                  </a:tcPr>
                </a:tc>
                <a:extLst>
                  <a:ext uri="{0D108BD9-81ED-4DB2-BD59-A6C34878D82A}">
                    <a16:rowId xmlns:a16="http://schemas.microsoft.com/office/drawing/2014/main" val="10005"/>
                  </a:ext>
                </a:extLst>
              </a:tr>
              <a:tr h="0">
                <a:tc>
                  <a:txBody>
                    <a:bodyPr/>
                    <a:lstStyle/>
                    <a:p>
                      <a:pPr>
                        <a:lnSpc>
                          <a:spcPct val="100000"/>
                        </a:lnSpc>
                      </a:pPr>
                      <a:r>
                        <a:rPr lang="is-IS" sz="800" b="0" i="0" baseline="0">
                          <a:latin typeface="Avenir Medium"/>
                          <a:ea typeface="Avenir Medium" charset="0"/>
                          <a:cs typeface="Avenir Medium" charset="0"/>
                        </a:rPr>
                        <a:t>0174-31</a:t>
                      </a:r>
                    </a:p>
                    <a:p>
                      <a:pPr lvl="0">
                        <a:lnSpc>
                          <a:spcPct val="100000"/>
                        </a:lnSpc>
                        <a:buNone/>
                      </a:pPr>
                      <a:r>
                        <a:rPr lang="is-IS" sz="800" b="0" i="0" baseline="0">
                          <a:latin typeface="Avenir Medium"/>
                          <a:ea typeface="Avenir Medium" charset="0"/>
                          <a:cs typeface="Avenir Medium" charset="0"/>
                        </a:rPr>
                        <a:t>0174-36</a:t>
                      </a:r>
                    </a:p>
                  </a:txBody>
                  <a:tcPr>
                    <a:solidFill>
                      <a:srgbClr val="8D0034">
                        <a:alpha val="29804"/>
                      </a:srgb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venir Book"/>
                          <a:ea typeface="Avenir Book" charset="0"/>
                          <a:cs typeface="Avenir Book" charset="0"/>
                        </a:rPr>
                        <a:t>City &amp; Guilds Level 3 Advanced Technical Diploma in Horticulture</a:t>
                      </a:r>
                    </a:p>
                  </a:txBody>
                  <a:tcPr>
                    <a:solidFill>
                      <a:srgbClr val="8D0034">
                        <a:alpha val="29804"/>
                      </a:srgbClr>
                    </a:solidFill>
                  </a:tcPr>
                </a:tc>
                <a:tc>
                  <a:txBody>
                    <a:bodyPr/>
                    <a:lstStyle/>
                    <a:p>
                      <a:pPr lvl="0" algn="l">
                        <a:buNone/>
                      </a:pPr>
                      <a:r>
                        <a:rPr lang="bg-BG" sz="800" b="0" i="0" u="none" strike="noStrike" baseline="0" noProof="0">
                          <a:solidFill>
                            <a:srgbClr val="000000"/>
                          </a:solidFill>
                        </a:rPr>
                        <a:t>601/7456/0</a:t>
                      </a:r>
                      <a:endParaRPr lang="en-US" dirty="0"/>
                    </a:p>
                    <a:p>
                      <a:pPr>
                        <a:lnSpc>
                          <a:spcPct val="100000"/>
                        </a:lnSpc>
                      </a:pPr>
                      <a:endParaRPr lang="en-US" sz="800" b="0" i="0" baseline="0" dirty="0">
                        <a:latin typeface="Avenir Medium" charset="0"/>
                        <a:ea typeface="Avenir Medium" charset="0"/>
                        <a:cs typeface="Avenir Medium" charset="0"/>
                      </a:endParaRPr>
                    </a:p>
                  </a:txBody>
                  <a:tcPr>
                    <a:solidFill>
                      <a:srgbClr val="8D0034">
                        <a:alpha val="29804"/>
                      </a:srgbClr>
                    </a:solidFill>
                  </a:tcPr>
                </a:tc>
                <a:tc>
                  <a:txBody>
                    <a:bodyPr/>
                    <a:lstStyle/>
                    <a:p>
                      <a:pPr>
                        <a:lnSpc>
                          <a:spcPct val="100000"/>
                        </a:lnSpc>
                      </a:pPr>
                      <a:r>
                        <a:rPr lang="cs-CZ" sz="800" b="0" i="0" baseline="0">
                          <a:latin typeface="Avenir Medium" charset="0"/>
                          <a:ea typeface="Avenir Medium" charset="0"/>
                          <a:cs typeface="Avenir Medium" charset="0"/>
                        </a:rPr>
                        <a:t>540</a:t>
                      </a:r>
                    </a:p>
                  </a:txBody>
                  <a:tcPr>
                    <a:solidFill>
                      <a:srgbClr val="8D0034">
                        <a:alpha val="29804"/>
                      </a:srgbClr>
                    </a:solidFill>
                  </a:tcPr>
                </a:tc>
                <a:extLst>
                  <a:ext uri="{0D108BD9-81ED-4DB2-BD59-A6C34878D82A}">
                    <a16:rowId xmlns:a16="http://schemas.microsoft.com/office/drawing/2014/main" val="10006"/>
                  </a:ext>
                </a:extLst>
              </a:tr>
              <a:tr h="0">
                <a:tc>
                  <a:txBody>
                    <a:bodyPr/>
                    <a:lstStyle/>
                    <a:p>
                      <a:pPr>
                        <a:lnSpc>
                          <a:spcPct val="100000"/>
                        </a:lnSpc>
                      </a:pPr>
                      <a:r>
                        <a:rPr lang="is-IS" sz="800" b="0" i="0" baseline="0">
                          <a:latin typeface="Avenir Medium"/>
                          <a:ea typeface="Avenir Medium" charset="0"/>
                          <a:cs typeface="Avenir Medium" charset="0"/>
                        </a:rPr>
                        <a:t>0174-32</a:t>
                      </a:r>
                    </a:p>
                  </a:txBody>
                  <a:tcPr>
                    <a:solidFill>
                      <a:srgbClr val="8D0034">
                        <a:alpha val="9804"/>
                      </a:srgb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venir Book"/>
                          <a:ea typeface="Avenir Book" charset="0"/>
                          <a:cs typeface="Avenir Book" charset="0"/>
                        </a:rPr>
                        <a:t>City &amp; Guilds Level 3 Advanced Technical Extended  Diploma in Horticulture</a:t>
                      </a:r>
                    </a:p>
                  </a:txBody>
                  <a:tcPr>
                    <a:solidFill>
                      <a:srgbClr val="8D0034">
                        <a:alpha val="9804"/>
                      </a:srgbClr>
                    </a:solidFill>
                  </a:tcPr>
                </a:tc>
                <a:tc>
                  <a:txBody>
                    <a:bodyPr/>
                    <a:lstStyle/>
                    <a:p>
                      <a:pPr>
                        <a:lnSpc>
                          <a:spcPct val="100000"/>
                        </a:lnSpc>
                      </a:pPr>
                      <a:endParaRPr lang="bg-BG" sz="800" b="0" i="0" baseline="0">
                        <a:latin typeface="Avenir Medium" charset="0"/>
                        <a:ea typeface="Avenir Medium" charset="0"/>
                        <a:cs typeface="Avenir Medium" charset="0"/>
                      </a:endParaRPr>
                    </a:p>
                    <a:p>
                      <a:pPr lvl="0" algn="l">
                        <a:buNone/>
                      </a:pPr>
                      <a:r>
                        <a:rPr lang="en-US" sz="800" b="0" i="0" u="none" strike="noStrike" baseline="0" noProof="0" dirty="0">
                          <a:solidFill>
                            <a:srgbClr val="000000"/>
                          </a:solidFill>
                          <a:latin typeface="Avenir Medium"/>
                        </a:rPr>
                        <a:t>601/7455/9 </a:t>
                      </a:r>
                      <a:endParaRPr dirty="0"/>
                    </a:p>
                  </a:txBody>
                  <a:tcPr>
                    <a:solidFill>
                      <a:srgbClr val="8D0034">
                        <a:alpha val="9804"/>
                      </a:srgbClr>
                    </a:solidFill>
                  </a:tcPr>
                </a:tc>
                <a:tc>
                  <a:txBody>
                    <a:bodyPr/>
                    <a:lstStyle/>
                    <a:p>
                      <a:pPr>
                        <a:lnSpc>
                          <a:spcPct val="100000"/>
                        </a:lnSpc>
                      </a:pPr>
                      <a:r>
                        <a:rPr lang="en-US" sz="800" b="0" i="0" baseline="0" dirty="0">
                          <a:latin typeface="Avenir Medium"/>
                          <a:ea typeface="Avenir Medium" charset="0"/>
                          <a:cs typeface="Avenir Medium" charset="0"/>
                        </a:rPr>
                        <a:t>720</a:t>
                      </a:r>
                    </a:p>
                    <a:p>
                      <a:pPr>
                        <a:lnSpc>
                          <a:spcPct val="100000"/>
                        </a:lnSpc>
                      </a:pPr>
                      <a:endParaRPr lang="en-US" sz="800" b="0" i="0" baseline="0" dirty="0">
                        <a:latin typeface="Avenir Medium" charset="0"/>
                        <a:ea typeface="Avenir Medium" charset="0"/>
                        <a:cs typeface="Avenir Medium" charset="0"/>
                      </a:endParaRPr>
                    </a:p>
                  </a:txBody>
                  <a:tcPr>
                    <a:solidFill>
                      <a:srgbClr val="8D0034">
                        <a:alpha val="9804"/>
                      </a:srgbClr>
                    </a:solidFill>
                  </a:tcPr>
                </a:tc>
                <a:extLst>
                  <a:ext uri="{0D108BD9-81ED-4DB2-BD59-A6C34878D82A}">
                    <a16:rowId xmlns:a16="http://schemas.microsoft.com/office/drawing/2014/main" val="10007"/>
                  </a:ext>
                </a:extLst>
              </a:tr>
              <a:tr h="0">
                <a:tc>
                  <a:txBody>
                    <a:bodyPr/>
                    <a:lstStyle/>
                    <a:p>
                      <a:pPr>
                        <a:lnSpc>
                          <a:spcPct val="100000"/>
                        </a:lnSpc>
                      </a:pPr>
                      <a:r>
                        <a:rPr lang="is-IS" sz="800" b="0" i="0" baseline="0">
                          <a:latin typeface="Avenir Medium"/>
                          <a:ea typeface="Avenir Medium" charset="0"/>
                          <a:cs typeface="Avenir Medium" charset="0"/>
                        </a:rPr>
                        <a:t>0174-33</a:t>
                      </a:r>
                    </a:p>
                    <a:p>
                      <a:pPr lvl="0">
                        <a:lnSpc>
                          <a:spcPct val="100000"/>
                        </a:lnSpc>
                        <a:buNone/>
                      </a:pPr>
                      <a:r>
                        <a:rPr lang="is-IS" sz="800" b="0" i="0" baseline="0">
                          <a:latin typeface="Avenir Medium"/>
                          <a:ea typeface="Avenir Medium" charset="0"/>
                          <a:cs typeface="Avenir Medium" charset="0"/>
                        </a:rPr>
                        <a:t>0174-37</a:t>
                      </a:r>
                    </a:p>
                  </a:txBody>
                  <a:tcPr>
                    <a:solidFill>
                      <a:srgbClr val="8D0034">
                        <a:alpha val="29804"/>
                      </a:srgb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venir Book"/>
                          <a:ea typeface="Avenir Book" charset="0"/>
                          <a:cs typeface="Avenir Book" charset="0"/>
                        </a:rPr>
                        <a:t>City &amp; Guilds Level 3 Advanced Technical Extended Diploma in Horticulture</a:t>
                      </a:r>
                    </a:p>
                  </a:txBody>
                  <a:tcPr>
                    <a:solidFill>
                      <a:srgbClr val="8D0034">
                        <a:alpha val="29804"/>
                      </a:srgbClr>
                    </a:solidFill>
                  </a:tcPr>
                </a:tc>
                <a:tc>
                  <a:txBody>
                    <a:bodyPr/>
                    <a:lstStyle/>
                    <a:p>
                      <a:pPr>
                        <a:lnSpc>
                          <a:spcPct val="100000"/>
                        </a:lnSpc>
                      </a:pPr>
                      <a:endParaRPr lang="bg-BG" sz="800" b="0" i="0" baseline="0">
                        <a:latin typeface="Avenir Medium" charset="0"/>
                        <a:ea typeface="Avenir Medium" charset="0"/>
                        <a:cs typeface="Avenir Medium" charset="0"/>
                      </a:endParaRPr>
                    </a:p>
                    <a:p>
                      <a:pPr lvl="0" algn="l">
                        <a:buNone/>
                      </a:pPr>
                      <a:r>
                        <a:rPr lang="en-US" sz="800" b="0" i="0" u="none" strike="noStrike" baseline="0" noProof="0" dirty="0">
                          <a:solidFill>
                            <a:srgbClr val="000000"/>
                          </a:solidFill>
                          <a:latin typeface="Avenir Medium"/>
                        </a:rPr>
                        <a:t>601/7454/7</a:t>
                      </a:r>
                      <a:endParaRPr dirty="0"/>
                    </a:p>
                  </a:txBody>
                  <a:tcPr>
                    <a:solidFill>
                      <a:srgbClr val="8D0034">
                        <a:alpha val="29804"/>
                      </a:srgbClr>
                    </a:solidFill>
                  </a:tcPr>
                </a:tc>
                <a:tc>
                  <a:txBody>
                    <a:bodyPr/>
                    <a:lstStyle/>
                    <a:p>
                      <a:pPr>
                        <a:lnSpc>
                          <a:spcPct val="100000"/>
                        </a:lnSpc>
                      </a:pPr>
                      <a:r>
                        <a:rPr lang="is-IS" sz="800" b="0" i="0" baseline="0">
                          <a:latin typeface="Avenir Medium"/>
                          <a:ea typeface="Avenir Medium" charset="0"/>
                          <a:cs typeface="Avenir Medium" charset="0"/>
                        </a:rPr>
                        <a:t>1080</a:t>
                      </a:r>
                    </a:p>
                  </a:txBody>
                  <a:tcPr>
                    <a:solidFill>
                      <a:srgbClr val="8D0034">
                        <a:alpha val="29804"/>
                      </a:srgbClr>
                    </a:solidFill>
                  </a:tcPr>
                </a:tc>
                <a:extLst>
                  <a:ext uri="{0D108BD9-81ED-4DB2-BD59-A6C34878D82A}">
                    <a16:rowId xmlns:a16="http://schemas.microsoft.com/office/drawing/2014/main" val="10008"/>
                  </a:ext>
                </a:extLst>
              </a:tr>
              <a:tr h="0">
                <a:tc>
                  <a:txBody>
                    <a:bodyPr/>
                    <a:lstStyle/>
                    <a:p>
                      <a:pPr>
                        <a:lnSpc>
                          <a:spcPct val="100000"/>
                        </a:lnSpc>
                      </a:pPr>
                      <a:r>
                        <a:rPr lang="is-IS" sz="800" b="0" i="0" baseline="0">
                          <a:latin typeface="Avenir Medium"/>
                          <a:ea typeface="Avenir Medium" charset="0"/>
                          <a:cs typeface="Avenir Medium" charset="0"/>
                        </a:rPr>
                        <a:t>0174-35</a:t>
                      </a:r>
                    </a:p>
                  </a:txBody>
                  <a:tcPr>
                    <a:solidFill>
                      <a:srgbClr val="8D0034">
                        <a:alpha val="9804"/>
                      </a:srgb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venir Book"/>
                          <a:ea typeface="Avenir Book" charset="0"/>
                          <a:cs typeface="Avenir Book" charset="0"/>
                        </a:rPr>
                        <a:t>City &amp; Guilds Level 3 Advanced Technical Certificate in Forestry &amp; Arboriculture </a:t>
                      </a:r>
                    </a:p>
                  </a:txBody>
                  <a:tcPr>
                    <a:solidFill>
                      <a:srgbClr val="8D0034">
                        <a:alpha val="9804"/>
                      </a:srgbClr>
                    </a:solidFill>
                  </a:tcPr>
                </a:tc>
                <a:tc>
                  <a:txBody>
                    <a:bodyPr/>
                    <a:lstStyle/>
                    <a:p>
                      <a:pPr>
                        <a:lnSpc>
                          <a:spcPct val="100000"/>
                        </a:lnSpc>
                      </a:pPr>
                      <a:endParaRPr lang="bg-BG" sz="800" b="0" i="0" baseline="0">
                        <a:latin typeface="Avenir Medium" charset="0"/>
                        <a:ea typeface="Avenir Medium" charset="0"/>
                        <a:cs typeface="Avenir Medium" charset="0"/>
                      </a:endParaRPr>
                    </a:p>
                    <a:p>
                      <a:pPr lvl="0" algn="l">
                        <a:buNone/>
                      </a:pPr>
                      <a:r>
                        <a:rPr lang="en-US" sz="800" b="0" i="0" u="none" strike="noStrike" baseline="0" noProof="0" dirty="0">
                          <a:solidFill>
                            <a:srgbClr val="000000"/>
                          </a:solidFill>
                          <a:latin typeface="Avenir Medium"/>
                        </a:rPr>
                        <a:t>601/7507/2 </a:t>
                      </a:r>
                      <a:endParaRPr dirty="0"/>
                    </a:p>
                  </a:txBody>
                  <a:tcPr>
                    <a:solidFill>
                      <a:srgbClr val="8D0034">
                        <a:alpha val="9804"/>
                      </a:srgbClr>
                    </a:solidFill>
                  </a:tcPr>
                </a:tc>
                <a:tc>
                  <a:txBody>
                    <a:bodyPr/>
                    <a:lstStyle/>
                    <a:p>
                      <a:pPr>
                        <a:lnSpc>
                          <a:spcPct val="100000"/>
                        </a:lnSpc>
                      </a:pPr>
                      <a:r>
                        <a:rPr lang="is-IS" sz="800" b="0" i="0" baseline="0">
                          <a:latin typeface="Avenir Medium"/>
                          <a:ea typeface="Avenir Medium" charset="0"/>
                          <a:cs typeface="Avenir Medium" charset="0"/>
                        </a:rPr>
                        <a:t>360</a:t>
                      </a:r>
                    </a:p>
                  </a:txBody>
                  <a:tcPr>
                    <a:solidFill>
                      <a:srgbClr val="8D0034">
                        <a:alpha val="9804"/>
                      </a:srgbClr>
                    </a:solidFill>
                  </a:tcPr>
                </a:tc>
                <a:extLst>
                  <a:ext uri="{0D108BD9-81ED-4DB2-BD59-A6C34878D82A}">
                    <a16:rowId xmlns:a16="http://schemas.microsoft.com/office/drawing/2014/main" val="10009"/>
                  </a:ext>
                </a:extLst>
              </a:tr>
              <a:tr h="0">
                <a:tc>
                  <a:txBody>
                    <a:bodyPr/>
                    <a:lstStyle/>
                    <a:p>
                      <a:pPr>
                        <a:lnSpc>
                          <a:spcPct val="100000"/>
                        </a:lnSpc>
                      </a:pPr>
                      <a:r>
                        <a:rPr lang="is-IS" sz="800" b="0" i="0" baseline="0">
                          <a:latin typeface="Avenir Medium"/>
                          <a:ea typeface="Avenir Medium" charset="0"/>
                          <a:cs typeface="Avenir Medium" charset="0"/>
                        </a:rPr>
                        <a:t>0174-38</a:t>
                      </a:r>
                    </a:p>
                  </a:txBody>
                  <a:tcPr>
                    <a:solidFill>
                      <a:srgbClr val="8D0034">
                        <a:alpha val="29804"/>
                      </a:srgb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venir Book"/>
                          <a:ea typeface="Avenir Book" charset="0"/>
                          <a:cs typeface="Avenir Book" charset="0"/>
                        </a:rPr>
                        <a:t>City &amp; Guilds Level 3 Advanced Technical </a:t>
                      </a:r>
                      <a:r>
                        <a:rPr kumimoji="0" lang="en-US" sz="800" b="0" i="0" u="none" strike="noStrike" kern="1200" cap="none" spc="0" normalizeH="0" baseline="0" noProof="0" dirty="0">
                          <a:ln>
                            <a:noFill/>
                          </a:ln>
                          <a:solidFill>
                            <a:srgbClr val="000000"/>
                          </a:solidFill>
                          <a:effectLst/>
                          <a:uLnTx/>
                          <a:uFillTx/>
                          <a:latin typeface="Arial"/>
                        </a:rPr>
                        <a:t>Extended Diploma</a:t>
                      </a:r>
                      <a:r>
                        <a:rPr kumimoji="0" lang="en-US" sz="800" b="0" i="0" u="none" strike="noStrike" kern="1200" cap="none" spc="0" normalizeH="0" baseline="0" noProof="0" dirty="0">
                          <a:ln>
                            <a:noFill/>
                          </a:ln>
                          <a:solidFill>
                            <a:srgbClr val="000000"/>
                          </a:solidFill>
                          <a:effectLst/>
                          <a:uLnTx/>
                          <a:uFillTx/>
                          <a:latin typeface="Avenir Book"/>
                          <a:ea typeface="Avenir Book" charset="0"/>
                          <a:cs typeface="Avenir Book" charset="0"/>
                        </a:rPr>
                        <a:t>  in </a:t>
                      </a:r>
                      <a:r>
                        <a:rPr kumimoji="0" lang="en-US" sz="800" b="0" i="0" u="none" strike="noStrike" kern="1200" cap="none" spc="0" normalizeH="0" baseline="0" noProof="0" dirty="0">
                          <a:ln>
                            <a:noFill/>
                          </a:ln>
                          <a:solidFill>
                            <a:srgbClr val="000000"/>
                          </a:solidFill>
                          <a:effectLst/>
                          <a:uLnTx/>
                          <a:uFillTx/>
                          <a:latin typeface="Arial"/>
                        </a:rPr>
                        <a:t>Forestry</a:t>
                      </a:r>
                      <a:r>
                        <a:rPr kumimoji="0" lang="en-US" sz="800" b="0" i="0" u="none" strike="noStrike" kern="1200" cap="none" spc="0" normalizeH="0" baseline="0" noProof="0" dirty="0">
                          <a:ln>
                            <a:noFill/>
                          </a:ln>
                          <a:solidFill>
                            <a:srgbClr val="000000"/>
                          </a:solidFill>
                          <a:effectLst/>
                          <a:uLnTx/>
                          <a:uFillTx/>
                          <a:latin typeface="Avenir Book"/>
                        </a:rPr>
                        <a:t> &amp; Arboriculture</a:t>
                      </a:r>
                      <a:endParaRPr kumimoji="0" lang="en-US" sz="800" b="0" i="0" u="none" strike="noStrike" kern="1200" cap="none" spc="0" normalizeH="0" baseline="0" noProof="0" dirty="0">
                        <a:ln>
                          <a:noFill/>
                        </a:ln>
                        <a:solidFill>
                          <a:srgbClr val="000000"/>
                        </a:solidFill>
                        <a:effectLst/>
                        <a:uLnTx/>
                        <a:uFillTx/>
                        <a:latin typeface="Avenir Book"/>
                        <a:ea typeface="Avenir Book" charset="0"/>
                        <a:cs typeface="Avenir Book" charset="0"/>
                      </a:endParaRPr>
                    </a:p>
                  </a:txBody>
                  <a:tcPr>
                    <a:solidFill>
                      <a:srgbClr val="8D0034">
                        <a:alpha val="29804"/>
                      </a:srgbClr>
                    </a:solidFill>
                  </a:tcPr>
                </a:tc>
                <a:tc>
                  <a:txBody>
                    <a:bodyPr/>
                    <a:lstStyle/>
                    <a:p>
                      <a:pPr>
                        <a:lnSpc>
                          <a:spcPct val="100000"/>
                        </a:lnSpc>
                      </a:pPr>
                      <a:endParaRPr lang="bg-BG" sz="800" b="0" i="0" baseline="0">
                        <a:latin typeface="Avenir Medium" charset="0"/>
                        <a:ea typeface="Avenir Medium" charset="0"/>
                        <a:cs typeface="Avenir Medium" charset="0"/>
                      </a:endParaRPr>
                    </a:p>
                    <a:p>
                      <a:pPr lvl="0" algn="l">
                        <a:buNone/>
                      </a:pPr>
                      <a:r>
                        <a:rPr lang="en-US" sz="800" b="0" i="0" u="none" strike="noStrike" baseline="0" noProof="0" dirty="0">
                          <a:solidFill>
                            <a:srgbClr val="000000"/>
                          </a:solidFill>
                          <a:latin typeface="Avenir Medium"/>
                        </a:rPr>
                        <a:t>601/7517/5 </a:t>
                      </a:r>
                      <a:endParaRPr dirty="0"/>
                    </a:p>
                  </a:txBody>
                  <a:tcPr>
                    <a:solidFill>
                      <a:srgbClr val="8D0034">
                        <a:alpha val="29804"/>
                      </a:srgbClr>
                    </a:solidFill>
                  </a:tcPr>
                </a:tc>
                <a:tc>
                  <a:txBody>
                    <a:bodyPr/>
                    <a:lstStyle/>
                    <a:p>
                      <a:pPr>
                        <a:lnSpc>
                          <a:spcPct val="100000"/>
                        </a:lnSpc>
                      </a:pPr>
                      <a:r>
                        <a:rPr lang="cs-CZ" sz="800" b="0" i="0" baseline="0">
                          <a:latin typeface="Avenir Medium" charset="0"/>
                          <a:ea typeface="Avenir Medium" charset="0"/>
                          <a:cs typeface="Avenir Medium" charset="0"/>
                        </a:rPr>
                        <a:t>1080</a:t>
                      </a:r>
                    </a:p>
                  </a:txBody>
                  <a:tcPr>
                    <a:solidFill>
                      <a:srgbClr val="8D0034">
                        <a:alpha val="29804"/>
                      </a:srgbClr>
                    </a:solidFill>
                  </a:tcPr>
                </a:tc>
                <a:extLst>
                  <a:ext uri="{0D108BD9-81ED-4DB2-BD59-A6C34878D82A}">
                    <a16:rowId xmlns:a16="http://schemas.microsoft.com/office/drawing/2014/main" val="10010"/>
                  </a:ext>
                </a:extLst>
              </a:tr>
              <a:tr h="0">
                <a:tc>
                  <a:txBody>
                    <a:bodyPr/>
                    <a:lstStyle/>
                    <a:p>
                      <a:pPr>
                        <a:lnSpc>
                          <a:spcPct val="100000"/>
                        </a:lnSpc>
                      </a:pPr>
                      <a:r>
                        <a:rPr lang="is-IS" sz="800" b="0" i="0" baseline="0">
                          <a:latin typeface="Avenir Medium"/>
                          <a:ea typeface="Avenir Medium" charset="0"/>
                          <a:cs typeface="Avenir Medium" charset="0"/>
                        </a:rPr>
                        <a:t>0175-30</a:t>
                      </a:r>
                    </a:p>
                  </a:txBody>
                  <a:tcPr>
                    <a:solidFill>
                      <a:srgbClr val="8D0034">
                        <a:alpha val="9804"/>
                      </a:srgb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venir Book"/>
                          <a:ea typeface="Avenir Book" charset="0"/>
                          <a:cs typeface="Avenir Book" charset="0"/>
                        </a:rPr>
                        <a:t>City &amp; Guilds Level 3 Advanced Technical Diploma in Floristry</a:t>
                      </a:r>
                    </a:p>
                  </a:txBody>
                  <a:tcPr>
                    <a:solidFill>
                      <a:srgbClr val="8D0034">
                        <a:alpha val="9804"/>
                      </a:srgbClr>
                    </a:solidFill>
                  </a:tcPr>
                </a:tc>
                <a:tc>
                  <a:txBody>
                    <a:bodyPr/>
                    <a:lstStyle/>
                    <a:p>
                      <a:pPr lvl="0" algn="l">
                        <a:buNone/>
                      </a:pPr>
                      <a:r>
                        <a:rPr lang="is-IS" sz="800" b="0" i="0" u="none" strike="noStrike" baseline="0" noProof="0">
                          <a:solidFill>
                            <a:srgbClr val="000000"/>
                          </a:solidFill>
                          <a:latin typeface="Avenir Medium"/>
                        </a:rPr>
                        <a:t>601/7444/4 </a:t>
                      </a:r>
                      <a:endParaRPr lang="en-US" dirty="0"/>
                    </a:p>
                  </a:txBody>
                  <a:tcPr>
                    <a:solidFill>
                      <a:srgbClr val="8D0034">
                        <a:alpha val="9804"/>
                      </a:srgbClr>
                    </a:solidFill>
                  </a:tcPr>
                </a:tc>
                <a:tc>
                  <a:txBody>
                    <a:bodyPr/>
                    <a:lstStyle/>
                    <a:p>
                      <a:pPr>
                        <a:lnSpc>
                          <a:spcPct val="100000"/>
                        </a:lnSpc>
                      </a:pPr>
                      <a:r>
                        <a:rPr lang="en-US" sz="800" b="0" i="0" baseline="0" dirty="0">
                          <a:latin typeface="Avenir Medium"/>
                          <a:ea typeface="Avenir Medium" charset="0"/>
                          <a:cs typeface="Avenir Medium" charset="0"/>
                        </a:rPr>
                        <a:t>540</a:t>
                      </a:r>
                    </a:p>
                    <a:p>
                      <a:pPr>
                        <a:lnSpc>
                          <a:spcPct val="100000"/>
                        </a:lnSpc>
                      </a:pPr>
                      <a:endParaRPr lang="en-US" sz="800" b="0" i="0" baseline="0" dirty="0">
                        <a:latin typeface="Avenir Medium" charset="0"/>
                        <a:ea typeface="Avenir Medium" charset="0"/>
                        <a:cs typeface="Avenir Medium" charset="0"/>
                      </a:endParaRPr>
                    </a:p>
                  </a:txBody>
                  <a:tcPr>
                    <a:solidFill>
                      <a:srgbClr val="8D0034">
                        <a:alpha val="9804"/>
                      </a:srgbClr>
                    </a:solidFill>
                  </a:tcPr>
                </a:tc>
                <a:extLst>
                  <a:ext uri="{0D108BD9-81ED-4DB2-BD59-A6C34878D82A}">
                    <a16:rowId xmlns:a16="http://schemas.microsoft.com/office/drawing/2014/main" val="10011"/>
                  </a:ext>
                </a:extLst>
              </a:tr>
            </a:tbl>
          </a:graphicData>
        </a:graphic>
      </p:graphicFrame>
      <p:pic>
        <p:nvPicPr>
          <p:cNvPr id="2" name="Picture 2" descr="A screenshot of a cell phone&#10;&#10;Description generated with very high confidence">
            <a:extLst>
              <a:ext uri="{FF2B5EF4-FFF2-40B4-BE49-F238E27FC236}">
                <a16:creationId xmlns:a16="http://schemas.microsoft.com/office/drawing/2014/main" id="{6320EEA1-0FC6-4894-ADAC-6E194BE2C1F9}"/>
              </a:ext>
            </a:extLst>
          </p:cNvPr>
          <p:cNvPicPr>
            <a:picLocks noChangeAspect="1"/>
          </p:cNvPicPr>
          <p:nvPr/>
        </p:nvPicPr>
        <p:blipFill>
          <a:blip r:embed="rId4"/>
          <a:stretch>
            <a:fillRect/>
          </a:stretch>
        </p:blipFill>
        <p:spPr>
          <a:xfrm>
            <a:off x="6295852" y="2066925"/>
            <a:ext cx="2743125" cy="1905000"/>
          </a:xfrm>
          <a:prstGeom prst="rect">
            <a:avLst/>
          </a:prstGeom>
        </p:spPr>
      </p:pic>
    </p:spTree>
    <p:extLst>
      <p:ext uri="{BB962C8B-B14F-4D97-AF65-F5344CB8AC3E}">
        <p14:creationId xmlns:p14="http://schemas.microsoft.com/office/powerpoint/2010/main" val="10449979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p:cNvSpPr txBox="1">
            <a:spLocks/>
          </p:cNvSpPr>
          <p:nvPr/>
        </p:nvSpPr>
        <p:spPr>
          <a:xfrm>
            <a:off x="528332" y="1180303"/>
            <a:ext cx="10971213" cy="100826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b="1" dirty="0">
                <a:latin typeface="Avenir Heavy" charset="0"/>
                <a:ea typeface="Avenir Heavy" charset="0"/>
                <a:cs typeface="Avenir Heavy" charset="0"/>
              </a:rPr>
              <a:t>Employer support</a:t>
            </a:r>
          </a:p>
          <a:p>
            <a:pPr algn="l"/>
            <a:r>
              <a:rPr lang="en-US" sz="2400" dirty="0">
                <a:latin typeface="Avenir Light" charset="0"/>
                <a:ea typeface="Avenir Light" charset="0"/>
                <a:cs typeface="Avenir Light" charset="0"/>
              </a:rPr>
              <a:t>Designed with leading employers </a:t>
            </a:r>
          </a:p>
          <a:p>
            <a:pPr algn="l"/>
            <a:endParaRPr lang="en-US" sz="2400" b="1" dirty="0">
              <a:latin typeface="Avenir Heavy" charset="0"/>
              <a:ea typeface="Avenir Heavy" charset="0"/>
              <a:cs typeface="Avenir Heavy" charset="0"/>
            </a:endParaRPr>
          </a:p>
          <a:p>
            <a:pPr algn="l"/>
            <a:endParaRPr lang="en-US" sz="2400" b="1" dirty="0">
              <a:latin typeface="Avenir Heavy" charset="0"/>
              <a:ea typeface="Avenir Heavy" charset="0"/>
              <a:cs typeface="Avenir Heavy" charset="0"/>
            </a:endParaRPr>
          </a:p>
        </p:txBody>
      </p:sp>
      <p:sp>
        <p:nvSpPr>
          <p:cNvPr id="121" name="Shape 121"/>
          <p:cNvSpPr/>
          <p:nvPr/>
        </p:nvSpPr>
        <p:spPr>
          <a:xfrm>
            <a:off x="2070297" y="2853956"/>
            <a:ext cx="9144000" cy="276999"/>
          </a:xfrm>
          <a:prstGeom prst="rect">
            <a:avLst/>
          </a:prstGeom>
          <a:ln w="12700">
            <a:miter lim="400000"/>
          </a:ln>
          <a:extLst/>
        </p:spPr>
        <p:txBody>
          <a:bodyPr lIns="0" tIns="0" rIns="0" bIns="0" anchor="ctr">
            <a:spAutoFit/>
          </a:bodyPr>
          <a:lstStyle>
            <a:lvl1pPr defTabSz="914400">
              <a:tabLst>
                <a:tab pos="3860800" algn="l"/>
              </a:tabLst>
              <a:defRPr sz="1100"/>
            </a:lvl1pPr>
          </a:lstStyle>
          <a:p>
            <a:pPr fontAlgn="base">
              <a:spcBef>
                <a:spcPct val="0"/>
              </a:spcBef>
              <a:spcAft>
                <a:spcPct val="0"/>
              </a:spcAft>
              <a:defRPr sz="1800">
                <a:uFillTx/>
              </a:defRPr>
            </a:pPr>
            <a:r>
              <a:rPr sz="1800" dirty="0">
                <a:solidFill>
                  <a:srgbClr val="000000"/>
                </a:solidFill>
                <a:uFill>
                  <a:solidFill/>
                </a:uFill>
                <a:ea typeface="+mj-ea"/>
                <a:sym typeface="Helvetica"/>
              </a:rPr>
              <a:t>	</a:t>
            </a:r>
          </a:p>
        </p:txBody>
      </p:sp>
      <p:sp>
        <p:nvSpPr>
          <p:cNvPr id="133" name="Shape 133"/>
          <p:cNvSpPr/>
          <p:nvPr/>
        </p:nvSpPr>
        <p:spPr>
          <a:xfrm>
            <a:off x="3261445" y="1807114"/>
            <a:ext cx="9145587" cy="276999"/>
          </a:xfrm>
          <a:prstGeom prst="rect">
            <a:avLst/>
          </a:prstGeom>
          <a:ln w="12700">
            <a:miter lim="400000"/>
          </a:ln>
          <a:extLst/>
        </p:spPr>
        <p:txBody>
          <a:bodyPr lIns="0" tIns="0" rIns="0" bIns="0" anchor="ctr">
            <a:spAutoFit/>
          </a:bodyPr>
          <a:lstStyle>
            <a:lvl1pPr defTabSz="914400">
              <a:tabLst>
                <a:tab pos="3860800" algn="l"/>
              </a:tabLst>
              <a:defRPr sz="1100"/>
            </a:lvl1pPr>
          </a:lstStyle>
          <a:p>
            <a:pPr fontAlgn="base">
              <a:spcBef>
                <a:spcPct val="0"/>
              </a:spcBef>
              <a:spcAft>
                <a:spcPct val="0"/>
              </a:spcAft>
              <a:defRPr sz="1800">
                <a:uFillTx/>
              </a:defRPr>
            </a:pPr>
            <a:r>
              <a:rPr sz="1800" dirty="0">
                <a:solidFill>
                  <a:srgbClr val="000000"/>
                </a:solidFill>
                <a:uFill>
                  <a:solidFill/>
                </a:uFill>
                <a:ea typeface="+mj-ea"/>
                <a:sym typeface="Helvetica"/>
              </a:rPr>
              <a:t>	</a:t>
            </a:r>
          </a:p>
        </p:txBody>
      </p:sp>
      <p:sp>
        <p:nvSpPr>
          <p:cNvPr id="3" name="TextBox 2"/>
          <p:cNvSpPr txBox="1"/>
          <p:nvPr/>
        </p:nvSpPr>
        <p:spPr>
          <a:xfrm>
            <a:off x="528332" y="1748489"/>
            <a:ext cx="8295503" cy="276999"/>
          </a:xfrm>
          <a:prstGeom prst="rect">
            <a:avLst/>
          </a:prstGeom>
          <a:noFill/>
        </p:spPr>
        <p:txBody>
          <a:bodyPr wrap="square" rtlCol="0">
            <a:spAutoFit/>
          </a:bodyPr>
          <a:lstStyle/>
          <a:p>
            <a:r>
              <a:rPr lang="en-GB" sz="1200" dirty="0">
                <a:latin typeface="Avenir Light" charset="0"/>
                <a:ea typeface="Avenir Light" charset="0"/>
                <a:cs typeface="Avenir Light" charset="0"/>
              </a:rPr>
              <a:t>The following employers have provided letters of support for our new Technical Qualifications in Land:</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706" y="5710480"/>
            <a:ext cx="1259372" cy="76320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8598" y="3808605"/>
            <a:ext cx="1764752" cy="85737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6647" y="2176306"/>
            <a:ext cx="1598696" cy="79478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76923" y="4127795"/>
            <a:ext cx="3145582" cy="878077"/>
          </a:xfrm>
          <a:prstGeom prst="rect">
            <a:avLst/>
          </a:prstGeom>
        </p:spPr>
      </p:pic>
      <p:grpSp>
        <p:nvGrpSpPr>
          <p:cNvPr id="13" name="Group 12"/>
          <p:cNvGrpSpPr/>
          <p:nvPr/>
        </p:nvGrpSpPr>
        <p:grpSpPr>
          <a:xfrm>
            <a:off x="881394" y="3457242"/>
            <a:ext cx="1467887" cy="1088358"/>
            <a:chOff x="119603" y="3037357"/>
            <a:chExt cx="3175532" cy="2354482"/>
          </a:xfrm>
        </p:grpSpPr>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5623" y="3037357"/>
              <a:ext cx="1781424" cy="2029108"/>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9603" y="5024146"/>
              <a:ext cx="3175532" cy="367693"/>
            </a:xfrm>
            <a:prstGeom prst="rect">
              <a:avLst/>
            </a:prstGeom>
          </p:spPr>
        </p:pic>
      </p:grpSp>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11720" y="5484098"/>
            <a:ext cx="1528976" cy="1136015"/>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52813" y="5518401"/>
            <a:ext cx="1929082" cy="1157449"/>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5653" y="3159246"/>
            <a:ext cx="1007409" cy="1050278"/>
          </a:xfrm>
          <a:prstGeom prst="rect">
            <a:avLst/>
          </a:prstGeom>
        </p:spPr>
      </p:pic>
      <p:pic>
        <p:nvPicPr>
          <p:cNvPr id="19" name="Pictur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3886" y="2314542"/>
            <a:ext cx="1891059" cy="943891"/>
          </a:xfrm>
          <a:prstGeom prst="rect">
            <a:avLst/>
          </a:prstGeom>
        </p:spPr>
      </p:pic>
      <p:pic>
        <p:nvPicPr>
          <p:cNvPr id="20" name="Content Placeholder 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68927" y="2988103"/>
            <a:ext cx="1181458" cy="530541"/>
          </a:xfrm>
          <a:prstGeom prst="rect">
            <a:avLst/>
          </a:prstGeom>
        </p:spPr>
      </p:pic>
      <p:pic>
        <p:nvPicPr>
          <p:cNvPr id="21" name="Picture 2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22988" y="4971629"/>
            <a:ext cx="1351003" cy="810602"/>
          </a:xfrm>
          <a:prstGeom prst="rect">
            <a:avLst/>
          </a:prstGeom>
        </p:spPr>
      </p:pic>
      <p:pic>
        <p:nvPicPr>
          <p:cNvPr id="23" name="Picture 2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005727" y="2167656"/>
            <a:ext cx="983455" cy="551694"/>
          </a:xfrm>
          <a:prstGeom prst="rect">
            <a:avLst/>
          </a:prstGeom>
        </p:spPr>
      </p:pic>
      <p:pic>
        <p:nvPicPr>
          <p:cNvPr id="24" name="Picture 2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22988" y="3562336"/>
            <a:ext cx="1621578" cy="536981"/>
          </a:xfrm>
          <a:prstGeom prst="rect">
            <a:avLst/>
          </a:prstGeom>
        </p:spPr>
      </p:pic>
      <p:pic>
        <p:nvPicPr>
          <p:cNvPr id="25" name="Picture 2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48678" y="4566833"/>
            <a:ext cx="950315" cy="653980"/>
          </a:xfrm>
          <a:prstGeom prst="rect">
            <a:avLst/>
          </a:prstGeom>
        </p:spPr>
      </p:pic>
      <p:pic>
        <p:nvPicPr>
          <p:cNvPr id="26" name="Picture 2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196994" y="5105390"/>
            <a:ext cx="2872188" cy="285790"/>
          </a:xfrm>
          <a:prstGeom prst="rect">
            <a:avLst/>
          </a:prstGeom>
        </p:spPr>
      </p:pic>
      <p:pic>
        <p:nvPicPr>
          <p:cNvPr id="27" name="Picture 2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822988" y="2257539"/>
            <a:ext cx="1896638" cy="477779"/>
          </a:xfrm>
          <a:prstGeom prst="rect">
            <a:avLst/>
          </a:prstGeom>
        </p:spPr>
      </p:pic>
      <p:pic>
        <p:nvPicPr>
          <p:cNvPr id="28" name="Picture 27"/>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39786" y="4926811"/>
            <a:ext cx="1343213" cy="450119"/>
          </a:xfrm>
          <a:prstGeom prst="rect">
            <a:avLst/>
          </a:prstGeom>
        </p:spPr>
      </p:pic>
      <p:pic>
        <p:nvPicPr>
          <p:cNvPr id="29" name="Picture 28"/>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866014" y="2223160"/>
            <a:ext cx="2030243" cy="460797"/>
          </a:xfrm>
          <a:prstGeom prst="rect">
            <a:avLst/>
          </a:prstGeom>
        </p:spPr>
      </p:pic>
      <p:pic>
        <p:nvPicPr>
          <p:cNvPr id="30" name="Picture 29"/>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983021" y="3513651"/>
            <a:ext cx="2788431" cy="207173"/>
          </a:xfrm>
          <a:prstGeom prst="rect">
            <a:avLst/>
          </a:prstGeom>
        </p:spPr>
      </p:pic>
      <p:pic>
        <p:nvPicPr>
          <p:cNvPr id="31" name="Picture 30"/>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432999" y="2229397"/>
            <a:ext cx="793967" cy="963053"/>
          </a:xfrm>
          <a:prstGeom prst="rect">
            <a:avLst/>
          </a:prstGeom>
        </p:spPr>
      </p:pic>
      <p:pic>
        <p:nvPicPr>
          <p:cNvPr id="32" name="Picture 31"/>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822988" y="4336593"/>
            <a:ext cx="1113685" cy="369917"/>
          </a:xfrm>
          <a:prstGeom prst="rect">
            <a:avLst/>
          </a:prstGeom>
        </p:spPr>
      </p:pic>
      <p:pic>
        <p:nvPicPr>
          <p:cNvPr id="33" name="Picture 32"/>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9822988" y="2955094"/>
            <a:ext cx="1120925" cy="502148"/>
          </a:xfrm>
          <a:prstGeom prst="rect">
            <a:avLst/>
          </a:prstGeom>
        </p:spPr>
      </p:pic>
      <p:pic>
        <p:nvPicPr>
          <p:cNvPr id="34" name="Picture 33"/>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866014" y="4631975"/>
            <a:ext cx="900239" cy="785922"/>
          </a:xfrm>
          <a:prstGeom prst="rect">
            <a:avLst/>
          </a:prstGeom>
        </p:spPr>
      </p:pic>
      <p:pic>
        <p:nvPicPr>
          <p:cNvPr id="35" name="Picture 34"/>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363045" y="5496576"/>
            <a:ext cx="1023603" cy="1023603"/>
          </a:xfrm>
          <a:prstGeom prst="rect">
            <a:avLst/>
          </a:prstGeom>
        </p:spPr>
      </p:pic>
      <p:pic>
        <p:nvPicPr>
          <p:cNvPr id="36" name="Picture 35"/>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9822988" y="5915035"/>
            <a:ext cx="1274513" cy="462635"/>
          </a:xfrm>
          <a:prstGeom prst="rect">
            <a:avLst/>
          </a:prstGeom>
        </p:spPr>
      </p:pic>
      <p:pic>
        <p:nvPicPr>
          <p:cNvPr id="4" name="Picture 3"/>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832962" y="5540241"/>
            <a:ext cx="983710" cy="1008304"/>
          </a:xfrm>
          <a:prstGeom prst="rect">
            <a:avLst/>
          </a:prstGeom>
        </p:spPr>
      </p:pic>
    </p:spTree>
    <p:extLst>
      <p:ext uri="{BB962C8B-B14F-4D97-AF65-F5344CB8AC3E}">
        <p14:creationId xmlns:p14="http://schemas.microsoft.com/office/powerpoint/2010/main" val="21323373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609441" y="830098"/>
            <a:ext cx="4497338" cy="54281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2000" b="1" dirty="0">
                <a:latin typeface="Avenir Heavy" charset="0"/>
                <a:ea typeface="Avenir Heavy" charset="0"/>
                <a:cs typeface="Avenir Heavy" charset="0"/>
              </a:rPr>
              <a:t>Design principles</a:t>
            </a:r>
          </a:p>
          <a:p>
            <a:r>
              <a:rPr lang="en-GB" sz="2000" dirty="0">
                <a:latin typeface="Avenir Book" charset="0"/>
                <a:ea typeface="Avenir Book" charset="0"/>
                <a:cs typeface="Avenir Book" charset="0"/>
              </a:rPr>
              <a:t>QCF vs Technical Qualifications </a:t>
            </a:r>
            <a:r>
              <a:rPr lang="en-GB" sz="2000" b="1" dirty="0">
                <a:latin typeface="Arial" panose="020B0604020202020204" pitchFamily="34" charset="0"/>
                <a:cs typeface="Arial" panose="020B0604020202020204" pitchFamily="34" charset="0"/>
              </a:rPr>
              <a:t/>
            </a:r>
            <a:br>
              <a:rPr lang="en-GB" sz="2000" b="1" dirty="0">
                <a:latin typeface="Arial" panose="020B0604020202020204" pitchFamily="34" charset="0"/>
                <a:cs typeface="Arial" panose="020B0604020202020204" pitchFamily="34" charset="0"/>
              </a:rPr>
            </a:br>
            <a:endParaRPr lang="en-GB" sz="2000" i="1" dirty="0"/>
          </a:p>
        </p:txBody>
      </p:sp>
      <p:sp>
        <p:nvSpPr>
          <p:cNvPr id="36" name="TextBox 35"/>
          <p:cNvSpPr txBox="1"/>
          <p:nvPr/>
        </p:nvSpPr>
        <p:spPr>
          <a:xfrm>
            <a:off x="5106779" y="830098"/>
            <a:ext cx="3503183" cy="369332"/>
          </a:xfrm>
          <a:prstGeom prst="rect">
            <a:avLst/>
          </a:prstGeom>
          <a:noFill/>
        </p:spPr>
        <p:txBody>
          <a:bodyPr wrap="square" rtlCol="0">
            <a:spAutoFit/>
          </a:bodyPr>
          <a:lstStyle/>
          <a:p>
            <a:pPr algn="ctr"/>
            <a:r>
              <a:rPr lang="en-GB" b="1" dirty="0">
                <a:latin typeface="Avenir Heavy" charset="0"/>
                <a:ea typeface="Avenir Heavy" charset="0"/>
                <a:cs typeface="Avenir Heavy" charset="0"/>
              </a:rPr>
              <a:t>New Technical Qualifications</a:t>
            </a:r>
          </a:p>
        </p:txBody>
      </p:sp>
      <p:sp>
        <p:nvSpPr>
          <p:cNvPr id="5" name="Right Arrow 4"/>
          <p:cNvSpPr/>
          <p:nvPr/>
        </p:nvSpPr>
        <p:spPr>
          <a:xfrm>
            <a:off x="3220921" y="3812708"/>
            <a:ext cx="574913" cy="206143"/>
          </a:xfrm>
          <a:prstGeom prst="rightArrow">
            <a:avLst/>
          </a:prstGeom>
          <a:solidFill>
            <a:schemeClr val="bg1"/>
          </a:solidFill>
        </p:spPr>
        <p:txBody>
          <a:bodyPr wrap="none" lIns="0" tIns="0" rIns="0" bIns="0" rtlCol="0" anchor="ctr">
            <a:noAutofit/>
          </a:bodyPr>
          <a:lstStyle/>
          <a:p>
            <a:pPr algn="ctr"/>
            <a:endParaRPr lang="en-US" dirty="0">
              <a:solidFill>
                <a:srgbClr val="000000"/>
              </a:solidFill>
            </a:endParaRPr>
          </a:p>
        </p:txBody>
      </p:sp>
      <p:sp>
        <p:nvSpPr>
          <p:cNvPr id="11" name="TextBox 10"/>
          <p:cNvSpPr txBox="1"/>
          <p:nvPr/>
        </p:nvSpPr>
        <p:spPr>
          <a:xfrm>
            <a:off x="519675" y="1759059"/>
            <a:ext cx="4086192" cy="369332"/>
          </a:xfrm>
          <a:prstGeom prst="rect">
            <a:avLst/>
          </a:prstGeom>
          <a:noFill/>
        </p:spPr>
        <p:txBody>
          <a:bodyPr wrap="square" rtlCol="0">
            <a:spAutoFit/>
          </a:bodyPr>
          <a:lstStyle/>
          <a:p>
            <a:r>
              <a:rPr lang="en-GB" b="1" dirty="0">
                <a:latin typeface="Avenir Heavy" charset="0"/>
                <a:ea typeface="Avenir Heavy" charset="0"/>
                <a:cs typeface="Avenir Heavy" charset="0"/>
              </a:rPr>
              <a:t>Old QCF Technical Qualifications</a:t>
            </a:r>
          </a:p>
        </p:txBody>
      </p:sp>
      <p:graphicFrame>
        <p:nvGraphicFramePr>
          <p:cNvPr id="15" name="Table 14"/>
          <p:cNvGraphicFramePr>
            <a:graphicFrameLocks noGrp="1"/>
          </p:cNvGraphicFramePr>
          <p:nvPr>
            <p:extLst>
              <p:ext uri="{D42A27DB-BD31-4B8C-83A1-F6EECF244321}">
                <p14:modId xmlns:p14="http://schemas.microsoft.com/office/powerpoint/2010/main" val="3540751552"/>
              </p:ext>
            </p:extLst>
          </p:nvPr>
        </p:nvGraphicFramePr>
        <p:xfrm>
          <a:off x="609441" y="2186178"/>
          <a:ext cx="3268292" cy="3951377"/>
        </p:xfrm>
        <a:graphic>
          <a:graphicData uri="http://schemas.openxmlformats.org/drawingml/2006/table">
            <a:tbl>
              <a:tblPr bandRow="1">
                <a:tableStyleId>{5C22544A-7EE6-4342-B048-85BDC9FD1C3A}</a:tableStyleId>
              </a:tblPr>
              <a:tblGrid>
                <a:gridCol w="1491533">
                  <a:extLst>
                    <a:ext uri="{9D8B030D-6E8A-4147-A177-3AD203B41FA5}">
                      <a16:colId xmlns:a16="http://schemas.microsoft.com/office/drawing/2014/main" val="20000"/>
                    </a:ext>
                  </a:extLst>
                </a:gridCol>
                <a:gridCol w="1776759">
                  <a:extLst>
                    <a:ext uri="{9D8B030D-6E8A-4147-A177-3AD203B41FA5}">
                      <a16:colId xmlns:a16="http://schemas.microsoft.com/office/drawing/2014/main" val="20001"/>
                    </a:ext>
                  </a:extLst>
                </a:gridCol>
              </a:tblGrid>
              <a:tr h="459613">
                <a:tc>
                  <a:txBody>
                    <a:bodyPr/>
                    <a:lstStyle/>
                    <a:p>
                      <a:pPr algn="l">
                        <a:lnSpc>
                          <a:spcPct val="200000"/>
                        </a:lnSpc>
                      </a:pPr>
                      <a:r>
                        <a:rPr lang="en-US" sz="1100" b="1" i="0" dirty="0">
                          <a:solidFill>
                            <a:srgbClr val="FFFFFF"/>
                          </a:solidFill>
                          <a:latin typeface="Avenir Heavy"/>
                          <a:ea typeface="Avenir Heavy" charset="0"/>
                          <a:cs typeface="Avenir Heavy" charset="0"/>
                        </a:rPr>
                        <a:t>GLH</a:t>
                      </a:r>
                    </a:p>
                  </a:txBody>
                  <a:tcPr>
                    <a:solidFill>
                      <a:srgbClr val="CE0058"/>
                    </a:solidFill>
                  </a:tcPr>
                </a:tc>
                <a:tc>
                  <a:txBody>
                    <a:bodyPr/>
                    <a:lstStyle/>
                    <a:p>
                      <a:pPr marL="0" marR="0" lvl="0" indent="0" algn="l" defTabSz="457200" rtl="0" eaLnBrk="1" fontAlgn="auto" latinLnBrk="0" hangingPunct="1">
                        <a:lnSpc>
                          <a:spcPct val="2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venir Light"/>
                          <a:ea typeface="Avenir Light" charset="0"/>
                          <a:cs typeface="Avenir Light" charset="0"/>
                        </a:rPr>
                        <a:t>15-1080</a:t>
                      </a:r>
                    </a:p>
                  </a:txBody>
                  <a:tcPr>
                    <a:solidFill>
                      <a:srgbClr val="CE0058">
                        <a:alpha val="19608"/>
                      </a:srgbClr>
                    </a:solidFill>
                  </a:tcPr>
                </a:tc>
                <a:extLst>
                  <a:ext uri="{0D108BD9-81ED-4DB2-BD59-A6C34878D82A}">
                    <a16:rowId xmlns:a16="http://schemas.microsoft.com/office/drawing/2014/main" val="10000"/>
                  </a:ext>
                </a:extLst>
              </a:tr>
              <a:tr h="469226">
                <a:tc>
                  <a:txBody>
                    <a:bodyPr/>
                    <a:lstStyle/>
                    <a:p>
                      <a:pPr marL="0" marR="0" lvl="0" indent="0" algn="l" defTabSz="457200" rtl="0" eaLnBrk="1" fontAlgn="auto" latinLnBrk="0" hangingPunct="1">
                        <a:lnSpc>
                          <a:spcPct val="2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venir Heavy"/>
                          <a:ea typeface="Avenir Heavy" charset="0"/>
                          <a:cs typeface="Avenir Heavy" charset="0"/>
                        </a:rPr>
                        <a:t>Types</a:t>
                      </a:r>
                    </a:p>
                  </a:txBody>
                  <a:tcPr>
                    <a:solidFill>
                      <a:srgbClr val="CE0058"/>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venir Light"/>
                          <a:ea typeface="Avenir Light" charset="0"/>
                          <a:cs typeface="Avenir Light" charset="0"/>
                        </a:rPr>
                        <a:t>NVQ, VRQ – Award Certificate &amp; Diploma</a:t>
                      </a:r>
                    </a:p>
                  </a:txBody>
                  <a:tcPr>
                    <a:solidFill>
                      <a:srgbClr val="CE0058">
                        <a:alpha val="19608"/>
                      </a:srgbClr>
                    </a:solidFill>
                  </a:tcPr>
                </a:tc>
                <a:extLst>
                  <a:ext uri="{0D108BD9-81ED-4DB2-BD59-A6C34878D82A}">
                    <a16:rowId xmlns:a16="http://schemas.microsoft.com/office/drawing/2014/main" val="10001"/>
                  </a:ext>
                </a:extLst>
              </a:tr>
              <a:tr h="459613">
                <a:tc>
                  <a:txBody>
                    <a:bodyPr/>
                    <a:lstStyle/>
                    <a:p>
                      <a:pPr marL="0" marR="0" lvl="0" indent="0" algn="l" defTabSz="457200" rtl="0" eaLnBrk="1" fontAlgn="auto" latinLnBrk="0" hangingPunct="1">
                        <a:lnSpc>
                          <a:spcPct val="2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venir Heavy"/>
                          <a:ea typeface="Avenir Heavy" charset="0"/>
                          <a:cs typeface="Avenir Heavy" charset="0"/>
                        </a:rPr>
                        <a:t>Progression</a:t>
                      </a:r>
                    </a:p>
                  </a:txBody>
                  <a:tcPr>
                    <a:solidFill>
                      <a:srgbClr val="CE0058"/>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venir Light"/>
                          <a:ea typeface="Avenir Light" charset="0"/>
                          <a:cs typeface="Avenir Light" charset="0"/>
                        </a:rPr>
                        <a:t>Apprenticeship, next level of employment</a:t>
                      </a:r>
                    </a:p>
                  </a:txBody>
                  <a:tcPr>
                    <a:solidFill>
                      <a:srgbClr val="CE0058">
                        <a:alpha val="19608"/>
                      </a:srgbClr>
                    </a:solidFill>
                  </a:tcPr>
                </a:tc>
                <a:extLst>
                  <a:ext uri="{0D108BD9-81ED-4DB2-BD59-A6C34878D82A}">
                    <a16:rowId xmlns:a16="http://schemas.microsoft.com/office/drawing/2014/main" val="10002"/>
                  </a:ext>
                </a:extLst>
              </a:tr>
              <a:tr h="459613">
                <a:tc>
                  <a: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venir Heavy"/>
                          <a:ea typeface="Avenir Heavy" charset="0"/>
                          <a:cs typeface="Avenir Heavy" charset="0"/>
                        </a:rPr>
                        <a:t>Grading</a:t>
                      </a:r>
                    </a:p>
                  </a:txBody>
                  <a:tcPr>
                    <a:solidFill>
                      <a:srgbClr val="CE0058"/>
                    </a:solidFill>
                  </a:tcPr>
                </a:tc>
                <a:tc>
                  <a: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venir Light"/>
                          <a:ea typeface="Avenir Light" charset="0"/>
                          <a:cs typeface="Avenir Light" charset="0"/>
                        </a:rPr>
                        <a:t>VRQ = P,M</a:t>
                      </a:r>
                      <a:r>
                        <a:rPr kumimoji="0" lang="en-US" sz="1100" b="0" i="0" u="none" strike="noStrike" kern="1200" cap="none" spc="0" normalizeH="0" baseline="0" noProof="0" dirty="0">
                          <a:ln>
                            <a:noFill/>
                          </a:ln>
                          <a:solidFill>
                            <a:srgbClr val="000000"/>
                          </a:solidFill>
                          <a:effectLst/>
                          <a:uLnTx/>
                          <a:uFillTx/>
                          <a:latin typeface="Avenir Light"/>
                        </a:rPr>
                        <a:t>, D or D*</a:t>
                      </a:r>
                      <a:r>
                        <a:rPr kumimoji="0" lang="en-US" kern="1200" spc="0" normalizeH="0" dirty="0">
                          <a:ln>
                            <a:noFill/>
                          </a:ln>
                          <a:effectLst/>
                          <a:uLnTx/>
                          <a:uFillTx/>
                        </a:rPr>
                        <a:t/>
                      </a:r>
                      <a:br>
                        <a:rPr kumimoji="0" lang="en-US" kern="1200" spc="0" normalizeH="0" dirty="0">
                          <a:ln>
                            <a:noFill/>
                          </a:ln>
                          <a:effectLst/>
                          <a:uLnTx/>
                          <a:uFillTx/>
                        </a:rPr>
                      </a:br>
                      <a:r>
                        <a:rPr kumimoji="0" lang="en-US" sz="1100" b="0" i="0" u="none" strike="noStrike" kern="1200" cap="none" spc="0" normalizeH="0" baseline="0" noProof="0" dirty="0">
                          <a:ln>
                            <a:noFill/>
                          </a:ln>
                          <a:solidFill>
                            <a:srgbClr val="000000"/>
                          </a:solidFill>
                          <a:effectLst/>
                          <a:uLnTx/>
                          <a:uFillTx/>
                          <a:latin typeface="Avenir Light"/>
                          <a:ea typeface="Avenir Light" charset="0"/>
                          <a:cs typeface="Avenir Light" charset="0"/>
                        </a:rPr>
                        <a:t>NVQ = P or F</a:t>
                      </a:r>
                    </a:p>
                  </a:txBody>
                  <a:tcPr>
                    <a:solidFill>
                      <a:srgbClr val="CE0058">
                        <a:alpha val="19608"/>
                      </a:srgbClr>
                    </a:solidFill>
                  </a:tcPr>
                </a:tc>
                <a:extLst>
                  <a:ext uri="{0D108BD9-81ED-4DB2-BD59-A6C34878D82A}">
                    <a16:rowId xmlns:a16="http://schemas.microsoft.com/office/drawing/2014/main" val="10003"/>
                  </a:ext>
                </a:extLst>
              </a:tr>
              <a:tr h="459613">
                <a:tc>
                  <a: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venir Heavy"/>
                          <a:ea typeface="Avenir Heavy" charset="0"/>
                          <a:cs typeface="Avenir Heavy" charset="0"/>
                        </a:rPr>
                        <a:t>Mandatory content and contribution to overall grade</a:t>
                      </a:r>
                    </a:p>
                  </a:txBody>
                  <a:tcPr>
                    <a:solidFill>
                      <a:srgbClr val="CE0058"/>
                    </a:solidFill>
                  </a:tcPr>
                </a:tc>
                <a:tc>
                  <a:txBody>
                    <a:bodyPr/>
                    <a:lstStyle/>
                    <a:p>
                      <a:pPr marL="0" marR="0" lvl="0" indent="0" algn="l" defTabSz="457200" rtl="0" eaLnBrk="1" fontAlgn="auto" latinLnBrk="0" hangingPunct="1">
                        <a:lnSpc>
                          <a:spcPct val="3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venir Light"/>
                          <a:ea typeface="Avenir Light" charset="0"/>
                          <a:cs typeface="Avenir Light" charset="0"/>
                        </a:rPr>
                        <a:t>VRQ Unitised grading</a:t>
                      </a:r>
                    </a:p>
                  </a:txBody>
                  <a:tcPr>
                    <a:solidFill>
                      <a:srgbClr val="CE0058">
                        <a:alpha val="19608"/>
                      </a:srgbClr>
                    </a:solidFill>
                  </a:tcPr>
                </a:tc>
                <a:extLst>
                  <a:ext uri="{0D108BD9-81ED-4DB2-BD59-A6C34878D82A}">
                    <a16:rowId xmlns:a16="http://schemas.microsoft.com/office/drawing/2014/main" val="10004"/>
                  </a:ext>
                </a:extLst>
              </a:tr>
              <a:tr h="459613">
                <a:tc>
                  <a:txBody>
                    <a:bodyPr/>
                    <a:lstStyle/>
                    <a:p>
                      <a:pPr marL="0" marR="0" lvl="0" indent="0" algn="l" defTabSz="457200" rtl="0" eaLnBrk="1" fontAlgn="auto" latinLnBrk="0" hangingPunct="1">
                        <a:lnSpc>
                          <a:spcPct val="2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venir Heavy"/>
                          <a:ea typeface="Avenir Heavy" charset="0"/>
                          <a:cs typeface="Avenir Heavy" charset="0"/>
                        </a:rPr>
                        <a:t>Assessment</a:t>
                      </a:r>
                    </a:p>
                  </a:txBody>
                  <a:tcPr>
                    <a:solidFill>
                      <a:srgbClr val="CE0058"/>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venir Light"/>
                          <a:ea typeface="Avenir Light" charset="0"/>
                          <a:cs typeface="Avenir Light" charset="0"/>
                        </a:rPr>
                        <a:t>Formative, summative and test/assignment</a:t>
                      </a:r>
                    </a:p>
                  </a:txBody>
                  <a:tcPr>
                    <a:solidFill>
                      <a:srgbClr val="CE0058">
                        <a:alpha val="19608"/>
                      </a:srgbClr>
                    </a:solidFill>
                  </a:tcPr>
                </a:tc>
                <a:extLst>
                  <a:ext uri="{0D108BD9-81ED-4DB2-BD59-A6C34878D82A}">
                    <a16:rowId xmlns:a16="http://schemas.microsoft.com/office/drawing/2014/main" val="10005"/>
                  </a:ext>
                </a:extLst>
              </a:tr>
              <a:tr h="459613">
                <a:tc>
                  <a:txBody>
                    <a:bodyPr/>
                    <a:lstStyle/>
                    <a:p>
                      <a:pPr marL="0" marR="0" lvl="0" indent="0" algn="l" defTabSz="457200" rtl="0" eaLnBrk="1" fontAlgn="auto" latinLnBrk="0" hangingPunct="1">
                        <a:lnSpc>
                          <a:spcPct val="2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venir Heavy"/>
                          <a:ea typeface="Avenir Heavy" charset="0"/>
                          <a:cs typeface="Avenir Heavy" charset="0"/>
                        </a:rPr>
                        <a:t>Employer Involvement</a:t>
                      </a:r>
                    </a:p>
                  </a:txBody>
                  <a:tcPr>
                    <a:solidFill>
                      <a:srgbClr val="CE0058"/>
                    </a:solidFill>
                  </a:tcPr>
                </a:tc>
                <a:tc>
                  <a:txBody>
                    <a:bodyPr/>
                    <a:lstStyle/>
                    <a:p>
                      <a:pPr marL="0" marR="0" lvl="0" indent="0" algn="l" defTabSz="457200" rtl="0" eaLnBrk="1" fontAlgn="auto" latinLnBrk="0" hangingPunct="1">
                        <a:lnSpc>
                          <a:spcPct val="2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venir Light"/>
                          <a:ea typeface="Avenir Light" charset="0"/>
                          <a:cs typeface="Avenir Light" charset="0"/>
                        </a:rPr>
                        <a:t>N/A</a:t>
                      </a:r>
                    </a:p>
                  </a:txBody>
                  <a:tcPr>
                    <a:solidFill>
                      <a:srgbClr val="CE0058">
                        <a:alpha val="19608"/>
                      </a:srgbClr>
                    </a:solidFill>
                  </a:tcPr>
                </a:tc>
                <a:extLst>
                  <a:ext uri="{0D108BD9-81ED-4DB2-BD59-A6C34878D82A}">
                    <a16:rowId xmlns:a16="http://schemas.microsoft.com/office/drawing/2014/main" val="10006"/>
                  </a:ext>
                </a:extLst>
              </a:tr>
            </a:tbl>
          </a:graphicData>
        </a:graphic>
      </p:graphicFrame>
      <p:sp>
        <p:nvSpPr>
          <p:cNvPr id="17" name="Oval 16"/>
          <p:cNvSpPr/>
          <p:nvPr/>
        </p:nvSpPr>
        <p:spPr>
          <a:xfrm>
            <a:off x="3963676" y="3640873"/>
            <a:ext cx="1228116" cy="1228436"/>
          </a:xfrm>
          <a:prstGeom prst="ellipse">
            <a:avLst/>
          </a:prstGeom>
          <a:solidFill>
            <a:srgbClr val="801870"/>
          </a:solidFill>
        </p:spPr>
        <p:txBody>
          <a:bodyPr wrap="none" lIns="0" tIns="0" rIns="0" bIns="0" rtlCol="0" anchor="ctr">
            <a:noAutofit/>
          </a:bodyPr>
          <a:lstStyle/>
          <a:p>
            <a:pPr algn="ctr"/>
            <a:endParaRPr lang="en-US" dirty="0">
              <a:solidFill>
                <a:srgbClr val="000000"/>
              </a:solidFill>
            </a:endParaRPr>
          </a:p>
        </p:txBody>
      </p:sp>
      <p:sp>
        <p:nvSpPr>
          <p:cNvPr id="18" name="Right Arrow 17"/>
          <p:cNvSpPr/>
          <p:nvPr/>
        </p:nvSpPr>
        <p:spPr>
          <a:xfrm>
            <a:off x="4200760" y="4125780"/>
            <a:ext cx="753948" cy="282804"/>
          </a:xfrm>
          <a:prstGeom prst="rightArrow">
            <a:avLst/>
          </a:prstGeom>
          <a:solidFill>
            <a:schemeClr val="bg1"/>
          </a:solidFill>
        </p:spPr>
        <p:txBody>
          <a:bodyPr wrap="none" lIns="0" tIns="0" rIns="0" bIns="0" rtlCol="0" anchor="ctr">
            <a:noAutofit/>
          </a:bodyPr>
          <a:lstStyle/>
          <a:p>
            <a:pPr algn="ctr"/>
            <a:endParaRPr lang="en-US" dirty="0">
              <a:solidFill>
                <a:srgbClr val="000000"/>
              </a:solidFill>
            </a:endParaRPr>
          </a:p>
        </p:txBody>
      </p:sp>
      <p:graphicFrame>
        <p:nvGraphicFramePr>
          <p:cNvPr id="19" name="Table 18"/>
          <p:cNvGraphicFramePr>
            <a:graphicFrameLocks noGrp="1"/>
          </p:cNvGraphicFramePr>
          <p:nvPr>
            <p:extLst>
              <p:ext uri="{D42A27DB-BD31-4B8C-83A1-F6EECF244321}">
                <p14:modId xmlns:p14="http://schemas.microsoft.com/office/powerpoint/2010/main" val="3572550578"/>
              </p:ext>
            </p:extLst>
          </p:nvPr>
        </p:nvGraphicFramePr>
        <p:xfrm>
          <a:off x="5277735" y="1279516"/>
          <a:ext cx="6338281" cy="4774027"/>
        </p:xfrm>
        <a:graphic>
          <a:graphicData uri="http://schemas.openxmlformats.org/drawingml/2006/table">
            <a:tbl>
              <a:tblPr firstRow="1" bandRow="1">
                <a:tableStyleId>{5C22544A-7EE6-4342-B048-85BDC9FD1C3A}</a:tableStyleId>
              </a:tblPr>
              <a:tblGrid>
                <a:gridCol w="1154897">
                  <a:extLst>
                    <a:ext uri="{9D8B030D-6E8A-4147-A177-3AD203B41FA5}">
                      <a16:colId xmlns:a16="http://schemas.microsoft.com/office/drawing/2014/main" val="20000"/>
                    </a:ext>
                  </a:extLst>
                </a:gridCol>
                <a:gridCol w="1664904">
                  <a:extLst>
                    <a:ext uri="{9D8B030D-6E8A-4147-A177-3AD203B41FA5}">
                      <a16:colId xmlns:a16="http://schemas.microsoft.com/office/drawing/2014/main" val="20001"/>
                    </a:ext>
                  </a:extLst>
                </a:gridCol>
                <a:gridCol w="116840">
                  <a:extLst>
                    <a:ext uri="{9D8B030D-6E8A-4147-A177-3AD203B41FA5}">
                      <a16:colId xmlns:a16="http://schemas.microsoft.com/office/drawing/2014/main" val="20002"/>
                    </a:ext>
                  </a:extLst>
                </a:gridCol>
                <a:gridCol w="1688848">
                  <a:extLst>
                    <a:ext uri="{9D8B030D-6E8A-4147-A177-3AD203B41FA5}">
                      <a16:colId xmlns:a16="http://schemas.microsoft.com/office/drawing/2014/main" val="20003"/>
                    </a:ext>
                  </a:extLst>
                </a:gridCol>
                <a:gridCol w="1712792">
                  <a:extLst>
                    <a:ext uri="{9D8B030D-6E8A-4147-A177-3AD203B41FA5}">
                      <a16:colId xmlns:a16="http://schemas.microsoft.com/office/drawing/2014/main" val="20004"/>
                    </a:ext>
                  </a:extLst>
                </a:gridCol>
              </a:tblGrid>
              <a:tr h="718652">
                <a:tc>
                  <a:txBody>
                    <a:bodyPr/>
                    <a:lstStyle/>
                    <a:p>
                      <a:pPr algn="l">
                        <a:lnSpc>
                          <a:spcPct val="150000"/>
                        </a:lnSpc>
                      </a:pPr>
                      <a:endParaRPr lang="en-US" sz="1200" b="1" i="0" dirty="0">
                        <a:latin typeface="Avenir Heavy" charset="0"/>
                        <a:ea typeface="Avenir Heavy" charset="0"/>
                        <a:cs typeface="Avenir Heavy" charset="0"/>
                      </a:endParaRPr>
                    </a:p>
                  </a:txBody>
                  <a:tcPr>
                    <a:solidFill>
                      <a:srgbClr val="00B140"/>
                    </a:solidFill>
                  </a:tcPr>
                </a:tc>
                <a:tc>
                  <a:txBody>
                    <a:bodyPr/>
                    <a:lstStyle/>
                    <a:p>
                      <a:pPr marL="0" indent="0" algn="l">
                        <a:lnSpc>
                          <a:spcPct val="150000"/>
                        </a:lnSpc>
                        <a:buFont typeface="+mj-lt"/>
                        <a:buNone/>
                      </a:pPr>
                      <a:r>
                        <a:rPr lang="en-US" sz="1200" b="1" i="0" dirty="0">
                          <a:latin typeface="Avenir Heavy"/>
                          <a:ea typeface="Avenir Heavy" charset="0"/>
                          <a:cs typeface="Avenir Heavy" charset="0"/>
                        </a:rPr>
                        <a:t>Key Stage</a:t>
                      </a:r>
                      <a:r>
                        <a:rPr lang="en-US" sz="1200" b="1" i="0" baseline="0" dirty="0">
                          <a:latin typeface="Avenir Heavy"/>
                          <a:ea typeface="Avenir Heavy" charset="0"/>
                          <a:cs typeface="Avenir Heavy" charset="0"/>
                        </a:rPr>
                        <a:t> 4</a:t>
                      </a:r>
                      <a:r>
                        <a:rPr lang="en-US" dirty="0"/>
                        <a:t/>
                      </a:r>
                      <a:br>
                        <a:rPr lang="en-US" dirty="0"/>
                      </a:br>
                      <a:r>
                        <a:rPr lang="en-US" sz="1200" b="1" i="0" baseline="0" dirty="0">
                          <a:latin typeface="Avenir Heavy"/>
                          <a:ea typeface="Avenir Heavy" charset="0"/>
                          <a:cs typeface="Avenir Heavy" charset="0"/>
                        </a:rPr>
                        <a:t>– Level 2</a:t>
                      </a:r>
                      <a:endParaRPr lang="en-US" sz="1200" b="1" i="0" dirty="0">
                        <a:latin typeface="Avenir Heavy"/>
                        <a:ea typeface="Avenir Heavy" charset="0"/>
                        <a:cs typeface="Avenir Heavy" charset="0"/>
                      </a:endParaRPr>
                    </a:p>
                  </a:txBody>
                  <a:tcPr>
                    <a:solidFill>
                      <a:srgbClr val="00B140"/>
                    </a:solidFill>
                  </a:tcPr>
                </a:tc>
                <a:tc gridSpan="2">
                  <a:txBody>
                    <a:bodyPr/>
                    <a:lstStyle/>
                    <a:p>
                      <a:pPr>
                        <a:lnSpc>
                          <a:spcPct val="150000"/>
                        </a:lnSpc>
                      </a:pPr>
                      <a:r>
                        <a:rPr lang="is-IS" sz="1200" b="1" i="0">
                          <a:latin typeface="Avenir Heavy"/>
                          <a:ea typeface="Avenir Heavy" charset="0"/>
                          <a:cs typeface="Avenir Heavy" charset="0"/>
                        </a:rPr>
                        <a:t>Key </a:t>
                      </a:r>
                      <a:r>
                        <a:rPr lang="is-IS" sz="1200" b="1" i="0" err="1">
                          <a:latin typeface="Avenir Heavy"/>
                          <a:ea typeface="Avenir Heavy" charset="0"/>
                          <a:cs typeface="Avenir Heavy" charset="0"/>
                        </a:rPr>
                        <a:t>Stage</a:t>
                      </a:r>
                      <a:r>
                        <a:rPr lang="is-IS" sz="1200" b="1" i="0">
                          <a:latin typeface="Avenir Heavy"/>
                          <a:ea typeface="Avenir Heavy" charset="0"/>
                          <a:cs typeface="Avenir Heavy" charset="0"/>
                        </a:rPr>
                        <a:t> 5 </a:t>
                      </a:r>
                      <a:r>
                        <a:rPr lang="en-US" dirty="0"/>
                        <a:t/>
                      </a:r>
                      <a:br>
                        <a:rPr lang="en-US" dirty="0"/>
                      </a:br>
                      <a:r>
                        <a:rPr lang="is-IS" sz="1200" b="1" i="0">
                          <a:latin typeface="Avenir Heavy"/>
                          <a:ea typeface="Avenir Heavy" charset="0"/>
                          <a:cs typeface="Avenir Heavy" charset="0"/>
                        </a:rPr>
                        <a:t>–</a:t>
                      </a:r>
                      <a:r>
                        <a:rPr lang="is-IS" sz="1200" b="1" i="0" baseline="0">
                          <a:latin typeface="Avenir Heavy"/>
                          <a:ea typeface="Avenir Heavy" charset="0"/>
                          <a:cs typeface="Avenir Heavy" charset="0"/>
                        </a:rPr>
                        <a:t> Level 2</a:t>
                      </a:r>
                      <a:endParaRPr lang="is-IS" sz="1200" b="1" i="0">
                        <a:latin typeface="Avenir Heavy"/>
                        <a:ea typeface="Avenir Heavy" charset="0"/>
                        <a:cs typeface="Avenir Heavy" charset="0"/>
                      </a:endParaRPr>
                    </a:p>
                  </a:txBody>
                  <a:tcPr>
                    <a:solidFill>
                      <a:srgbClr val="00B140"/>
                    </a:solidFill>
                  </a:tcPr>
                </a:tc>
                <a:tc hMerge="1">
                  <a:txBody>
                    <a:bodyPr/>
                    <a:lstStyle/>
                    <a:p>
                      <a:endParaRPr lang="en-US"/>
                    </a:p>
                  </a:txBody>
                  <a:tcPr/>
                </a:tc>
                <a:tc>
                  <a:txBody>
                    <a:bodyPr/>
                    <a:lstStyle/>
                    <a:p>
                      <a:pPr>
                        <a:lnSpc>
                          <a:spcPct val="150000"/>
                        </a:lnSpc>
                      </a:pPr>
                      <a:r>
                        <a:rPr lang="en-US" sz="1200" b="1" i="0" dirty="0">
                          <a:latin typeface="Avenir Heavy"/>
                          <a:ea typeface="Avenir Heavy" charset="0"/>
                          <a:cs typeface="Avenir Heavy" charset="0"/>
                        </a:rPr>
                        <a:t>Key Stage 5 </a:t>
                      </a:r>
                      <a:r>
                        <a:rPr lang="en-US" dirty="0"/>
                        <a:t/>
                      </a:r>
                      <a:br>
                        <a:rPr lang="en-US" dirty="0"/>
                      </a:br>
                      <a:r>
                        <a:rPr lang="en-US" sz="1200" b="1" i="0" dirty="0">
                          <a:latin typeface="Avenir Heavy"/>
                          <a:ea typeface="Avenir Heavy" charset="0"/>
                          <a:cs typeface="Avenir Heavy" charset="0"/>
                        </a:rPr>
                        <a:t>– Level 3</a:t>
                      </a:r>
                    </a:p>
                  </a:txBody>
                  <a:tcPr>
                    <a:solidFill>
                      <a:srgbClr val="00B140"/>
                    </a:solidFill>
                  </a:tcPr>
                </a:tc>
                <a:extLst>
                  <a:ext uri="{0D108BD9-81ED-4DB2-BD59-A6C34878D82A}">
                    <a16:rowId xmlns:a16="http://schemas.microsoft.com/office/drawing/2014/main" val="10000"/>
                  </a:ext>
                </a:extLst>
              </a:tr>
              <a:tr h="459613">
                <a:tc>
                  <a:txBody>
                    <a:bodyPr/>
                    <a:lstStyle/>
                    <a:p>
                      <a:pPr algn="l">
                        <a:lnSpc>
                          <a:spcPct val="150000"/>
                        </a:lnSpc>
                      </a:pPr>
                      <a:r>
                        <a:rPr lang="en-US" sz="1200" b="1" i="0" dirty="0">
                          <a:solidFill>
                            <a:srgbClr val="FFFFFF"/>
                          </a:solidFill>
                          <a:latin typeface="Avenir Heavy"/>
                          <a:ea typeface="Avenir Heavy" charset="0"/>
                          <a:cs typeface="Avenir Heavy" charset="0"/>
                        </a:rPr>
                        <a:t>GLH</a:t>
                      </a:r>
                    </a:p>
                  </a:txBody>
                  <a:tcPr>
                    <a:solidFill>
                      <a:srgbClr val="00B140"/>
                    </a:solidFill>
                  </a:tcPr>
                </a:tc>
                <a:tc>
                  <a:txBody>
                    <a:bodyPr/>
                    <a:lstStyle/>
                    <a:p>
                      <a:pPr lvl="0">
                        <a:spcBef>
                          <a:spcPts val="20"/>
                        </a:spcBef>
                      </a:pPr>
                      <a:r>
                        <a:rPr lang="en-US" sz="1100" b="0" i="0" dirty="0">
                          <a:latin typeface="Avenir Light"/>
                          <a:ea typeface="Avenir Light" charset="0"/>
                          <a:cs typeface="Avenir Light" charset="0"/>
                        </a:rPr>
                        <a:t>120</a:t>
                      </a:r>
                      <a:r>
                        <a:rPr lang="en-US" dirty="0"/>
                        <a:t/>
                      </a:r>
                      <a:br>
                        <a:rPr lang="en-US" dirty="0"/>
                      </a:br>
                      <a:r>
                        <a:rPr lang="en-US" sz="1100" b="0" i="0" baseline="0" dirty="0">
                          <a:latin typeface="Avenir Light"/>
                          <a:ea typeface="Avenir Light" charset="0"/>
                          <a:cs typeface="Avenir Light" charset="0"/>
                        </a:rPr>
                        <a:t>Made up of 30, 60 </a:t>
                      </a:r>
                      <a:r>
                        <a:rPr lang="en-US" dirty="0"/>
                        <a:t/>
                      </a:r>
                      <a:br>
                        <a:rPr lang="en-US" dirty="0"/>
                      </a:br>
                      <a:r>
                        <a:rPr lang="en-US" sz="1100" b="0" i="0" baseline="0" dirty="0">
                          <a:latin typeface="Avenir Light"/>
                          <a:ea typeface="Avenir Light" charset="0"/>
                          <a:cs typeface="Avenir Light" charset="0"/>
                        </a:rPr>
                        <a:t>GLH units</a:t>
                      </a:r>
                      <a:endParaRPr lang="en-US" sz="1100" b="0" i="0" dirty="0">
                        <a:latin typeface="Avenir Light"/>
                        <a:ea typeface="Avenir Light" charset="0"/>
                        <a:cs typeface="Avenir Light" charset="0"/>
                      </a:endParaRPr>
                    </a:p>
                  </a:txBody>
                  <a:tcPr>
                    <a:solidFill>
                      <a:srgbClr val="00B140">
                        <a:alpha val="20000"/>
                      </a:srgbClr>
                    </a:solidFill>
                  </a:tcPr>
                </a:tc>
                <a:tc gridSpan="2">
                  <a:txBody>
                    <a:bodyPr/>
                    <a:lstStyle/>
                    <a:p>
                      <a:pPr marL="0" marR="0" lvl="0" indent="0" algn="l" defTabSz="457200" rtl="0" eaLnBrk="1" fontAlgn="auto" latinLnBrk="0" hangingPunct="1">
                        <a:lnSpc>
                          <a:spcPct val="100000"/>
                        </a:lnSpc>
                        <a:spcBef>
                          <a:spcPts val="2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venir Light"/>
                          <a:ea typeface="Avenir Light" charset="0"/>
                          <a:cs typeface="Avenir Light" charset="0"/>
                        </a:rPr>
                        <a:t> 360</a:t>
                      </a:r>
                      <a:r>
                        <a:rPr kumimoji="0" lang="en-US" kern="1200" spc="0" normalizeH="0" dirty="0">
                          <a:ln>
                            <a:noFill/>
                          </a:ln>
                          <a:effectLst/>
                          <a:uLnTx/>
                          <a:uFillTx/>
                        </a:rPr>
                        <a:t/>
                      </a:r>
                      <a:br>
                        <a:rPr kumimoji="0" lang="en-US" kern="1200" spc="0" normalizeH="0" dirty="0">
                          <a:ln>
                            <a:noFill/>
                          </a:ln>
                          <a:effectLst/>
                          <a:uLnTx/>
                          <a:uFillTx/>
                        </a:rPr>
                      </a:br>
                      <a:r>
                        <a:rPr kumimoji="0" lang="en-US" sz="1100" b="0" i="0" u="none" strike="noStrike" kern="1200" cap="none" spc="0" normalizeH="0" baseline="0" noProof="0" dirty="0">
                          <a:ln>
                            <a:noFill/>
                          </a:ln>
                          <a:solidFill>
                            <a:srgbClr val="000000"/>
                          </a:solidFill>
                          <a:effectLst/>
                          <a:uLnTx/>
                          <a:uFillTx/>
                          <a:latin typeface="Avenir Light"/>
                          <a:ea typeface="Avenir Light" charset="0"/>
                          <a:cs typeface="Avenir Light" charset="0"/>
                        </a:rPr>
                        <a:t>Made up of 30, 60 </a:t>
                      </a:r>
                      <a:r>
                        <a:rPr kumimoji="0" lang="en-US" sz="1100" b="0" i="0" u="none" strike="noStrike" kern="1200" cap="none" spc="0" normalizeH="0" baseline="0" noProof="0" dirty="0">
                          <a:ln>
                            <a:noFill/>
                          </a:ln>
                          <a:solidFill>
                            <a:srgbClr val="000000"/>
                          </a:solidFill>
                          <a:effectLst/>
                          <a:uLnTx/>
                          <a:uFillTx/>
                          <a:latin typeface="Avenir Light"/>
                        </a:rPr>
                        <a:t>and 150</a:t>
                      </a:r>
                      <a:r>
                        <a:rPr kumimoji="0" lang="en-US" kern="1200" spc="0" normalizeH="0" dirty="0">
                          <a:ln>
                            <a:noFill/>
                          </a:ln>
                          <a:effectLst/>
                          <a:uLnTx/>
                          <a:uFillTx/>
                        </a:rPr>
                        <a:t/>
                      </a:r>
                      <a:br>
                        <a:rPr kumimoji="0" lang="en-US" kern="1200" spc="0" normalizeH="0" dirty="0">
                          <a:ln>
                            <a:noFill/>
                          </a:ln>
                          <a:effectLst/>
                          <a:uLnTx/>
                          <a:uFillTx/>
                        </a:rPr>
                      </a:br>
                      <a:r>
                        <a:rPr kumimoji="0" lang="en-US" sz="1100" b="0" i="0" u="none" strike="noStrike" kern="1200" cap="none" spc="0" normalizeH="0" baseline="0" noProof="0" dirty="0">
                          <a:ln>
                            <a:noFill/>
                          </a:ln>
                          <a:solidFill>
                            <a:srgbClr val="000000"/>
                          </a:solidFill>
                          <a:effectLst/>
                          <a:uLnTx/>
                          <a:uFillTx/>
                          <a:latin typeface="Avenir Light"/>
                          <a:ea typeface="Avenir Light" charset="0"/>
                          <a:cs typeface="Avenir Light" charset="0"/>
                        </a:rPr>
                        <a:t>GLH units</a:t>
                      </a:r>
                    </a:p>
                  </a:txBody>
                  <a:tcPr>
                    <a:solidFill>
                      <a:srgbClr val="00B140">
                        <a:alpha val="20000"/>
                      </a:srgbClr>
                    </a:solidFill>
                  </a:tcPr>
                </a:tc>
                <a:tc hMerge="1">
                  <a:txBody>
                    <a:bodyPr/>
                    <a:lstStyle/>
                    <a:p>
                      <a:endParaRPr lang="en-US"/>
                    </a:p>
                  </a:txBody>
                  <a:tcPr/>
                </a:tc>
                <a:tc>
                  <a:txBody>
                    <a:bodyPr/>
                    <a:lstStyle/>
                    <a:p>
                      <a:pPr marL="0" marR="0" lvl="0" indent="0" algn="l" defTabSz="457200" rtl="0" eaLnBrk="1" fontAlgn="auto" latinLnBrk="0" hangingPunct="1">
                        <a:lnSpc>
                          <a:spcPct val="100000"/>
                        </a:lnSpc>
                        <a:spcBef>
                          <a:spcPts val="2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venir Light"/>
                          <a:ea typeface="Avenir Light" charset="0"/>
                          <a:cs typeface="Avenir Light" charset="0"/>
                        </a:rPr>
                        <a:t>360, 540, 720, 1080</a:t>
                      </a:r>
                      <a:r>
                        <a:rPr kumimoji="0" lang="en-US" kern="1200" spc="0" normalizeH="0" dirty="0">
                          <a:ln>
                            <a:noFill/>
                          </a:ln>
                          <a:effectLst/>
                          <a:uLnTx/>
                          <a:uFillTx/>
                        </a:rPr>
                        <a:t/>
                      </a:r>
                      <a:br>
                        <a:rPr kumimoji="0" lang="en-US" kern="1200" spc="0" normalizeH="0" dirty="0">
                          <a:ln>
                            <a:noFill/>
                          </a:ln>
                          <a:effectLst/>
                          <a:uLnTx/>
                          <a:uFillTx/>
                        </a:rPr>
                      </a:br>
                      <a:r>
                        <a:rPr kumimoji="0" lang="en-US" sz="1100" b="0" i="0" u="none" strike="noStrike" kern="1200" cap="none" spc="0" normalizeH="0" baseline="0" noProof="0" dirty="0">
                          <a:ln>
                            <a:noFill/>
                          </a:ln>
                          <a:solidFill>
                            <a:srgbClr val="000000"/>
                          </a:solidFill>
                          <a:effectLst/>
                          <a:uLnTx/>
                          <a:uFillTx/>
                          <a:latin typeface="Avenir Light"/>
                          <a:ea typeface="Avenir Light" charset="0"/>
                          <a:cs typeface="Avenir Light" charset="0"/>
                        </a:rPr>
                        <a:t>Made up of 30, 60 </a:t>
                      </a:r>
                      <a:r>
                        <a:rPr kumimoji="0" lang="en-US" kern="1200" spc="0" normalizeH="0" dirty="0">
                          <a:ln>
                            <a:noFill/>
                          </a:ln>
                          <a:effectLst/>
                          <a:uLnTx/>
                          <a:uFillTx/>
                        </a:rPr>
                        <a:t/>
                      </a:r>
                      <a:br>
                        <a:rPr kumimoji="0" lang="en-US" kern="1200" spc="0" normalizeH="0" dirty="0">
                          <a:ln>
                            <a:noFill/>
                          </a:ln>
                          <a:effectLst/>
                          <a:uLnTx/>
                          <a:uFillTx/>
                        </a:rPr>
                      </a:br>
                      <a:r>
                        <a:rPr kumimoji="0" lang="en-US" sz="1100" b="0" i="0" u="none" strike="noStrike" kern="1200" cap="none" spc="0" normalizeH="0" baseline="0" noProof="0" dirty="0">
                          <a:ln>
                            <a:noFill/>
                          </a:ln>
                          <a:solidFill>
                            <a:srgbClr val="000000"/>
                          </a:solidFill>
                          <a:effectLst/>
                          <a:uLnTx/>
                          <a:uFillTx/>
                          <a:latin typeface="Avenir Light"/>
                          <a:ea typeface="Avenir Light" charset="0"/>
                          <a:cs typeface="Avenir Light" charset="0"/>
                        </a:rPr>
                        <a:t>GLH units</a:t>
                      </a:r>
                    </a:p>
                  </a:txBody>
                  <a:tcPr>
                    <a:solidFill>
                      <a:srgbClr val="00B140">
                        <a:alpha val="20000"/>
                      </a:srgbClr>
                    </a:solidFill>
                  </a:tcPr>
                </a:tc>
                <a:extLst>
                  <a:ext uri="{0D108BD9-81ED-4DB2-BD59-A6C34878D82A}">
                    <a16:rowId xmlns:a16="http://schemas.microsoft.com/office/drawing/2014/main" val="10001"/>
                  </a:ext>
                </a:extLst>
              </a:tr>
              <a:tr h="583879">
                <a:tc>
                  <a:txBody>
                    <a:bodyPr/>
                    <a:lstStyle/>
                    <a:p>
                      <a:pPr marL="0" marR="0" lvl="0" indent="0" algn="l" defTabSz="457200" rtl="0" eaLnBrk="1" fontAlgn="auto" latinLnBrk="0" hangingPunct="1">
                        <a:lnSpc>
                          <a:spcPct val="2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venir Heavy"/>
                          <a:ea typeface="Avenir Heavy" charset="0"/>
                          <a:cs typeface="Avenir Heavy" charset="0"/>
                        </a:rPr>
                        <a:t>Progression</a:t>
                      </a:r>
                    </a:p>
                  </a:txBody>
                  <a:tcPr>
                    <a:solidFill>
                      <a:srgbClr val="00B140"/>
                    </a:solidFill>
                  </a:tcPr>
                </a:tc>
                <a:tc>
                  <a:txBody>
                    <a:bodyPr/>
                    <a:lstStyle/>
                    <a:p>
                      <a:pPr marL="171450" indent="-171450">
                        <a:buFont typeface="Wingdings" charset="2"/>
                        <a:buChar char="ü"/>
                      </a:pPr>
                      <a:r>
                        <a:rPr lang="en-US" sz="1100" b="0" i="0" dirty="0">
                          <a:latin typeface="Avenir Light"/>
                          <a:ea typeface="Avenir Light" charset="0"/>
                          <a:cs typeface="Avenir Light" charset="0"/>
                        </a:rPr>
                        <a:t>Apprenticeship </a:t>
                      </a:r>
                      <a:endParaRPr lang="en-US" sz="1100" b="0" i="0" dirty="0">
                        <a:latin typeface="Avenir Light" charset="0"/>
                        <a:ea typeface="Avenir Light" charset="0"/>
                        <a:cs typeface="Avenir Light" charset="0"/>
                      </a:endParaRPr>
                    </a:p>
                    <a:p>
                      <a:pPr marL="171450" indent="-171450">
                        <a:buFont typeface="Wingdings" charset="2"/>
                        <a:buChar char="ü"/>
                      </a:pPr>
                      <a:r>
                        <a:rPr lang="en-US" sz="1100" b="0" i="0" dirty="0">
                          <a:latin typeface="Avenir Light"/>
                          <a:ea typeface="Avenir Light" charset="0"/>
                          <a:cs typeface="Avenir Light" charset="0"/>
                        </a:rPr>
                        <a:t>Employment</a:t>
                      </a:r>
                    </a:p>
                    <a:p>
                      <a:pPr marL="171450" indent="-171450">
                        <a:buFont typeface="Wingdings" charset="2"/>
                        <a:buChar char="ü"/>
                      </a:pPr>
                      <a:r>
                        <a:rPr lang="en-US" sz="1100" b="0" i="0" dirty="0">
                          <a:latin typeface="Avenir Light"/>
                          <a:ea typeface="Avenir Light" charset="0"/>
                          <a:cs typeface="Avenir Light" charset="0"/>
                        </a:rPr>
                        <a:t>Level</a:t>
                      </a:r>
                      <a:r>
                        <a:rPr lang="en-US" sz="1100" b="0" i="0" baseline="0" dirty="0">
                          <a:latin typeface="Avenir Light"/>
                          <a:ea typeface="Avenir Light" charset="0"/>
                          <a:cs typeface="Avenir Light" charset="0"/>
                        </a:rPr>
                        <a:t> 2 or 3 Technical qualifications</a:t>
                      </a:r>
                      <a:endParaRPr lang="en-US" sz="1100" b="0" i="0" dirty="0">
                        <a:latin typeface="Avenir Light"/>
                        <a:ea typeface="Avenir Light" charset="0"/>
                        <a:cs typeface="Avenir Light" charset="0"/>
                      </a:endParaRPr>
                    </a:p>
                  </a:txBody>
                  <a:tcPr>
                    <a:solidFill>
                      <a:srgbClr val="00B140">
                        <a:alpha val="20000"/>
                      </a:srgbClr>
                    </a:solidFill>
                  </a:tcPr>
                </a:tc>
                <a:tc gridSpan="2">
                  <a:txBody>
                    <a:bodyPr/>
                    <a:lstStyle/>
                    <a:p>
                      <a:pPr marL="171450" indent="-171450">
                        <a:buFont typeface="Wingdings" charset="2"/>
                        <a:buChar char="ü"/>
                      </a:pPr>
                      <a:r>
                        <a:rPr lang="en-US" sz="1100" b="0" i="0" dirty="0">
                          <a:latin typeface="Avenir Light"/>
                          <a:ea typeface="Avenir Light" charset="0"/>
                          <a:cs typeface="Avenir Light" charset="0"/>
                        </a:rPr>
                        <a:t>Apprenticeship </a:t>
                      </a:r>
                      <a:endParaRPr lang="en-US" sz="1100" b="0" i="0" dirty="0">
                        <a:latin typeface="Avenir Light" charset="0"/>
                        <a:ea typeface="Avenir Light" charset="0"/>
                        <a:cs typeface="Avenir Light" charset="0"/>
                      </a:endParaRPr>
                    </a:p>
                    <a:p>
                      <a:pPr marL="171450" indent="-171450">
                        <a:buFont typeface="Wingdings" charset="2"/>
                        <a:buChar char="ü"/>
                      </a:pPr>
                      <a:r>
                        <a:rPr lang="en-US" sz="1100" b="0" i="0" dirty="0">
                          <a:latin typeface="Avenir Light"/>
                          <a:ea typeface="Avenir Light" charset="0"/>
                          <a:cs typeface="Avenir Light" charset="0"/>
                        </a:rPr>
                        <a:t>Employment</a:t>
                      </a:r>
                    </a:p>
                    <a:p>
                      <a:pPr marL="171450" indent="-171450">
                        <a:buFont typeface="Wingdings" charset="2"/>
                        <a:buChar char="ü"/>
                      </a:pPr>
                      <a:r>
                        <a:rPr lang="en-US" sz="1100" b="0" i="0" dirty="0">
                          <a:latin typeface="Avenir Light"/>
                          <a:ea typeface="Avenir Light" charset="0"/>
                          <a:cs typeface="Avenir Light" charset="0"/>
                        </a:rPr>
                        <a:t>Level 3 Technical Level Qualification</a:t>
                      </a:r>
                    </a:p>
                  </a:txBody>
                  <a:tcPr>
                    <a:solidFill>
                      <a:srgbClr val="00B140">
                        <a:alpha val="20000"/>
                      </a:srgbClr>
                    </a:solidFill>
                  </a:tcPr>
                </a:tc>
                <a:tc hMerge="1">
                  <a:txBody>
                    <a:bodyPr/>
                    <a:lstStyle/>
                    <a:p>
                      <a:endParaRPr lang="en-US"/>
                    </a:p>
                  </a:txBody>
                  <a:tcPr/>
                </a:tc>
                <a:tc>
                  <a:txBody>
                    <a:bodyPr/>
                    <a:lstStyle/>
                    <a:p>
                      <a:pPr marL="171450" indent="-171450">
                        <a:buFont typeface="Wingdings" charset="2"/>
                        <a:buChar char="ü"/>
                      </a:pPr>
                      <a:r>
                        <a:rPr lang="en-US" sz="1100" b="0" i="0" dirty="0">
                          <a:latin typeface="Avenir Light"/>
                          <a:ea typeface="Avenir Light" charset="0"/>
                          <a:cs typeface="Avenir Light" charset="0"/>
                        </a:rPr>
                        <a:t>Apprenticeship </a:t>
                      </a:r>
                      <a:endParaRPr lang="en-US" sz="1100" b="0" i="0" dirty="0">
                        <a:latin typeface="Avenir Light" charset="0"/>
                        <a:ea typeface="Avenir Light" charset="0"/>
                        <a:cs typeface="Avenir Light" charset="0"/>
                      </a:endParaRPr>
                    </a:p>
                    <a:p>
                      <a:pPr marL="171450" indent="-171450">
                        <a:buFont typeface="Wingdings" charset="2"/>
                        <a:buChar char="ü"/>
                      </a:pPr>
                      <a:r>
                        <a:rPr lang="en-US" sz="1100" b="0" i="0" dirty="0">
                          <a:latin typeface="Avenir Light"/>
                          <a:ea typeface="Avenir Light" charset="0"/>
                          <a:cs typeface="Avenir Light" charset="0"/>
                        </a:rPr>
                        <a:t>Employment</a:t>
                      </a:r>
                    </a:p>
                    <a:p>
                      <a:pPr marL="171450" marR="0" lvl="0" indent="-171450" algn="l" defTabSz="457200" rtl="0" eaLnBrk="1" fontAlgn="auto" latinLnBrk="0" hangingPunct="1">
                        <a:lnSpc>
                          <a:spcPct val="100000"/>
                        </a:lnSpc>
                        <a:spcBef>
                          <a:spcPts val="0"/>
                        </a:spcBef>
                        <a:spcAft>
                          <a:spcPts val="0"/>
                        </a:spcAft>
                        <a:buClrTx/>
                        <a:buSzTx/>
                        <a:buFont typeface="Wingdings" charset="2"/>
                        <a:buChar char="ü"/>
                        <a:tabLst/>
                        <a:defRPr/>
                      </a:pPr>
                      <a:r>
                        <a:rPr kumimoji="0" lang="en-US" sz="1100" b="0" i="0" u="none" strike="noStrike" kern="1200" cap="none" spc="0" normalizeH="0" baseline="0" noProof="0" dirty="0">
                          <a:ln>
                            <a:noFill/>
                          </a:ln>
                          <a:solidFill>
                            <a:srgbClr val="000000"/>
                          </a:solidFill>
                          <a:effectLst/>
                          <a:uLnTx/>
                          <a:uFillTx/>
                          <a:latin typeface="Avenir Light"/>
                          <a:ea typeface="Avenir Light" charset="0"/>
                          <a:cs typeface="Avenir Light" charset="0"/>
                        </a:rPr>
                        <a:t>Higher education course</a:t>
                      </a:r>
                    </a:p>
                  </a:txBody>
                  <a:tcPr>
                    <a:solidFill>
                      <a:srgbClr val="00B140">
                        <a:alpha val="20000"/>
                      </a:srgbClr>
                    </a:solidFill>
                  </a:tcPr>
                </a:tc>
                <a:extLst>
                  <a:ext uri="{0D108BD9-81ED-4DB2-BD59-A6C34878D82A}">
                    <a16:rowId xmlns:a16="http://schemas.microsoft.com/office/drawing/2014/main" val="10002"/>
                  </a:ext>
                </a:extLst>
              </a:tr>
              <a:tr h="416258">
                <a:tc>
                  <a: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venir Heavy"/>
                          <a:ea typeface="Avenir Heavy" charset="0"/>
                          <a:cs typeface="Avenir Heavy" charset="0"/>
                        </a:rPr>
                        <a:t>Grading</a:t>
                      </a:r>
                    </a:p>
                  </a:txBody>
                  <a:tcPr>
                    <a:solidFill>
                      <a:srgbClr val="00B140"/>
                    </a:solidFill>
                  </a:tcPr>
                </a:tc>
                <a:tc gridSpan="4">
                  <a:txBody>
                    <a:bodyPr/>
                    <a:lstStyle/>
                    <a:p>
                      <a:pPr algn="ctr">
                        <a:lnSpc>
                          <a:spcPct val="150000"/>
                        </a:lnSpc>
                      </a:pPr>
                      <a:r>
                        <a:rPr lang="en-US" sz="1400" b="1" i="0" dirty="0">
                          <a:latin typeface="Avenir Heavy"/>
                          <a:ea typeface="Avenir Heavy" charset="0"/>
                          <a:cs typeface="Avenir Heavy" charset="0"/>
                        </a:rPr>
                        <a:t>P/M/D/D*</a:t>
                      </a:r>
                    </a:p>
                  </a:txBody>
                  <a:tcPr>
                    <a:solidFill>
                      <a:srgbClr val="00B140">
                        <a:alpha val="20000"/>
                      </a:srgbClr>
                    </a:solidFill>
                  </a:tcPr>
                </a:tc>
                <a:tc hMerge="1">
                  <a:txBody>
                    <a:bodyPr/>
                    <a:lstStyle/>
                    <a:p>
                      <a:endParaRPr lang="en-US" sz="1200" b="0" i="0">
                        <a:latin typeface="Avenir Light" charset="0"/>
                        <a:ea typeface="Avenir Light" charset="0"/>
                        <a:cs typeface="Avenir Light" charset="0"/>
                      </a:endParaRPr>
                    </a:p>
                  </a:txBody>
                  <a:tcPr>
                    <a:solidFill>
                      <a:srgbClr val="00B140">
                        <a:alpha val="20000"/>
                      </a:srgbClr>
                    </a:solidFill>
                  </a:tcPr>
                </a:tc>
                <a:tc hMerge="1">
                  <a:txBody>
                    <a:bodyPr/>
                    <a:lstStyle/>
                    <a:p>
                      <a:endParaRPr lang="en-US"/>
                    </a:p>
                  </a:txBody>
                  <a:tcPr/>
                </a:tc>
                <a:tc hMerge="1">
                  <a:txBody>
                    <a:bodyPr/>
                    <a:lstStyle/>
                    <a:p>
                      <a:pPr algn="ctr">
                        <a:lnSpc>
                          <a:spcPct val="150000"/>
                        </a:lnSpc>
                      </a:pPr>
                      <a:endParaRPr lang="en-US" sz="1400" b="1" i="0">
                        <a:latin typeface="Avenir Heavy" charset="0"/>
                        <a:ea typeface="Avenir Heavy" charset="0"/>
                        <a:cs typeface="Avenir Heavy" charset="0"/>
                      </a:endParaRPr>
                    </a:p>
                  </a:txBody>
                  <a:tcPr>
                    <a:solidFill>
                      <a:srgbClr val="00B140">
                        <a:alpha val="20000"/>
                      </a:srgbClr>
                    </a:solidFill>
                  </a:tcPr>
                </a:tc>
                <a:extLst>
                  <a:ext uri="{0D108BD9-81ED-4DB2-BD59-A6C34878D82A}">
                    <a16:rowId xmlns:a16="http://schemas.microsoft.com/office/drawing/2014/main" val="10003"/>
                  </a:ext>
                </a:extLst>
              </a:tr>
              <a:tr h="405824">
                <a:tc>
                  <a: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venir Heavy"/>
                          <a:ea typeface="Avenir Heavy" charset="0"/>
                          <a:cs typeface="Avenir Heavy" charset="0"/>
                        </a:rPr>
                        <a:t>UCAS points</a:t>
                      </a:r>
                    </a:p>
                  </a:txBody>
                  <a:tcPr>
                    <a:solidFill>
                      <a:srgbClr val="00B140"/>
                    </a:solidFill>
                  </a:tcPr>
                </a:tc>
                <a:tc gridSpan="2">
                  <a:txBody>
                    <a:bodyPr/>
                    <a:lstStyle/>
                    <a:p>
                      <a:pPr marL="0" marR="0" lvl="0" indent="0" algn="l" defTabSz="457200" rtl="0" eaLnBrk="1" fontAlgn="auto" latinLnBrk="0" hangingPunct="1">
                        <a:lnSpc>
                          <a:spcPct val="150000"/>
                        </a:lnSpc>
                        <a:spcBef>
                          <a:spcPts val="0"/>
                        </a:spcBef>
                        <a:spcAft>
                          <a:spcPts val="18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venir Light"/>
                          <a:ea typeface="Avenir Light" charset="0"/>
                          <a:cs typeface="Avenir Light" charset="0"/>
                        </a:rPr>
                        <a:t>n/a</a:t>
                      </a:r>
                    </a:p>
                  </a:txBody>
                  <a:tcPr>
                    <a:solidFill>
                      <a:srgbClr val="00B140">
                        <a:alpha val="20000"/>
                      </a:srgbClr>
                    </a:solidFill>
                  </a:tcPr>
                </a:tc>
                <a:tc hMerge="1">
                  <a:txBody>
                    <a:bodyPr/>
                    <a:lstStyle/>
                    <a:p>
                      <a:endParaRPr lang="en-US" sz="1200" b="0" i="0">
                        <a:latin typeface="Avenir Light" charset="0"/>
                        <a:ea typeface="Avenir Light" charset="0"/>
                        <a:cs typeface="Avenir Light" charset="0"/>
                      </a:endParaRPr>
                    </a:p>
                  </a:txBody>
                  <a:tcPr>
                    <a:solidFill>
                      <a:srgbClr val="00B140">
                        <a:alpha val="20000"/>
                      </a:srgbClr>
                    </a:solidFill>
                  </a:tcPr>
                </a:tc>
                <a:tc>
                  <a:txBody>
                    <a:bodyPr/>
                    <a:lstStyle/>
                    <a:p>
                      <a:pPr marL="0" marR="0" lvl="0" indent="0" algn="l" defTabSz="457200" rtl="0" eaLnBrk="1" fontAlgn="auto" latinLnBrk="0" hangingPunct="1">
                        <a:lnSpc>
                          <a:spcPct val="150000"/>
                        </a:lnSpc>
                        <a:spcBef>
                          <a:spcPts val="0"/>
                        </a:spcBef>
                        <a:spcAft>
                          <a:spcPts val="18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venir Light"/>
                          <a:ea typeface="Avenir Light" charset="0"/>
                          <a:cs typeface="Avenir Light" charset="0"/>
                        </a:rPr>
                        <a:t>n/a</a:t>
                      </a:r>
                    </a:p>
                  </a:txBody>
                  <a:tcPr>
                    <a:solidFill>
                      <a:srgbClr val="00B140">
                        <a:alpha val="20000"/>
                      </a:srgbClr>
                    </a:solidFill>
                  </a:tcPr>
                </a:tc>
                <a:tc>
                  <a:txBody>
                    <a:bodyPr/>
                    <a:lstStyle/>
                    <a:p>
                      <a:pPr marL="0" marR="0" lvl="0" indent="0" algn="l" defTabSz="457200" rtl="0" eaLnBrk="1" fontAlgn="auto" latinLnBrk="0" hangingPunct="1">
                        <a:lnSpc>
                          <a:spcPct val="150000"/>
                        </a:lnSpc>
                        <a:spcBef>
                          <a:spcPts val="0"/>
                        </a:spcBef>
                        <a:spcAft>
                          <a:spcPts val="18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venir Light"/>
                          <a:ea typeface="Avenir Light" charset="0"/>
                          <a:cs typeface="Avenir Light" charset="0"/>
                        </a:rPr>
                        <a:t>16 min – 168 max</a:t>
                      </a:r>
                    </a:p>
                  </a:txBody>
                  <a:tcPr>
                    <a:solidFill>
                      <a:srgbClr val="00B140">
                        <a:alpha val="20000"/>
                      </a:srgbClr>
                    </a:solidFill>
                  </a:tcPr>
                </a:tc>
                <a:extLst>
                  <a:ext uri="{0D108BD9-81ED-4DB2-BD59-A6C34878D82A}">
                    <a16:rowId xmlns:a16="http://schemas.microsoft.com/office/drawing/2014/main" val="10004"/>
                  </a:ext>
                </a:extLst>
              </a:tr>
              <a:tr h="78854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venir Heavy"/>
                          <a:ea typeface="Avenir Heavy" charset="0"/>
                          <a:cs typeface="Avenir Heavy" charset="0"/>
                        </a:rPr>
                        <a:t>Mandatory content and contribution to overall grade</a:t>
                      </a:r>
                    </a:p>
                  </a:txBody>
                  <a:tcPr>
                    <a:solidFill>
                      <a:srgbClr val="00B140"/>
                    </a:solidFill>
                  </a:tcPr>
                </a:tc>
                <a:tc gridSpan="4">
                  <a:txBody>
                    <a:bodyPr/>
                    <a:lstStyle/>
                    <a:p>
                      <a:pPr>
                        <a:buNone/>
                      </a:pPr>
                      <a:r>
                        <a:rPr lang="en-US" sz="1100" b="0" i="0" dirty="0">
                          <a:latin typeface="Avenir Light"/>
                          <a:ea typeface="Avenir Light" charset="0"/>
                          <a:cs typeface="Avenir Light" charset="0"/>
                        </a:rPr>
                        <a:t>Must make up </a:t>
                      </a:r>
                      <a:r>
                        <a:rPr lang="en-US" sz="1100" b="1" i="0" dirty="0">
                          <a:latin typeface="Avenir Heavy"/>
                          <a:ea typeface="Avenir Heavy" charset="0"/>
                          <a:cs typeface="Avenir Heavy" charset="0"/>
                        </a:rPr>
                        <a:t>at least 40% </a:t>
                      </a:r>
                      <a:r>
                        <a:rPr lang="en-US" sz="1100" b="0" i="0" dirty="0">
                          <a:latin typeface="Avenir Light"/>
                          <a:ea typeface="Avenir Light" charset="0"/>
                          <a:cs typeface="Avenir Light" charset="0"/>
                        </a:rPr>
                        <a:t>of the qualification</a:t>
                      </a:r>
                      <a:endParaRPr lang="en-US" sz="1200" b="0" i="0" dirty="0">
                        <a:latin typeface="Avenir Light"/>
                        <a:ea typeface="Avenir Light" charset="0"/>
                        <a:cs typeface="Avenir Light" charset="0"/>
                      </a:endParaRPr>
                    </a:p>
                  </a:txBody>
                  <a:tcPr>
                    <a:solidFill>
                      <a:srgbClr val="00B140">
                        <a:alpha val="20000"/>
                      </a:srgbClr>
                    </a:solidFill>
                  </a:tcPr>
                </a:tc>
                <a:tc hMerge="1">
                  <a:txBody>
                    <a:bodyPr/>
                    <a:lstStyle/>
                    <a:p>
                      <a:endParaRPr lang="en-US" sz="1200" b="0" i="0">
                        <a:latin typeface="Avenir Light" charset="0"/>
                        <a:ea typeface="Avenir Light" charset="0"/>
                        <a:cs typeface="Avenir Light" charset="0"/>
                      </a:endParaRPr>
                    </a:p>
                  </a:txBody>
                  <a:tcPr>
                    <a:solidFill>
                      <a:srgbClr val="00B140">
                        <a:alpha val="20000"/>
                      </a:srgbClr>
                    </a:solidFill>
                  </a:tcPr>
                </a:tc>
                <a:tc hMerge="1">
                  <a:txBody>
                    <a:bodyPr/>
                    <a:lstStyle/>
                    <a:p>
                      <a:endParaRPr lang="en-US"/>
                    </a:p>
                  </a:txBody>
                  <a:tcPr/>
                </a:tc>
                <a:tc hMerge="1">
                  <a:txBody>
                    <a:bodyPr/>
                    <a:lstStyle/>
                    <a:p>
                      <a:endParaRPr lang="en-US" sz="1200" b="0" i="0">
                        <a:latin typeface="Avenir Light" charset="0"/>
                        <a:ea typeface="Avenir Light" charset="0"/>
                        <a:cs typeface="Avenir Light" charset="0"/>
                      </a:endParaRPr>
                    </a:p>
                  </a:txBody>
                  <a:tcPr>
                    <a:solidFill>
                      <a:srgbClr val="00B140">
                        <a:alpha val="20000"/>
                      </a:srgbClr>
                    </a:solidFill>
                  </a:tcPr>
                </a:tc>
                <a:extLst>
                  <a:ext uri="{0D108BD9-81ED-4DB2-BD59-A6C34878D82A}">
                    <a16:rowId xmlns:a16="http://schemas.microsoft.com/office/drawing/2014/main" val="10005"/>
                  </a:ext>
                </a:extLst>
              </a:tr>
              <a:tr h="459613">
                <a:tc>
                  <a: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venir Heavy"/>
                          <a:ea typeface="Avenir Heavy" charset="0"/>
                          <a:cs typeface="Avenir Heavy" charset="0"/>
                        </a:rPr>
                        <a:t> Assessment</a:t>
                      </a:r>
                    </a:p>
                  </a:txBody>
                  <a:tcPr>
                    <a:solidFill>
                      <a:srgbClr val="00B140"/>
                    </a:solidFill>
                  </a:tcPr>
                </a:tc>
                <a:tc gridSpan="4">
                  <a:txBody>
                    <a:bodyPr/>
                    <a:lstStyle/>
                    <a:p>
                      <a:pPr>
                        <a:buNone/>
                      </a:pPr>
                      <a:r>
                        <a:rPr lang="en-US" sz="1100" b="0" i="0" dirty="0">
                          <a:latin typeface="Avenir Light"/>
                          <a:ea typeface="Avenir Light" charset="0"/>
                          <a:cs typeface="Avenir Light" charset="0"/>
                        </a:rPr>
                        <a:t>A proportion of the qualification content will be assessed externally </a:t>
                      </a:r>
                      <a:r>
                        <a:rPr lang="en-US" dirty="0"/>
                        <a:t/>
                      </a:r>
                      <a:br>
                        <a:rPr lang="en-US" dirty="0"/>
                      </a:br>
                      <a:r>
                        <a:rPr lang="en-US" sz="1100" b="1" i="0" dirty="0">
                          <a:latin typeface="Avenir Heavy"/>
                          <a:ea typeface="Avenir Heavy" charset="0"/>
                          <a:cs typeface="Avenir Heavy" charset="0"/>
                        </a:rPr>
                        <a:t>(minimum 25% for Technical Certificates and 30% Tech Level)</a:t>
                      </a:r>
                      <a:r>
                        <a:rPr lang="en-US" sz="1100" b="0" i="0" dirty="0">
                          <a:latin typeface="Avenir Light"/>
                          <a:ea typeface="Avenir Light" charset="0"/>
                          <a:cs typeface="Avenir Light" charset="0"/>
                        </a:rPr>
                        <a:t>. Must also include synoptic assessment.  </a:t>
                      </a:r>
                      <a:endParaRPr lang="en-US" sz="1100" b="0" i="0" dirty="0">
                        <a:latin typeface="Avenir Light" charset="0"/>
                        <a:ea typeface="Avenir Light" charset="0"/>
                        <a:cs typeface="Avenir Light" charset="0"/>
                      </a:endParaRPr>
                    </a:p>
                  </a:txBody>
                  <a:tcPr>
                    <a:solidFill>
                      <a:srgbClr val="00B140">
                        <a:alpha val="20000"/>
                      </a:srgbClr>
                    </a:solidFill>
                  </a:tcPr>
                </a:tc>
                <a:tc hMerge="1">
                  <a:txBody>
                    <a:bodyPr/>
                    <a:lstStyle/>
                    <a:p>
                      <a:endParaRPr lang="en-US" sz="1200" b="0" i="0">
                        <a:latin typeface="Avenir Light" charset="0"/>
                        <a:ea typeface="Avenir Light" charset="0"/>
                        <a:cs typeface="Avenir Light" charset="0"/>
                      </a:endParaRPr>
                    </a:p>
                  </a:txBody>
                  <a:tcPr>
                    <a:solidFill>
                      <a:srgbClr val="00B140">
                        <a:alpha val="20000"/>
                      </a:srgbClr>
                    </a:solidFill>
                  </a:tcPr>
                </a:tc>
                <a:tc hMerge="1">
                  <a:txBody>
                    <a:bodyPr/>
                    <a:lstStyle/>
                    <a:p>
                      <a:endParaRPr lang="en-US"/>
                    </a:p>
                  </a:txBody>
                  <a:tcPr/>
                </a:tc>
                <a:tc hMerge="1">
                  <a:txBody>
                    <a:bodyPr/>
                    <a:lstStyle/>
                    <a:p>
                      <a:endParaRPr lang="en-US" sz="1100" b="0" i="0">
                        <a:latin typeface="Avenir Light" charset="0"/>
                        <a:ea typeface="Avenir Light" charset="0"/>
                        <a:cs typeface="Avenir Light" charset="0"/>
                      </a:endParaRPr>
                    </a:p>
                  </a:txBody>
                  <a:tcPr>
                    <a:solidFill>
                      <a:srgbClr val="00B140">
                        <a:alpha val="20000"/>
                      </a:srgbClr>
                    </a:solidFill>
                  </a:tcPr>
                </a:tc>
                <a:extLst>
                  <a:ext uri="{0D108BD9-81ED-4DB2-BD59-A6C34878D82A}">
                    <a16:rowId xmlns:a16="http://schemas.microsoft.com/office/drawing/2014/main" val="10006"/>
                  </a:ext>
                </a:extLst>
              </a:tr>
              <a:tr h="45961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venir Heavy"/>
                          <a:ea typeface="Avenir Heavy" charset="0"/>
                          <a:cs typeface="Avenir Heavy" charset="0"/>
                        </a:rPr>
                        <a:t>Employer Involvement</a:t>
                      </a:r>
                    </a:p>
                  </a:txBody>
                  <a:tcPr>
                    <a:solidFill>
                      <a:srgbClr val="00B140"/>
                    </a:solidFill>
                  </a:tcPr>
                </a:tc>
                <a:tc gridSpan="4">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b="0" i="0" dirty="0">
                          <a:latin typeface="Avenir Light"/>
                          <a:ea typeface="Avenir Light" charset="0"/>
                          <a:cs typeface="Avenir Light" charset="0"/>
                        </a:rPr>
                        <a:t>In design, recognition, delivery and or assessment, which raises the credibility of the qualification in the eyes of employers, parents and learners.</a:t>
                      </a:r>
                    </a:p>
                  </a:txBody>
                  <a:tcPr>
                    <a:solidFill>
                      <a:srgbClr val="00B140">
                        <a:alpha val="20000"/>
                      </a:srgbClr>
                    </a:solidFill>
                  </a:tcPr>
                </a:tc>
                <a:tc hMerge="1">
                  <a:txBody>
                    <a:bodyPr/>
                    <a:lstStyle/>
                    <a:p>
                      <a:endParaRPr lang="en-US" sz="1200" b="0" i="0">
                        <a:latin typeface="Avenir Light" charset="0"/>
                        <a:ea typeface="Avenir Light" charset="0"/>
                        <a:cs typeface="Avenir Light" charset="0"/>
                      </a:endParaRPr>
                    </a:p>
                  </a:txBody>
                  <a:tcPr>
                    <a:solidFill>
                      <a:srgbClr val="00B140">
                        <a:alpha val="20000"/>
                      </a:srgbClr>
                    </a:solidFill>
                  </a:tcPr>
                </a:tc>
                <a:tc hMerge="1">
                  <a:txBody>
                    <a:bodyPr/>
                    <a:lstStyle/>
                    <a:p>
                      <a:endParaRPr lang="en-US"/>
                    </a:p>
                  </a:txBody>
                  <a:tcPr/>
                </a:tc>
                <a:tc hMerge="1">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100" b="0" i="0">
                        <a:latin typeface="Avenir Light" charset="0"/>
                        <a:ea typeface="Avenir Light" charset="0"/>
                        <a:cs typeface="Avenir Light" charset="0"/>
                      </a:endParaRPr>
                    </a:p>
                  </a:txBody>
                  <a:tcPr>
                    <a:solidFill>
                      <a:srgbClr val="00B140">
                        <a:alpha val="20000"/>
                      </a:srgb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8186167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519869" y="852778"/>
            <a:ext cx="4105919" cy="704456"/>
          </a:xfrm>
          <a:prstGeom prst="rect">
            <a:avLst/>
          </a:prstGeom>
          <a:no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2400" b="1" dirty="0">
                <a:latin typeface="Avenir Heavy" charset="0"/>
                <a:ea typeface="Avenir Heavy" charset="0"/>
                <a:cs typeface="Avenir Heavy" charset="0"/>
              </a:rPr>
              <a:t>Design principles</a:t>
            </a:r>
          </a:p>
          <a:p>
            <a:pPr algn="l"/>
            <a:r>
              <a:rPr lang="en-GB" sz="2400" dirty="0">
                <a:latin typeface="Avenir Light" charset="0"/>
                <a:ea typeface="Avenir Light" charset="0"/>
                <a:cs typeface="Avenir Light" charset="0"/>
              </a:rPr>
              <a:t>City &amp; Guilds vs other AOs</a:t>
            </a:r>
            <a:endParaRPr lang="en-GB" sz="2400" b="1" dirty="0">
              <a:latin typeface="Avenir LT Std 85 Heavy" charset="0"/>
              <a:ea typeface="Avenir LT Std 85 Heavy" charset="0"/>
              <a:cs typeface="Avenir LT Std 85 Heavy" charset="0"/>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94413" y="3614516"/>
            <a:ext cx="3837896" cy="2649071"/>
          </a:xfrm>
          <a:prstGeom prst="rect">
            <a:avLst/>
          </a:prstGeom>
        </p:spPr>
      </p:pic>
      <p:grpSp>
        <p:nvGrpSpPr>
          <p:cNvPr id="11" name="Group 10"/>
          <p:cNvGrpSpPr/>
          <p:nvPr/>
        </p:nvGrpSpPr>
        <p:grpSpPr>
          <a:xfrm>
            <a:off x="2913891" y="959812"/>
            <a:ext cx="8597138" cy="5617265"/>
            <a:chOff x="3360039" y="1107693"/>
            <a:chExt cx="8597138" cy="5617265"/>
          </a:xfrm>
        </p:grpSpPr>
        <p:sp>
          <p:nvSpPr>
            <p:cNvPr id="12" name="TextBox 11"/>
            <p:cNvSpPr txBox="1"/>
            <p:nvPr/>
          </p:nvSpPr>
          <p:spPr>
            <a:xfrm>
              <a:off x="8368004" y="1443581"/>
              <a:ext cx="1669090" cy="369332"/>
            </a:xfrm>
            <a:prstGeom prst="rect">
              <a:avLst/>
            </a:prstGeom>
            <a:noFill/>
          </p:spPr>
          <p:txBody>
            <a:bodyPr wrap="square" rtlCol="0">
              <a:spAutoFit/>
            </a:bodyPr>
            <a:lstStyle/>
            <a:p>
              <a:r>
                <a:rPr lang="en-US" dirty="0">
                  <a:latin typeface="Avenir LT Std 35 Light" charset="0"/>
                  <a:ea typeface="Avenir LT Std 35 Light" charset="0"/>
                  <a:cs typeface="Avenir LT Std 35 Light" charset="0"/>
                </a:rPr>
                <a:t>Other AOs</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2214" y="1107693"/>
              <a:ext cx="1015720" cy="600711"/>
            </a:xfrm>
            <a:prstGeom prst="rect">
              <a:avLst/>
            </a:prstGeom>
          </p:spPr>
        </p:pic>
        <p:sp>
          <p:nvSpPr>
            <p:cNvPr id="15" name="TextBox 14"/>
            <p:cNvSpPr txBox="1"/>
            <p:nvPr/>
          </p:nvSpPr>
          <p:spPr>
            <a:xfrm>
              <a:off x="8215020" y="1913807"/>
              <a:ext cx="3291549" cy="1061829"/>
            </a:xfrm>
            <a:prstGeom prst="rect">
              <a:avLst/>
            </a:prstGeom>
            <a:noFill/>
          </p:spPr>
          <p:txBody>
            <a:bodyPr wrap="square" rtlCol="0">
              <a:spAutoFit/>
            </a:bodyPr>
            <a:lstStyle/>
            <a:p>
              <a:pPr marL="243450" indent="-171450">
                <a:buFont typeface="Arial" panose="020B0604020202020204" pitchFamily="34" charset="0"/>
                <a:buChar char="•"/>
              </a:pPr>
              <a:r>
                <a:rPr lang="en-US" sz="1050" dirty="0">
                  <a:latin typeface="Avenir Light" charset="0"/>
                  <a:ea typeface="Avenir Light" charset="0"/>
                  <a:cs typeface="Avenir Light" charset="0"/>
                </a:rPr>
                <a:t>Synoptic practical assessment.</a:t>
              </a:r>
            </a:p>
            <a:p>
              <a:pPr marL="243450" indent="-171450">
                <a:buFont typeface="Arial" panose="020B0604020202020204" pitchFamily="34" charset="0"/>
                <a:buChar char="•"/>
              </a:pPr>
              <a:r>
                <a:rPr lang="en-US" sz="1050" dirty="0">
                  <a:latin typeface="Avenir Light" charset="0"/>
                  <a:ea typeface="Avenir Light" charset="0"/>
                  <a:cs typeface="Avenir Light" charset="0"/>
                </a:rPr>
                <a:t>End-knowledge test papers (A &amp; B).</a:t>
              </a:r>
            </a:p>
            <a:p>
              <a:pPr marL="243450" indent="-171450">
                <a:buFont typeface="Arial" panose="020B0604020202020204" pitchFamily="34" charset="0"/>
                <a:buChar char="•"/>
              </a:pPr>
              <a:r>
                <a:rPr lang="en-US" sz="1050" dirty="0">
                  <a:latin typeface="Avenir Light" charset="0"/>
                  <a:ea typeface="Avenir Light" charset="0"/>
                  <a:cs typeface="Avenir Light" charset="0"/>
                </a:rPr>
                <a:t>Service portfolio</a:t>
              </a:r>
            </a:p>
            <a:p>
              <a:pPr marL="243450" indent="-171450">
                <a:buFont typeface="Arial" panose="020B0604020202020204" pitchFamily="34" charset="0"/>
                <a:buChar char="•"/>
              </a:pPr>
              <a:r>
                <a:rPr lang="en-US" sz="1050" dirty="0">
                  <a:latin typeface="Avenir Light" charset="0"/>
                  <a:ea typeface="Avenir Light" charset="0"/>
                  <a:cs typeface="Avenir Light" charset="0"/>
                </a:rPr>
                <a:t>A practical observation per mandatory unit (graded and non-graded practical assessment).</a:t>
              </a:r>
            </a:p>
            <a:p>
              <a:pPr marL="243450" indent="-171450">
                <a:buFont typeface="Arial" panose="020B0604020202020204" pitchFamily="34" charset="0"/>
                <a:buChar char="•"/>
              </a:pPr>
              <a:r>
                <a:rPr lang="en-US" sz="1050" dirty="0">
                  <a:latin typeface="Avenir Light" charset="0"/>
                  <a:ea typeface="Avenir Light" charset="0"/>
                  <a:cs typeface="Avenir Light" charset="0"/>
                </a:rPr>
                <a:t>Portfolio of evidence.</a:t>
              </a:r>
            </a:p>
          </p:txBody>
        </p:sp>
        <p:sp>
          <p:nvSpPr>
            <p:cNvPr id="17" name="TextBox 16"/>
            <p:cNvSpPr txBox="1"/>
            <p:nvPr/>
          </p:nvSpPr>
          <p:spPr>
            <a:xfrm>
              <a:off x="8319153" y="3144485"/>
              <a:ext cx="3638024" cy="977191"/>
            </a:xfrm>
            <a:prstGeom prst="rect">
              <a:avLst/>
            </a:prstGeom>
            <a:noFill/>
          </p:spPr>
          <p:txBody>
            <a:bodyPr wrap="square" rtlCol="0">
              <a:spAutoFit/>
            </a:bodyPr>
            <a:lstStyle/>
            <a:p>
              <a:pPr marL="48600" indent="-84600">
                <a:buFont typeface="Arial" charset="0"/>
                <a:buChar char="•"/>
              </a:pPr>
              <a:r>
                <a:rPr lang="en-US" sz="1050" dirty="0">
                  <a:latin typeface="Avenir Light" charset="0"/>
                  <a:ea typeface="Avenir Light" charset="0"/>
                  <a:cs typeface="Avenir Light" charset="0"/>
                </a:rPr>
                <a:t>Externally set.</a:t>
              </a:r>
            </a:p>
            <a:p>
              <a:pPr marL="48600" indent="-84600">
                <a:buFont typeface="Arial" charset="0"/>
                <a:buChar char="•"/>
              </a:pPr>
              <a:r>
                <a:rPr lang="en-US" sz="1050" dirty="0">
                  <a:latin typeface="Avenir Light" charset="0"/>
                  <a:ea typeface="Avenir Light" charset="0"/>
                  <a:cs typeface="Avenir Light" charset="0"/>
                </a:rPr>
                <a:t>Internally marked</a:t>
              </a:r>
            </a:p>
            <a:p>
              <a:pPr marL="48600" indent="-84600">
                <a:buFont typeface="Arial" charset="0"/>
                <a:buChar char="•"/>
              </a:pPr>
              <a:r>
                <a:rPr lang="en-US" sz="1050" dirty="0">
                  <a:latin typeface="Avenir Light" charset="0"/>
                  <a:ea typeface="Avenir Light" charset="0"/>
                  <a:cs typeface="Avenir Light" charset="0"/>
                </a:rPr>
                <a:t>Externally verified</a:t>
              </a:r>
            </a:p>
            <a:p>
              <a:pPr marL="48600" indent="-84600">
                <a:buFont typeface="Arial" charset="0"/>
                <a:buChar char="•"/>
              </a:pPr>
              <a:r>
                <a:rPr lang="en-US" sz="1050" dirty="0">
                  <a:latin typeface="Avenir Light" charset="0"/>
                  <a:ea typeface="Avenir Light" charset="0"/>
                  <a:cs typeface="Avenir Light" charset="0"/>
                </a:rPr>
                <a:t>Externally set, internally marked and externally verified</a:t>
              </a:r>
            </a:p>
            <a:p>
              <a:pPr>
                <a:spcBef>
                  <a:spcPts val="600"/>
                </a:spcBef>
              </a:pPr>
              <a:r>
                <a:rPr lang="en-US" sz="1050" b="1" u="sng" dirty="0">
                  <a:latin typeface="Avenir Heavy" charset="0"/>
                  <a:ea typeface="Avenir Heavy" charset="0"/>
                  <a:cs typeface="Avenir Heavy" charset="0"/>
                </a:rPr>
                <a:t>Contributes to 20% of final grade</a:t>
              </a:r>
            </a:p>
          </p:txBody>
        </p:sp>
        <p:sp>
          <p:nvSpPr>
            <p:cNvPr id="18" name="TextBox 17"/>
            <p:cNvSpPr txBox="1"/>
            <p:nvPr/>
          </p:nvSpPr>
          <p:spPr>
            <a:xfrm>
              <a:off x="8319153" y="5519123"/>
              <a:ext cx="3425130" cy="577081"/>
            </a:xfrm>
            <a:prstGeom prst="rect">
              <a:avLst/>
            </a:prstGeom>
            <a:noFill/>
          </p:spPr>
          <p:txBody>
            <a:bodyPr wrap="square" rtlCol="0">
              <a:spAutoFit/>
            </a:bodyPr>
            <a:lstStyle/>
            <a:p>
              <a:pPr marL="48600" indent="-84600">
                <a:buFont typeface="Arial" charset="0"/>
                <a:buChar char="•"/>
              </a:pPr>
              <a:r>
                <a:rPr lang="en-US" sz="1050" dirty="0">
                  <a:latin typeface="Avenir Light" charset="0"/>
                  <a:ea typeface="Avenir Light" charset="0"/>
                  <a:cs typeface="Avenir Light" charset="0"/>
                </a:rPr>
                <a:t>Not graded – Pass/Fail.</a:t>
              </a:r>
            </a:p>
            <a:p>
              <a:pPr marL="48600" indent="-84600">
                <a:buFont typeface="Arial" charset="0"/>
                <a:buChar char="•"/>
              </a:pPr>
              <a:r>
                <a:rPr lang="en-US" sz="1050" dirty="0">
                  <a:latin typeface="Avenir Light" charset="0"/>
                  <a:ea typeface="Avenir Light" charset="0"/>
                  <a:cs typeface="Avenir Light" charset="0"/>
                </a:rPr>
                <a:t>Does not contribute to final grade.</a:t>
              </a:r>
            </a:p>
            <a:p>
              <a:pPr marL="48600" indent="-84600">
                <a:buFont typeface="Arial" charset="0"/>
                <a:buChar char="•"/>
              </a:pPr>
              <a:endParaRPr lang="en-US" sz="1050" dirty="0">
                <a:latin typeface="Avenir Light" charset="0"/>
                <a:ea typeface="Avenir Light" charset="0"/>
                <a:cs typeface="Avenir Light" charset="0"/>
              </a:endParaRPr>
            </a:p>
          </p:txBody>
        </p:sp>
        <p:cxnSp>
          <p:nvCxnSpPr>
            <p:cNvPr id="19" name="Straight Connector 18"/>
            <p:cNvCxnSpPr/>
            <p:nvPr/>
          </p:nvCxnSpPr>
          <p:spPr>
            <a:xfrm>
              <a:off x="3425885" y="3005635"/>
              <a:ext cx="8381880" cy="0"/>
            </a:xfrm>
            <a:prstGeom prst="line">
              <a:avLst/>
            </a:prstGeom>
            <a:ln w="3175">
              <a:solidFill>
                <a:schemeClr val="tx1">
                  <a:alpha val="20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3425885" y="4189393"/>
              <a:ext cx="8381880" cy="0"/>
            </a:xfrm>
            <a:prstGeom prst="line">
              <a:avLst/>
            </a:prstGeom>
            <a:ln w="3175">
              <a:solidFill>
                <a:schemeClr val="tx1">
                  <a:alpha val="20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3425885" y="5352358"/>
              <a:ext cx="8381880" cy="0"/>
            </a:xfrm>
            <a:prstGeom prst="line">
              <a:avLst/>
            </a:prstGeom>
            <a:ln w="3175">
              <a:solidFill>
                <a:schemeClr val="tx1">
                  <a:alpha val="20000"/>
                </a:schemeClr>
              </a:solidFill>
            </a:ln>
            <a:effectLst/>
          </p:spPr>
          <p:style>
            <a:lnRef idx="2">
              <a:schemeClr val="accent1"/>
            </a:lnRef>
            <a:fillRef idx="0">
              <a:schemeClr val="accent1"/>
            </a:fillRef>
            <a:effectRef idx="1">
              <a:schemeClr val="accent1"/>
            </a:effectRef>
            <a:fontRef idx="minor">
              <a:schemeClr val="tx1"/>
            </a:fontRef>
          </p:style>
        </p:cxnSp>
        <p:grpSp>
          <p:nvGrpSpPr>
            <p:cNvPr id="22" name="Group 21"/>
            <p:cNvGrpSpPr/>
            <p:nvPr/>
          </p:nvGrpSpPr>
          <p:grpSpPr>
            <a:xfrm>
              <a:off x="3425885" y="1926178"/>
              <a:ext cx="1022017" cy="986624"/>
              <a:chOff x="2209779" y="1979109"/>
              <a:chExt cx="1022017" cy="986624"/>
            </a:xfrm>
          </p:grpSpPr>
          <p:sp>
            <p:nvSpPr>
              <p:cNvPr id="40" name="Octagon 39"/>
              <p:cNvSpPr/>
              <p:nvPr/>
            </p:nvSpPr>
            <p:spPr>
              <a:xfrm>
                <a:off x="2234773" y="1979109"/>
                <a:ext cx="986624" cy="986624"/>
              </a:xfrm>
              <a:prstGeom prst="octagon">
                <a:avLst/>
              </a:prstGeom>
              <a:solidFill>
                <a:srgbClr val="E12B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TextBox 40"/>
              <p:cNvSpPr txBox="1"/>
              <p:nvPr/>
            </p:nvSpPr>
            <p:spPr>
              <a:xfrm>
                <a:off x="2209779" y="2292935"/>
                <a:ext cx="1022017" cy="430887"/>
              </a:xfrm>
              <a:prstGeom prst="rect">
                <a:avLst/>
              </a:prstGeom>
              <a:noFill/>
            </p:spPr>
            <p:txBody>
              <a:bodyPr wrap="square" rtlCol="0">
                <a:spAutoFit/>
              </a:bodyPr>
              <a:lstStyle/>
              <a:p>
                <a:pPr algn="ctr"/>
                <a:r>
                  <a:rPr lang="en-US" sz="1100" b="1" dirty="0">
                    <a:solidFill>
                      <a:schemeClr val="bg1"/>
                    </a:solidFill>
                    <a:latin typeface="Avenir Heavy" charset="0"/>
                    <a:ea typeface="Avenir Heavy" charset="0"/>
                    <a:cs typeface="Avenir Heavy" charset="0"/>
                  </a:rPr>
                  <a:t>Methods of </a:t>
                </a:r>
              </a:p>
              <a:p>
                <a:pPr algn="ctr"/>
                <a:r>
                  <a:rPr lang="en-US" sz="1100" b="1" dirty="0">
                    <a:solidFill>
                      <a:schemeClr val="bg1"/>
                    </a:solidFill>
                    <a:latin typeface="Avenir Heavy" charset="0"/>
                    <a:ea typeface="Avenir Heavy" charset="0"/>
                    <a:cs typeface="Avenir Heavy" charset="0"/>
                  </a:rPr>
                  <a:t>assessment</a:t>
                </a:r>
              </a:p>
            </p:txBody>
          </p:sp>
        </p:grpSp>
        <p:grpSp>
          <p:nvGrpSpPr>
            <p:cNvPr id="23" name="Group 22"/>
            <p:cNvGrpSpPr/>
            <p:nvPr/>
          </p:nvGrpSpPr>
          <p:grpSpPr>
            <a:xfrm>
              <a:off x="3425885" y="3112040"/>
              <a:ext cx="1022017" cy="986624"/>
              <a:chOff x="2209779" y="3164971"/>
              <a:chExt cx="1022017" cy="986624"/>
            </a:xfrm>
          </p:grpSpPr>
          <p:sp>
            <p:nvSpPr>
              <p:cNvPr id="38" name="Octagon 37"/>
              <p:cNvSpPr/>
              <p:nvPr/>
            </p:nvSpPr>
            <p:spPr>
              <a:xfrm>
                <a:off x="2231641" y="3164971"/>
                <a:ext cx="986624" cy="986624"/>
              </a:xfrm>
              <a:prstGeom prst="octagon">
                <a:avLst/>
              </a:prstGeom>
              <a:solidFill>
                <a:srgbClr val="E12B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TextBox 38"/>
              <p:cNvSpPr txBox="1"/>
              <p:nvPr/>
            </p:nvSpPr>
            <p:spPr>
              <a:xfrm>
                <a:off x="2209779" y="3358201"/>
                <a:ext cx="1022017" cy="600164"/>
              </a:xfrm>
              <a:prstGeom prst="rect">
                <a:avLst/>
              </a:prstGeom>
              <a:noFill/>
            </p:spPr>
            <p:txBody>
              <a:bodyPr wrap="square" rtlCol="0">
                <a:spAutoFit/>
              </a:bodyPr>
              <a:lstStyle/>
              <a:p>
                <a:pPr algn="ctr"/>
                <a:r>
                  <a:rPr lang="en-US" sz="1100" b="1" dirty="0">
                    <a:solidFill>
                      <a:schemeClr val="bg1"/>
                    </a:solidFill>
                    <a:latin typeface="Avenir Heavy" charset="0"/>
                    <a:ea typeface="Avenir Heavy" charset="0"/>
                    <a:cs typeface="Avenir Heavy" charset="0"/>
                  </a:rPr>
                  <a:t>Synoptic</a:t>
                </a:r>
              </a:p>
              <a:p>
                <a:pPr algn="ctr"/>
                <a:r>
                  <a:rPr lang="en-US" sz="1100" b="1" dirty="0">
                    <a:solidFill>
                      <a:schemeClr val="bg1"/>
                    </a:solidFill>
                    <a:latin typeface="Avenir Heavy" charset="0"/>
                    <a:ea typeface="Avenir Heavy" charset="0"/>
                    <a:cs typeface="Avenir Heavy" charset="0"/>
                  </a:rPr>
                  <a:t>Practical</a:t>
                </a:r>
              </a:p>
              <a:p>
                <a:pPr algn="ctr"/>
                <a:r>
                  <a:rPr lang="en-US" sz="1100" b="1" dirty="0">
                    <a:solidFill>
                      <a:schemeClr val="bg1"/>
                    </a:solidFill>
                    <a:latin typeface="Avenir Heavy" charset="0"/>
                    <a:ea typeface="Avenir Heavy" charset="0"/>
                    <a:cs typeface="Avenir Heavy" charset="0"/>
                  </a:rPr>
                  <a:t>assessment</a:t>
                </a:r>
              </a:p>
            </p:txBody>
          </p:sp>
        </p:grpSp>
        <p:grpSp>
          <p:nvGrpSpPr>
            <p:cNvPr id="24" name="Group 23"/>
            <p:cNvGrpSpPr/>
            <p:nvPr/>
          </p:nvGrpSpPr>
          <p:grpSpPr>
            <a:xfrm>
              <a:off x="3360039" y="4278503"/>
              <a:ext cx="1169743" cy="986624"/>
              <a:chOff x="2143933" y="4331434"/>
              <a:chExt cx="1169743" cy="986624"/>
            </a:xfrm>
          </p:grpSpPr>
          <p:sp>
            <p:nvSpPr>
              <p:cNvPr id="36" name="Octagon 35"/>
              <p:cNvSpPr/>
              <p:nvPr/>
            </p:nvSpPr>
            <p:spPr>
              <a:xfrm>
                <a:off x="2231641" y="4331434"/>
                <a:ext cx="986624" cy="986624"/>
              </a:xfrm>
              <a:prstGeom prst="octagon">
                <a:avLst/>
              </a:prstGeom>
              <a:solidFill>
                <a:srgbClr val="E12B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TextBox 36"/>
              <p:cNvSpPr txBox="1"/>
              <p:nvPr/>
            </p:nvSpPr>
            <p:spPr>
              <a:xfrm>
                <a:off x="2143933" y="4629025"/>
                <a:ext cx="1169743" cy="415498"/>
              </a:xfrm>
              <a:prstGeom prst="rect">
                <a:avLst/>
              </a:prstGeom>
              <a:noFill/>
            </p:spPr>
            <p:txBody>
              <a:bodyPr wrap="square" rtlCol="0">
                <a:spAutoFit/>
              </a:bodyPr>
              <a:lstStyle/>
              <a:p>
                <a:pPr algn="ctr"/>
                <a:r>
                  <a:rPr lang="en-US" sz="1050" b="1" dirty="0">
                    <a:solidFill>
                      <a:schemeClr val="bg1"/>
                    </a:solidFill>
                    <a:latin typeface="Avenir Heavy" charset="0"/>
                    <a:ea typeface="Avenir Heavy" charset="0"/>
                    <a:cs typeface="Avenir Heavy" charset="0"/>
                  </a:rPr>
                  <a:t>End-knowledge</a:t>
                </a:r>
              </a:p>
              <a:p>
                <a:pPr algn="ctr"/>
                <a:r>
                  <a:rPr lang="en-US" sz="1050" b="1" dirty="0">
                    <a:solidFill>
                      <a:schemeClr val="bg1"/>
                    </a:solidFill>
                    <a:latin typeface="Avenir Heavy" charset="0"/>
                    <a:ea typeface="Avenir Heavy" charset="0"/>
                    <a:cs typeface="Avenir Heavy" charset="0"/>
                  </a:rPr>
                  <a:t>assessment</a:t>
                </a:r>
              </a:p>
            </p:txBody>
          </p:sp>
        </p:grpSp>
        <p:grpSp>
          <p:nvGrpSpPr>
            <p:cNvPr id="25" name="Group 24"/>
            <p:cNvGrpSpPr/>
            <p:nvPr/>
          </p:nvGrpSpPr>
          <p:grpSpPr>
            <a:xfrm>
              <a:off x="3447747" y="5453253"/>
              <a:ext cx="986624" cy="986624"/>
              <a:chOff x="2231641" y="5506184"/>
              <a:chExt cx="986624" cy="986624"/>
            </a:xfrm>
          </p:grpSpPr>
          <p:sp>
            <p:nvSpPr>
              <p:cNvPr id="34" name="Octagon 33"/>
              <p:cNvSpPr/>
              <p:nvPr/>
            </p:nvSpPr>
            <p:spPr>
              <a:xfrm>
                <a:off x="2231641" y="5506184"/>
                <a:ext cx="986624" cy="986624"/>
              </a:xfrm>
              <a:prstGeom prst="octagon">
                <a:avLst/>
              </a:prstGeom>
              <a:solidFill>
                <a:srgbClr val="E12B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TextBox 34"/>
              <p:cNvSpPr txBox="1"/>
              <p:nvPr/>
            </p:nvSpPr>
            <p:spPr>
              <a:xfrm>
                <a:off x="2315326" y="5795488"/>
                <a:ext cx="820255" cy="461665"/>
              </a:xfrm>
              <a:prstGeom prst="rect">
                <a:avLst/>
              </a:prstGeom>
              <a:noFill/>
            </p:spPr>
            <p:txBody>
              <a:bodyPr wrap="square" rtlCol="0">
                <a:spAutoFit/>
              </a:bodyPr>
              <a:lstStyle/>
              <a:p>
                <a:pPr algn="ctr"/>
                <a:r>
                  <a:rPr lang="en-US" sz="1200" b="1" dirty="0">
                    <a:solidFill>
                      <a:schemeClr val="bg1"/>
                    </a:solidFill>
                    <a:latin typeface="Avenir Heavy" charset="0"/>
                    <a:ea typeface="Avenir Heavy" charset="0"/>
                    <a:cs typeface="Avenir Heavy" charset="0"/>
                  </a:rPr>
                  <a:t>Optional</a:t>
                </a:r>
              </a:p>
              <a:p>
                <a:pPr algn="ctr"/>
                <a:r>
                  <a:rPr lang="en-US" sz="1200" b="1" dirty="0">
                    <a:solidFill>
                      <a:schemeClr val="bg1"/>
                    </a:solidFill>
                    <a:latin typeface="Avenir Heavy" charset="0"/>
                    <a:ea typeface="Avenir Heavy" charset="0"/>
                    <a:cs typeface="Avenir Heavy" charset="0"/>
                  </a:rPr>
                  <a:t>units</a:t>
                </a:r>
              </a:p>
            </p:txBody>
          </p:sp>
        </p:grpSp>
        <p:sp>
          <p:nvSpPr>
            <p:cNvPr id="26" name="TextBox 25"/>
            <p:cNvSpPr txBox="1"/>
            <p:nvPr/>
          </p:nvSpPr>
          <p:spPr>
            <a:xfrm>
              <a:off x="4613266" y="1913807"/>
              <a:ext cx="2654467" cy="430887"/>
            </a:xfrm>
            <a:prstGeom prst="rect">
              <a:avLst/>
            </a:prstGeom>
            <a:noFill/>
          </p:spPr>
          <p:txBody>
            <a:bodyPr wrap="square" rtlCol="0">
              <a:spAutoFit/>
            </a:bodyPr>
            <a:lstStyle/>
            <a:p>
              <a:pPr marL="243450" indent="-171450">
                <a:buFont typeface="Arial" panose="020B0604020202020204" pitchFamily="34" charset="0"/>
                <a:buChar char="•"/>
              </a:pPr>
              <a:r>
                <a:rPr lang="en-US" sz="1050" dirty="0">
                  <a:latin typeface="Avenir Light" charset="0"/>
                  <a:ea typeface="Avenir Light" charset="0"/>
                  <a:cs typeface="Avenir Light" charset="0"/>
                </a:rPr>
                <a:t>Synoptic practical assessment.</a:t>
              </a:r>
            </a:p>
            <a:p>
              <a:pPr marL="243450" indent="-171450">
                <a:buFont typeface="Arial" panose="020B0604020202020204" pitchFamily="34" charset="0"/>
                <a:buChar char="•"/>
              </a:pPr>
              <a:r>
                <a:rPr lang="en-US" sz="1050" dirty="0">
                  <a:latin typeface="Avenir Light" charset="0"/>
                  <a:ea typeface="Avenir Light" charset="0"/>
                  <a:cs typeface="Avenir Light" charset="0"/>
                </a:rPr>
                <a:t>End-knowledge assessment.</a:t>
              </a:r>
            </a:p>
          </p:txBody>
        </p:sp>
        <p:sp>
          <p:nvSpPr>
            <p:cNvPr id="27" name="TextBox 26"/>
            <p:cNvSpPr txBox="1"/>
            <p:nvPr/>
          </p:nvSpPr>
          <p:spPr>
            <a:xfrm>
              <a:off x="4697463" y="3144485"/>
              <a:ext cx="2654467" cy="1061829"/>
            </a:xfrm>
            <a:prstGeom prst="rect">
              <a:avLst/>
            </a:prstGeom>
            <a:noFill/>
          </p:spPr>
          <p:txBody>
            <a:bodyPr wrap="square" rtlCol="0">
              <a:spAutoFit/>
            </a:bodyPr>
            <a:lstStyle/>
            <a:p>
              <a:pPr marL="48600" indent="-84600">
                <a:buFont typeface="Arial" charset="0"/>
                <a:buChar char="•"/>
              </a:pPr>
              <a:r>
                <a:rPr lang="en-US" sz="1050" dirty="0">
                  <a:latin typeface="Avenir Light" charset="0"/>
                  <a:ea typeface="Avenir Light" charset="0"/>
                  <a:cs typeface="Avenir Light" charset="0"/>
                </a:rPr>
                <a:t>Externally set.</a:t>
              </a:r>
            </a:p>
            <a:p>
              <a:pPr marL="48600" indent="-84600">
                <a:buFont typeface="Arial" charset="0"/>
                <a:buChar char="•"/>
              </a:pPr>
              <a:r>
                <a:rPr lang="en-US" sz="1050" dirty="0">
                  <a:latin typeface="Avenir Light" charset="0"/>
                  <a:ea typeface="Avenir Light" charset="0"/>
                  <a:cs typeface="Avenir Light" charset="0"/>
                </a:rPr>
                <a:t>Internally marked</a:t>
              </a:r>
            </a:p>
            <a:p>
              <a:pPr marL="48600" indent="-84600">
                <a:buFont typeface="Arial" charset="0"/>
                <a:buChar char="•"/>
              </a:pPr>
              <a:r>
                <a:rPr lang="en-US" sz="1050" dirty="0">
                  <a:latin typeface="Avenir Light" charset="0"/>
                  <a:ea typeface="Avenir Light" charset="0"/>
                  <a:cs typeface="Avenir Light" charset="0"/>
                </a:rPr>
                <a:t>Externally moderated (City &amp; Guilds).</a:t>
              </a:r>
            </a:p>
            <a:p>
              <a:pPr marL="48600" indent="-84600">
                <a:buFont typeface="Arial" charset="0"/>
                <a:buChar char="•"/>
              </a:pPr>
              <a:r>
                <a:rPr lang="en-US" sz="1050" dirty="0">
                  <a:latin typeface="Avenir Light" charset="0"/>
                  <a:ea typeface="Avenir Light" charset="0"/>
                  <a:cs typeface="Avenir Light" charset="0"/>
                </a:rPr>
                <a:t>Marked against assessment objectives.</a:t>
              </a:r>
            </a:p>
            <a:p>
              <a:pPr marL="48600" indent="-84600">
                <a:buFont typeface="Arial" charset="0"/>
                <a:buChar char="•"/>
              </a:pPr>
              <a:endParaRPr lang="en-US" sz="1050" dirty="0">
                <a:latin typeface="Avenir Light" charset="0"/>
                <a:ea typeface="Avenir Light" charset="0"/>
                <a:cs typeface="Avenir Light" charset="0"/>
              </a:endParaRPr>
            </a:p>
            <a:p>
              <a:r>
                <a:rPr lang="en-US" sz="1050" b="1" u="sng" dirty="0">
                  <a:latin typeface="Avenir Light" charset="0"/>
                  <a:ea typeface="Avenir Light" charset="0"/>
                  <a:cs typeface="Avenir Light" charset="0"/>
                </a:rPr>
                <a:t>Contributes to 60% of final grade</a:t>
              </a:r>
              <a:r>
                <a:rPr lang="en-US" sz="1050" dirty="0">
                  <a:latin typeface="Avenir Light" charset="0"/>
                  <a:ea typeface="Avenir Light" charset="0"/>
                  <a:cs typeface="Avenir Light" charset="0"/>
                </a:rPr>
                <a:t>.</a:t>
              </a:r>
            </a:p>
          </p:txBody>
        </p:sp>
        <p:sp>
          <p:nvSpPr>
            <p:cNvPr id="28" name="TextBox 27"/>
            <p:cNvSpPr txBox="1"/>
            <p:nvPr/>
          </p:nvSpPr>
          <p:spPr>
            <a:xfrm>
              <a:off x="4695603" y="4277351"/>
              <a:ext cx="2831208" cy="977191"/>
            </a:xfrm>
            <a:prstGeom prst="rect">
              <a:avLst/>
            </a:prstGeom>
            <a:noFill/>
          </p:spPr>
          <p:txBody>
            <a:bodyPr wrap="square" rtlCol="0">
              <a:spAutoFit/>
            </a:bodyPr>
            <a:lstStyle/>
            <a:p>
              <a:pPr marL="48600" indent="-84600">
                <a:buFont typeface="Arial" charset="0"/>
                <a:buChar char="•"/>
              </a:pPr>
              <a:r>
                <a:rPr lang="en-US" sz="1050" dirty="0">
                  <a:latin typeface="Avenir Light" charset="0"/>
                  <a:ea typeface="Avenir Light" charset="0"/>
                  <a:cs typeface="Avenir Light" charset="0"/>
                </a:rPr>
                <a:t>One examination.*</a:t>
              </a:r>
            </a:p>
            <a:p>
              <a:pPr marL="48600" indent="-84600">
                <a:buFont typeface="Arial" charset="0"/>
                <a:buChar char="•"/>
              </a:pPr>
              <a:r>
                <a:rPr lang="en-US" sz="1050" dirty="0">
                  <a:latin typeface="Avenir Light" charset="0"/>
                  <a:ea typeface="Avenir Light" charset="0"/>
                  <a:cs typeface="Avenir Light" charset="0"/>
                </a:rPr>
                <a:t>Externally set and externally marked.</a:t>
              </a:r>
            </a:p>
            <a:p>
              <a:pPr marL="48600" indent="-84600">
                <a:buFont typeface="Arial" charset="0"/>
                <a:buChar char="•"/>
              </a:pPr>
              <a:r>
                <a:rPr lang="en-US" sz="1050" dirty="0">
                  <a:latin typeface="Avenir Light" charset="0"/>
                  <a:ea typeface="Avenir Light" charset="0"/>
                  <a:cs typeface="Avenir Light" charset="0"/>
                </a:rPr>
                <a:t>Covers a variety of mandatory unit content.</a:t>
              </a:r>
            </a:p>
            <a:p>
              <a:pPr marL="48600" indent="-84600">
                <a:buFont typeface="Arial" charset="0"/>
                <a:buChar char="•"/>
              </a:pPr>
              <a:r>
                <a:rPr lang="en-US" sz="1050" dirty="0">
                  <a:latin typeface="Avenir Light" charset="0"/>
                  <a:ea typeface="Avenir Light" charset="0"/>
                  <a:cs typeface="Avenir Light" charset="0"/>
                </a:rPr>
                <a:t>2 windows in first year.</a:t>
              </a:r>
            </a:p>
            <a:p>
              <a:pPr>
                <a:spcBef>
                  <a:spcPts val="600"/>
                </a:spcBef>
              </a:pPr>
              <a:r>
                <a:rPr lang="en-US" sz="1050" b="1" u="sng" dirty="0">
                  <a:latin typeface="Avenir Heavy" charset="0"/>
                  <a:ea typeface="Avenir Heavy" charset="0"/>
                  <a:cs typeface="Avenir Heavy" charset="0"/>
                </a:rPr>
                <a:t>Contributes to 40% of final grade</a:t>
              </a:r>
            </a:p>
          </p:txBody>
        </p:sp>
        <p:sp>
          <p:nvSpPr>
            <p:cNvPr id="29" name="TextBox 28"/>
            <p:cNvSpPr txBox="1"/>
            <p:nvPr/>
          </p:nvSpPr>
          <p:spPr>
            <a:xfrm>
              <a:off x="4697463" y="5519123"/>
              <a:ext cx="3425130" cy="1061829"/>
            </a:xfrm>
            <a:prstGeom prst="rect">
              <a:avLst/>
            </a:prstGeom>
            <a:noFill/>
          </p:spPr>
          <p:txBody>
            <a:bodyPr wrap="square" rtlCol="0">
              <a:spAutoFit/>
            </a:bodyPr>
            <a:lstStyle/>
            <a:p>
              <a:pPr marL="48600" indent="-84600">
                <a:buFont typeface="Arial" charset="0"/>
                <a:buChar char="•"/>
              </a:pPr>
              <a:r>
                <a:rPr lang="en-US" sz="1050" dirty="0">
                  <a:latin typeface="Avenir Light" charset="0"/>
                  <a:ea typeface="Avenir Light" charset="0"/>
                  <a:cs typeface="Avenir Light" charset="0"/>
                </a:rPr>
                <a:t>Externally set, internally marked.</a:t>
              </a:r>
            </a:p>
            <a:p>
              <a:pPr marL="48600" indent="-84600">
                <a:buFont typeface="Arial" charset="0"/>
                <a:buChar char="•"/>
              </a:pPr>
              <a:r>
                <a:rPr lang="en-US" sz="1050" dirty="0">
                  <a:latin typeface="Avenir Light" charset="0"/>
                  <a:ea typeface="Avenir Light" charset="0"/>
                  <a:cs typeface="Avenir Light" charset="0"/>
                </a:rPr>
                <a:t>Centres select which units</a:t>
              </a:r>
            </a:p>
            <a:p>
              <a:pPr marL="48600" indent="-84600">
                <a:buFont typeface="Arial" charset="0"/>
                <a:buChar char="•"/>
              </a:pPr>
              <a:r>
                <a:rPr lang="en-US" sz="1050" dirty="0">
                  <a:latin typeface="Avenir Light" charset="0"/>
                  <a:ea typeface="Avenir Light" charset="0"/>
                  <a:cs typeface="Avenir Light" charset="0"/>
                </a:rPr>
                <a:t>Graded – Pass/Merit/Distinction employers can see the grade which identifies strengths in specific skills</a:t>
              </a:r>
            </a:p>
            <a:p>
              <a:pPr marL="48600" indent="-84600">
                <a:buFont typeface="Arial" charset="0"/>
                <a:buChar char="•"/>
              </a:pPr>
              <a:r>
                <a:rPr lang="en-US" sz="1050" dirty="0">
                  <a:latin typeface="Avenir Light" charset="0"/>
                  <a:ea typeface="Avenir Light" charset="0"/>
                  <a:cs typeface="Avenir Light" charset="0"/>
                </a:rPr>
                <a:t>Does not contribute to final grade</a:t>
              </a:r>
            </a:p>
            <a:p>
              <a:pPr marL="48600" indent="-84600">
                <a:buFont typeface="Arial" charset="0"/>
                <a:buChar char="•"/>
              </a:pPr>
              <a:endParaRPr lang="en-US" sz="1050" dirty="0">
                <a:latin typeface="Avenir Light" charset="0"/>
                <a:ea typeface="Avenir Light" charset="0"/>
                <a:cs typeface="Avenir Light" charset="0"/>
              </a:endParaRPr>
            </a:p>
          </p:txBody>
        </p:sp>
        <p:sp>
          <p:nvSpPr>
            <p:cNvPr id="30" name="TextBox 29"/>
            <p:cNvSpPr txBox="1"/>
            <p:nvPr/>
          </p:nvSpPr>
          <p:spPr>
            <a:xfrm>
              <a:off x="8319153" y="4277351"/>
              <a:ext cx="2831208" cy="492443"/>
            </a:xfrm>
            <a:prstGeom prst="rect">
              <a:avLst/>
            </a:prstGeom>
            <a:noFill/>
          </p:spPr>
          <p:txBody>
            <a:bodyPr wrap="square" rtlCol="0">
              <a:spAutoFit/>
            </a:bodyPr>
            <a:lstStyle/>
            <a:p>
              <a:pPr marL="48600" indent="-84600">
                <a:buFont typeface="Arial" charset="0"/>
                <a:buChar char="•"/>
              </a:pPr>
              <a:r>
                <a:rPr lang="en-US" sz="1050" dirty="0">
                  <a:latin typeface="Avenir Light" charset="0"/>
                  <a:ea typeface="Avenir Light" charset="0"/>
                  <a:cs typeface="Avenir Light" charset="0"/>
                </a:rPr>
                <a:t>Multiple examinations.</a:t>
              </a:r>
            </a:p>
            <a:p>
              <a:pPr>
                <a:spcBef>
                  <a:spcPts val="600"/>
                </a:spcBef>
              </a:pPr>
              <a:r>
                <a:rPr lang="en-US" sz="1050" b="1" u="sng" dirty="0">
                  <a:latin typeface="Avenir Heavy" charset="0"/>
                  <a:ea typeface="Avenir Heavy" charset="0"/>
                  <a:cs typeface="Avenir Heavy" charset="0"/>
                </a:rPr>
                <a:t>Contributes to 30% of final grade</a:t>
              </a:r>
            </a:p>
          </p:txBody>
        </p:sp>
        <p:cxnSp>
          <p:nvCxnSpPr>
            <p:cNvPr id="31" name="Straight Connector 30"/>
            <p:cNvCxnSpPr/>
            <p:nvPr/>
          </p:nvCxnSpPr>
          <p:spPr>
            <a:xfrm>
              <a:off x="8058405" y="1920966"/>
              <a:ext cx="0" cy="4623410"/>
            </a:xfrm>
            <a:prstGeom prst="line">
              <a:avLst/>
            </a:prstGeom>
            <a:ln w="3175">
              <a:solidFill>
                <a:schemeClr val="tx1">
                  <a:alpha val="20000"/>
                </a:schemeClr>
              </a:solidFill>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3370229" y="6494126"/>
              <a:ext cx="2654467" cy="230832"/>
            </a:xfrm>
            <a:prstGeom prst="rect">
              <a:avLst/>
            </a:prstGeom>
            <a:noFill/>
          </p:spPr>
          <p:txBody>
            <a:bodyPr wrap="square" rtlCol="0">
              <a:spAutoFit/>
            </a:bodyPr>
            <a:lstStyle/>
            <a:p>
              <a:pPr marL="72000"/>
              <a:r>
                <a:rPr lang="en-US" sz="900" dirty="0">
                  <a:latin typeface="Avenir Light" charset="0"/>
                  <a:ea typeface="Avenir Light" charset="0"/>
                  <a:cs typeface="Avenir Light" charset="0"/>
                </a:rPr>
                <a:t>* contributes to 40% of the overall mark</a:t>
              </a:r>
            </a:p>
          </p:txBody>
        </p:sp>
        <p:cxnSp>
          <p:nvCxnSpPr>
            <p:cNvPr id="33" name="Straight Connector 32"/>
            <p:cNvCxnSpPr/>
            <p:nvPr/>
          </p:nvCxnSpPr>
          <p:spPr>
            <a:xfrm>
              <a:off x="3425885" y="1859250"/>
              <a:ext cx="8381880" cy="0"/>
            </a:xfrm>
            <a:prstGeom prst="line">
              <a:avLst/>
            </a:prstGeom>
            <a:ln w="3175">
              <a:solidFill>
                <a:schemeClr val="tx1">
                  <a:alpha val="20000"/>
                </a:schemeClr>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0727649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99" y="-1"/>
            <a:ext cx="12176125" cy="6868981"/>
          </a:xfrm>
          <a:prstGeom prst="rect">
            <a:avLst/>
          </a:prstGeom>
        </p:spPr>
      </p:pic>
      <p:sp>
        <p:nvSpPr>
          <p:cNvPr id="4" name="Title 1"/>
          <p:cNvSpPr txBox="1">
            <a:spLocks/>
          </p:cNvSpPr>
          <p:nvPr/>
        </p:nvSpPr>
        <p:spPr>
          <a:xfrm>
            <a:off x="559723" y="5525155"/>
            <a:ext cx="10360501" cy="1125020"/>
          </a:xfrm>
          <a:prstGeom prst="rect">
            <a:avLst/>
          </a:prstGeom>
          <a:effectLst>
            <a:outerShdw blurRad="50800" dist="50800" dir="5400000" algn="ctr" rotWithShape="0">
              <a:schemeClr val="tx1"/>
            </a:outerShdw>
          </a:effectLst>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a:solidFill>
                  <a:schemeClr val="bg1"/>
                </a:solidFill>
                <a:latin typeface="Avenir Heavy" charset="0"/>
                <a:ea typeface="Avenir Heavy" charset="0"/>
                <a:cs typeface="Avenir Heavy" charset="0"/>
              </a:rPr>
              <a:t>New Technical Qualifications</a:t>
            </a:r>
          </a:p>
        </p:txBody>
      </p:sp>
    </p:spTree>
    <p:extLst>
      <p:ext uri="{BB962C8B-B14F-4D97-AF65-F5344CB8AC3E}">
        <p14:creationId xmlns:p14="http://schemas.microsoft.com/office/powerpoint/2010/main" val="12204819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6"/>
          <p:cNvSpPr txBox="1">
            <a:spLocks/>
          </p:cNvSpPr>
          <p:nvPr/>
        </p:nvSpPr>
        <p:spPr bwMode="auto">
          <a:xfrm>
            <a:off x="530014" y="783056"/>
            <a:ext cx="6983886" cy="878364"/>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none" lIns="72000" tIns="36000" rIns="72000" bIns="0" numCol="1" anchor="ctr" anchorCtr="0" compatLnSpc="1">
            <a:prstTxWarp prst="textNoShape">
              <a:avLst/>
            </a:prstTxWarp>
            <a:normAutofit/>
          </a:bodyPr>
          <a:lstStyle>
            <a:lvl1pPr algn="l" rtl="0" eaLnBrk="0" fontAlgn="base" hangingPunct="0">
              <a:lnSpc>
                <a:spcPct val="90000"/>
              </a:lnSpc>
              <a:spcBef>
                <a:spcPct val="0"/>
              </a:spcBef>
              <a:spcAft>
                <a:spcPct val="0"/>
              </a:spcAft>
              <a:defRPr sz="2200">
                <a:solidFill>
                  <a:schemeClr val="bg1"/>
                </a:solidFill>
                <a:latin typeface="+mj-lt"/>
                <a:ea typeface="+mj-ea"/>
                <a:cs typeface="+mj-cs"/>
              </a:defRPr>
            </a:lvl1pPr>
            <a:lvl2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2pPr>
            <a:lvl3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3pPr>
            <a:lvl4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4pPr>
            <a:lvl5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5pPr>
            <a:lvl6pPr marL="457200" algn="l" rtl="0" fontAlgn="base">
              <a:lnSpc>
                <a:spcPct val="90000"/>
              </a:lnSpc>
              <a:spcBef>
                <a:spcPct val="0"/>
              </a:spcBef>
              <a:spcAft>
                <a:spcPct val="0"/>
              </a:spcAft>
              <a:defRPr sz="2200">
                <a:solidFill>
                  <a:schemeClr val="bg1"/>
                </a:solidFill>
                <a:latin typeface="Arial Black" pitchFamily="34" charset="0"/>
                <a:cs typeface="Arial" pitchFamily="34" charset="0"/>
              </a:defRPr>
            </a:lvl6pPr>
            <a:lvl7pPr marL="914400" algn="l" rtl="0" fontAlgn="base">
              <a:lnSpc>
                <a:spcPct val="90000"/>
              </a:lnSpc>
              <a:spcBef>
                <a:spcPct val="0"/>
              </a:spcBef>
              <a:spcAft>
                <a:spcPct val="0"/>
              </a:spcAft>
              <a:defRPr sz="2200">
                <a:solidFill>
                  <a:schemeClr val="bg1"/>
                </a:solidFill>
                <a:latin typeface="Arial Black" pitchFamily="34" charset="0"/>
                <a:cs typeface="Arial" pitchFamily="34" charset="0"/>
              </a:defRPr>
            </a:lvl7pPr>
            <a:lvl8pPr marL="1371600" algn="l" rtl="0" fontAlgn="base">
              <a:lnSpc>
                <a:spcPct val="90000"/>
              </a:lnSpc>
              <a:spcBef>
                <a:spcPct val="0"/>
              </a:spcBef>
              <a:spcAft>
                <a:spcPct val="0"/>
              </a:spcAft>
              <a:defRPr sz="2200">
                <a:solidFill>
                  <a:schemeClr val="bg1"/>
                </a:solidFill>
                <a:latin typeface="Arial Black" pitchFamily="34" charset="0"/>
                <a:cs typeface="Arial" pitchFamily="34" charset="0"/>
              </a:defRPr>
            </a:lvl8pPr>
            <a:lvl9pPr marL="1828800" algn="l" rtl="0" fontAlgn="base">
              <a:lnSpc>
                <a:spcPct val="90000"/>
              </a:lnSpc>
              <a:spcBef>
                <a:spcPct val="0"/>
              </a:spcBef>
              <a:spcAft>
                <a:spcPct val="0"/>
              </a:spcAft>
              <a:defRPr sz="2200">
                <a:solidFill>
                  <a:schemeClr val="bg1"/>
                </a:solidFill>
                <a:latin typeface="Arial Black" pitchFamily="34" charset="0"/>
                <a:cs typeface="Arial" pitchFamily="34" charset="0"/>
              </a:defRPr>
            </a:lvl9pPr>
          </a:lstStyle>
          <a:p>
            <a:r>
              <a:rPr lang="en-GB" sz="2400" b="1" dirty="0">
                <a:solidFill>
                  <a:schemeClr val="tx1"/>
                </a:solidFill>
                <a:latin typeface="Avenir Heavy" charset="0"/>
                <a:ea typeface="Avenir Heavy" charset="0"/>
                <a:cs typeface="Avenir Heavy" charset="0"/>
              </a:rPr>
              <a:t>Approvals</a:t>
            </a:r>
          </a:p>
          <a:p>
            <a:pPr>
              <a:lnSpc>
                <a:spcPct val="150000"/>
              </a:lnSpc>
            </a:pPr>
            <a:endParaRPr lang="en-GB" sz="2000" dirty="0">
              <a:solidFill>
                <a:srgbClr val="DA322A"/>
              </a:solidFill>
              <a:latin typeface="Avenir Light" charset="0"/>
              <a:ea typeface="Avenir Light" charset="0"/>
              <a:cs typeface="Avenir Light" charset="0"/>
              <a:sym typeface="Helvetica"/>
            </a:endParaRPr>
          </a:p>
          <a:p>
            <a:endParaRPr lang="en-GB" altLang="en-US" sz="2000" b="1" dirty="0">
              <a:solidFill>
                <a:schemeClr val="tx1"/>
              </a:solidFill>
              <a:latin typeface="Avenir Heavy" charset="0"/>
              <a:ea typeface="Avenir Heavy" charset="0"/>
              <a:cs typeface="Avenir Heavy" charset="0"/>
            </a:endParaRPr>
          </a:p>
        </p:txBody>
      </p:sp>
      <p:cxnSp>
        <p:nvCxnSpPr>
          <p:cNvPr id="12" name="Straight Connector 11"/>
          <p:cNvCxnSpPr/>
          <p:nvPr/>
        </p:nvCxnSpPr>
        <p:spPr>
          <a:xfrm>
            <a:off x="609441" y="516240"/>
            <a:ext cx="10969943" cy="0"/>
          </a:xfrm>
          <a:prstGeom prst="line">
            <a:avLst/>
          </a:prstGeom>
          <a:ln/>
        </p:spPr>
        <p:style>
          <a:lnRef idx="1">
            <a:schemeClr val="accent2"/>
          </a:lnRef>
          <a:fillRef idx="0">
            <a:schemeClr val="accent2"/>
          </a:fillRef>
          <a:effectRef idx="0">
            <a:schemeClr val="accent2"/>
          </a:effectRef>
          <a:fontRef idx="minor">
            <a:schemeClr val="tx1"/>
          </a:fontRef>
        </p:style>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2447" y="4398803"/>
            <a:ext cx="4746378" cy="2459197"/>
          </a:xfrm>
          <a:prstGeom prst="rect">
            <a:avLst/>
          </a:prstGeom>
        </p:spPr>
      </p:pic>
      <p:sp>
        <p:nvSpPr>
          <p:cNvPr id="4" name="TextBox 3"/>
          <p:cNvSpPr txBox="1"/>
          <p:nvPr/>
        </p:nvSpPr>
        <p:spPr>
          <a:xfrm>
            <a:off x="530013" y="4186992"/>
            <a:ext cx="6737061" cy="2031325"/>
          </a:xfrm>
          <a:prstGeom prst="rect">
            <a:avLst/>
          </a:prstGeom>
          <a:noFill/>
          <a:ln>
            <a:solidFill>
              <a:srgbClr val="04B5E5"/>
            </a:solidFill>
          </a:ln>
        </p:spPr>
        <p:txBody>
          <a:bodyPr wrap="square" rtlCol="0">
            <a:spAutoFit/>
          </a:bodyPr>
          <a:lstStyle/>
          <a:p>
            <a:r>
              <a:rPr lang="en-GB" sz="1400" b="1" dirty="0">
                <a:latin typeface="Avenir Light"/>
              </a:rPr>
              <a:t>New Centres:  </a:t>
            </a:r>
            <a:r>
              <a:rPr lang="en-US" sz="1400" dirty="0">
                <a:latin typeface="Avenir Light"/>
              </a:rPr>
              <a:t>If you’re a college or a private training provider looking to become a City &amp; Guilds centre, please get in touch via our </a:t>
            </a:r>
            <a:r>
              <a:rPr lang="en-US" sz="1400" i="1" dirty="0">
                <a:latin typeface="Avenir Light"/>
              </a:rPr>
              <a:t>Customer Application Form </a:t>
            </a:r>
            <a:r>
              <a:rPr lang="en-US" sz="1400" dirty="0">
                <a:latin typeface="Avenir Light"/>
              </a:rPr>
              <a:t>on our website. Once you've filled out the form you’ll be contacted by us and we’ll guide you through the process of becoming a centre and you could be up and running in as little as 30 days.</a:t>
            </a:r>
          </a:p>
          <a:p>
            <a:r>
              <a:rPr lang="en-GB" sz="1400" dirty="0">
                <a:latin typeface="Avenir Light"/>
              </a:rPr>
              <a:t/>
            </a:r>
            <a:br>
              <a:rPr lang="en-GB" sz="1400" dirty="0">
                <a:latin typeface="Avenir Light"/>
              </a:rPr>
            </a:br>
            <a:r>
              <a:rPr lang="en-GB" sz="1400" b="1" dirty="0">
                <a:latin typeface="Avenir Light"/>
              </a:rPr>
              <a:t>Existing Centres: </a:t>
            </a:r>
            <a:r>
              <a:rPr lang="en-GB" sz="1400" dirty="0">
                <a:latin typeface="Avenir Light"/>
              </a:rPr>
              <a:t>If you're an existing City &amp; Guilds centre looking to offer more qualifications including Technical Qualifications, you’ll need to submit a </a:t>
            </a:r>
            <a:r>
              <a:rPr lang="en-GB" sz="1400" i="1" dirty="0">
                <a:latin typeface="Avenir Light"/>
              </a:rPr>
              <a:t>Qualification Approval (QAP) Form </a:t>
            </a:r>
            <a:r>
              <a:rPr lang="en-GB" sz="1400" dirty="0">
                <a:latin typeface="Avenir Light"/>
              </a:rPr>
              <a:t>within the Walled Garden Portal. </a:t>
            </a:r>
            <a:endParaRPr lang="en-US" sz="1400" dirty="0">
              <a:latin typeface="Avenir Light"/>
            </a:endParaRPr>
          </a:p>
        </p:txBody>
      </p:sp>
      <p:sp>
        <p:nvSpPr>
          <p:cNvPr id="5" name="TextBox 4"/>
          <p:cNvSpPr txBox="1"/>
          <p:nvPr/>
        </p:nvSpPr>
        <p:spPr>
          <a:xfrm>
            <a:off x="530013" y="1481659"/>
            <a:ext cx="11469482" cy="1815882"/>
          </a:xfrm>
          <a:prstGeom prst="rect">
            <a:avLst/>
          </a:prstGeom>
          <a:noFill/>
          <a:ln>
            <a:noFill/>
          </a:ln>
        </p:spPr>
        <p:txBody>
          <a:bodyPr wrap="square" rtlCol="0" anchor="t">
            <a:spAutoFit/>
          </a:bodyPr>
          <a:lstStyle/>
          <a:p>
            <a:r>
              <a:rPr lang="en-US" sz="1600" b="1" dirty="0">
                <a:latin typeface="Avenir Light"/>
              </a:rPr>
              <a:t>Process:</a:t>
            </a:r>
          </a:p>
          <a:p>
            <a:pPr marL="342900" indent="-342900">
              <a:buFont typeface="+mj-lt"/>
              <a:buAutoNum type="arabicPeriod"/>
            </a:pPr>
            <a:r>
              <a:rPr lang="en-US" sz="1600" dirty="0">
                <a:latin typeface="Avenir Light"/>
              </a:rPr>
              <a:t>Centre decides which qualification they want to offer</a:t>
            </a:r>
          </a:p>
          <a:p>
            <a:pPr marL="342900" indent="-342900">
              <a:buFont typeface="+mj-lt"/>
              <a:buAutoNum type="arabicPeriod"/>
            </a:pPr>
            <a:r>
              <a:rPr lang="en-US" sz="1600" dirty="0">
                <a:latin typeface="Avenir Light"/>
              </a:rPr>
              <a:t>Centre applies for the qualification(s) by submitting a QAP form through the Walled Garden in the Quality tab</a:t>
            </a:r>
          </a:p>
          <a:p>
            <a:pPr marL="342900" indent="-342900">
              <a:buFont typeface="+mj-lt"/>
              <a:buAutoNum type="arabicPeriod"/>
            </a:pPr>
            <a:r>
              <a:rPr lang="en-US" sz="1600" dirty="0">
                <a:latin typeface="Avenir Light"/>
              </a:rPr>
              <a:t>Quality team receives QAP and starts to process</a:t>
            </a:r>
          </a:p>
          <a:p>
            <a:pPr marL="342900" indent="-342900">
              <a:buFont typeface="+mj-lt"/>
              <a:buAutoNum type="arabicPeriod"/>
            </a:pPr>
            <a:r>
              <a:rPr lang="en-US" sz="1600" dirty="0">
                <a:latin typeface="Avenir Light"/>
              </a:rPr>
              <a:t>Quality team will send out an EQA (External Quality Assurer) to check everything is in order at the centre</a:t>
            </a:r>
          </a:p>
          <a:p>
            <a:pPr marL="342900" indent="-342900">
              <a:buFont typeface="+mj-lt"/>
              <a:buAutoNum type="arabicPeriod"/>
            </a:pPr>
            <a:r>
              <a:rPr lang="en-US" sz="1600" dirty="0">
                <a:latin typeface="Avenir Light"/>
              </a:rPr>
              <a:t>Approval either granted or refused</a:t>
            </a:r>
          </a:p>
          <a:p>
            <a:pPr marL="342900" indent="-342900">
              <a:buFont typeface="+mj-lt"/>
              <a:buAutoNum type="arabicPeriod"/>
            </a:pPr>
            <a:r>
              <a:rPr lang="en-US" sz="1600" dirty="0">
                <a:latin typeface="Avenir Light"/>
              </a:rPr>
              <a:t>If approved centre can start delivering and registering learners</a:t>
            </a:r>
          </a:p>
        </p:txBody>
      </p:sp>
    </p:spTree>
    <p:extLst>
      <p:ext uri="{BB962C8B-B14F-4D97-AF65-F5344CB8AC3E}">
        <p14:creationId xmlns:p14="http://schemas.microsoft.com/office/powerpoint/2010/main" val="29226046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txBox="1">
            <a:spLocks noChangeArrowheads="1"/>
          </p:cNvSpPr>
          <p:nvPr/>
        </p:nvSpPr>
        <p:spPr>
          <a:xfrm>
            <a:off x="388061" y="2108931"/>
            <a:ext cx="5191961" cy="5319713"/>
          </a:xfrm>
          <a:prstGeom prst="rect">
            <a:avLst/>
          </a:prstGeom>
        </p:spPr>
        <p:txBody>
          <a:bodyPr anchor="t"/>
          <a:lstStyle>
            <a:lvl1pPr marL="342900" indent="-342900" algn="l" rtl="0" eaLnBrk="0" fontAlgn="base" hangingPunct="0">
              <a:spcBef>
                <a:spcPct val="20000"/>
              </a:spcBef>
              <a:spcAft>
                <a:spcPct val="20000"/>
              </a:spcAft>
              <a:defRPr sz="1700">
                <a:solidFill>
                  <a:srgbClr val="14A9DE"/>
                </a:solidFill>
                <a:latin typeface="+mn-lt"/>
                <a:ea typeface="+mn-ea"/>
                <a:cs typeface="+mn-cs"/>
              </a:defRPr>
            </a:lvl1pPr>
            <a:lvl2pPr marL="1588" indent="455613" algn="l" rtl="0" eaLnBrk="0" fontAlgn="base" hangingPunct="0">
              <a:spcBef>
                <a:spcPct val="20000"/>
              </a:spcBef>
              <a:spcAft>
                <a:spcPct val="0"/>
              </a:spcAft>
              <a:buClr>
                <a:srgbClr val="FF0000"/>
              </a:buClr>
              <a:defRPr sz="1700">
                <a:solidFill>
                  <a:srgbClr val="14A9DE"/>
                </a:solidFill>
                <a:latin typeface="Arial" charset="0"/>
                <a:cs typeface="+mn-cs"/>
              </a:defRPr>
            </a:lvl2pPr>
            <a:lvl3pPr marL="198438" indent="-195263" algn="l" rtl="0" eaLnBrk="0" fontAlgn="base" hangingPunct="0">
              <a:spcBef>
                <a:spcPct val="20000"/>
              </a:spcBef>
              <a:spcAft>
                <a:spcPct val="0"/>
              </a:spcAft>
              <a:buClr>
                <a:srgbClr val="FF0000"/>
              </a:buClr>
              <a:buChar char="•"/>
              <a:defRPr sz="1700">
                <a:solidFill>
                  <a:srgbClr val="726964"/>
                </a:solidFill>
                <a:latin typeface="Arial" charset="0"/>
                <a:cs typeface="+mn-cs"/>
              </a:defRPr>
            </a:lvl3pPr>
            <a:lvl4pPr marL="363538" indent="-163513" algn="l" rtl="0" eaLnBrk="0" fontAlgn="base" hangingPunct="0">
              <a:spcBef>
                <a:spcPct val="20000"/>
              </a:spcBef>
              <a:spcAft>
                <a:spcPct val="0"/>
              </a:spcAft>
              <a:buClr>
                <a:srgbClr val="FF0000"/>
              </a:buClr>
              <a:buChar char="•"/>
              <a:defRPr sz="1700">
                <a:solidFill>
                  <a:srgbClr val="726964"/>
                </a:solidFill>
                <a:latin typeface="Arial" charset="0"/>
                <a:cs typeface="+mn-cs"/>
              </a:defRPr>
            </a:lvl4pPr>
            <a:lvl5pPr marL="550863" indent="-185738" algn="l" rtl="0" eaLnBrk="0" fontAlgn="base" hangingPunct="0">
              <a:spcBef>
                <a:spcPct val="20000"/>
              </a:spcBef>
              <a:spcAft>
                <a:spcPct val="0"/>
              </a:spcAft>
              <a:buClr>
                <a:srgbClr val="FF0000"/>
              </a:buClr>
              <a:buChar char="•"/>
              <a:defRPr sz="1700">
                <a:solidFill>
                  <a:srgbClr val="726964"/>
                </a:solidFill>
                <a:latin typeface="Arial" charset="0"/>
                <a:cs typeface="+mn-cs"/>
              </a:defRPr>
            </a:lvl5pPr>
            <a:lvl6pPr marL="1008063" indent="-185738" algn="l" rtl="0" fontAlgn="base">
              <a:spcBef>
                <a:spcPct val="20000"/>
              </a:spcBef>
              <a:spcAft>
                <a:spcPct val="0"/>
              </a:spcAft>
              <a:buClr>
                <a:srgbClr val="FF0000"/>
              </a:buClr>
              <a:buChar char="•"/>
              <a:defRPr sz="1700">
                <a:solidFill>
                  <a:srgbClr val="726964"/>
                </a:solidFill>
                <a:latin typeface="Arial" charset="0"/>
                <a:cs typeface="+mn-cs"/>
              </a:defRPr>
            </a:lvl6pPr>
            <a:lvl7pPr marL="1465263" indent="-185738" algn="l" rtl="0" fontAlgn="base">
              <a:spcBef>
                <a:spcPct val="20000"/>
              </a:spcBef>
              <a:spcAft>
                <a:spcPct val="0"/>
              </a:spcAft>
              <a:buClr>
                <a:srgbClr val="FF0000"/>
              </a:buClr>
              <a:buChar char="•"/>
              <a:defRPr sz="1700">
                <a:solidFill>
                  <a:srgbClr val="726964"/>
                </a:solidFill>
                <a:latin typeface="Arial" charset="0"/>
                <a:cs typeface="+mn-cs"/>
              </a:defRPr>
            </a:lvl7pPr>
            <a:lvl8pPr marL="1922463" indent="-185738" algn="l" rtl="0" fontAlgn="base">
              <a:spcBef>
                <a:spcPct val="20000"/>
              </a:spcBef>
              <a:spcAft>
                <a:spcPct val="0"/>
              </a:spcAft>
              <a:buClr>
                <a:srgbClr val="FF0000"/>
              </a:buClr>
              <a:buChar char="•"/>
              <a:defRPr sz="1700">
                <a:solidFill>
                  <a:srgbClr val="726964"/>
                </a:solidFill>
                <a:latin typeface="Arial" charset="0"/>
                <a:cs typeface="+mn-cs"/>
              </a:defRPr>
            </a:lvl8pPr>
            <a:lvl9pPr marL="2379663" indent="-185738" algn="l" rtl="0" fontAlgn="base">
              <a:spcBef>
                <a:spcPct val="20000"/>
              </a:spcBef>
              <a:spcAft>
                <a:spcPct val="0"/>
              </a:spcAft>
              <a:buClr>
                <a:srgbClr val="FF0000"/>
              </a:buClr>
              <a:buChar char="•"/>
              <a:defRPr sz="1700">
                <a:solidFill>
                  <a:srgbClr val="726964"/>
                </a:solidFill>
                <a:latin typeface="Arial" charset="0"/>
                <a:cs typeface="+mn-cs"/>
              </a:defRPr>
            </a:lvl9pPr>
          </a:lstStyle>
          <a:p>
            <a:pPr marL="198120" lvl="2" indent="0" defTabSz="914400" eaLnBrk="1" hangingPunct="1">
              <a:buClr>
                <a:schemeClr val="tx1"/>
              </a:buClr>
              <a:buNone/>
              <a:defRPr/>
            </a:pPr>
            <a:r>
              <a:rPr lang="en-GB" sz="1200" b="1" kern="0" dirty="0">
                <a:solidFill>
                  <a:srgbClr val="000000"/>
                </a:solidFill>
                <a:latin typeface="Avenir Heavy" charset="0"/>
                <a:ea typeface="Avenir Heavy" charset="0"/>
                <a:cs typeface="Avenir Heavy" charset="0"/>
              </a:rPr>
              <a:t>Synoptic assessment (60% of the total mark)</a:t>
            </a:r>
            <a:endParaRPr lang="en-US" dirty="0"/>
          </a:p>
          <a:p>
            <a:pPr marL="198120" lvl="2" indent="0" defTabSz="914400" eaLnBrk="1" hangingPunct="1">
              <a:buClr>
                <a:schemeClr val="tx1"/>
              </a:buClr>
              <a:buNone/>
              <a:defRPr/>
            </a:pPr>
            <a:endParaRPr lang="en-GB" sz="1200" b="1" dirty="0">
              <a:solidFill>
                <a:srgbClr val="000000"/>
              </a:solidFill>
              <a:latin typeface="Avenir Book" charset="0"/>
              <a:ea typeface="Avenir Book" charset="0"/>
              <a:cs typeface="Avenir Book" charset="0"/>
            </a:endParaRPr>
          </a:p>
          <a:p>
            <a:pPr marL="482600" lvl="2" indent="-285750" defTabSz="914400" eaLnBrk="1" hangingPunct="1">
              <a:buClr>
                <a:schemeClr val="tx1"/>
              </a:buClr>
              <a:defRPr/>
            </a:pPr>
            <a:r>
              <a:rPr lang="en-GB" sz="1200" kern="0" dirty="0">
                <a:solidFill>
                  <a:srgbClr val="000000"/>
                </a:solidFill>
                <a:latin typeface="Avenir Book" charset="0"/>
                <a:ea typeface="Avenir Book" charset="0"/>
                <a:cs typeface="Avenir Book" charset="0"/>
              </a:rPr>
              <a:t>Internal synoptic assessment made up of a series of tasks, many of which will be practical in nature. </a:t>
            </a:r>
            <a:endParaRPr lang="en-GB" sz="1200" dirty="0">
              <a:solidFill>
                <a:srgbClr val="000000"/>
              </a:solidFill>
              <a:latin typeface="Avenir Book" charset="0"/>
              <a:ea typeface="Avenir Book" charset="0"/>
              <a:cs typeface="Avenir Book" charset="0"/>
            </a:endParaRPr>
          </a:p>
          <a:p>
            <a:pPr marL="482600" lvl="2" indent="-285750" defTabSz="914400" eaLnBrk="1" hangingPunct="1">
              <a:buClr>
                <a:schemeClr val="tx1"/>
              </a:buClr>
              <a:defRPr/>
            </a:pPr>
            <a:r>
              <a:rPr lang="en-GB" sz="1200" kern="0" dirty="0">
                <a:solidFill>
                  <a:srgbClr val="000000"/>
                </a:solidFill>
                <a:latin typeface="Avenir Book" charset="0"/>
                <a:ea typeface="Avenir Book" charset="0"/>
                <a:cs typeface="Avenir Book" charset="0"/>
              </a:rPr>
              <a:t>Written by City &amp; Guilds </a:t>
            </a:r>
          </a:p>
          <a:p>
            <a:pPr marL="482600" lvl="2" indent="-285750" defTabSz="914400" eaLnBrk="1" hangingPunct="1">
              <a:buClr>
                <a:srgbClr val="000000"/>
              </a:buClr>
              <a:defRPr/>
            </a:pPr>
            <a:r>
              <a:rPr lang="en-GB" sz="1200" kern="0" dirty="0">
                <a:solidFill>
                  <a:srgbClr val="000000"/>
                </a:solidFill>
                <a:latin typeface="Avenir Book" charset="0"/>
                <a:ea typeface="Avenir Book" charset="0"/>
                <a:cs typeface="Avenir Book" charset="0"/>
              </a:rPr>
              <a:t>The assignment will be launched towards the beginning of January to give learners an opportunity to research and gather relevant evidence.</a:t>
            </a:r>
            <a:r>
              <a:rPr lang="en-GB" sz="1200" dirty="0">
                <a:solidFill>
                  <a:schemeClr val="tx1"/>
                </a:solidFill>
                <a:latin typeface="Avenir Book"/>
              </a:rPr>
              <a:t> (Released to centres for planning the previous September)</a:t>
            </a:r>
            <a:endParaRPr dirty="0">
              <a:solidFill>
                <a:schemeClr val="tx1"/>
              </a:solidFill>
            </a:endParaRPr>
          </a:p>
          <a:p>
            <a:pPr marL="482600" lvl="2" indent="-285750" defTabSz="914400" eaLnBrk="1" hangingPunct="1">
              <a:buClr>
                <a:schemeClr val="tx1"/>
              </a:buClr>
              <a:defRPr/>
            </a:pPr>
            <a:r>
              <a:rPr lang="en-GB" sz="1200" kern="0" dirty="0">
                <a:solidFill>
                  <a:srgbClr val="000000"/>
                </a:solidFill>
                <a:latin typeface="Avenir Book" charset="0"/>
                <a:ea typeface="Avenir Book" charset="0"/>
                <a:cs typeface="Avenir Book" charset="0"/>
              </a:rPr>
              <a:t>Compiling the tasks of the assignment will be carried out under controlled conditions, however, learners will be allowed to use their research, notes and any visual evidence (where relevant) to complete this.</a:t>
            </a:r>
            <a:endParaRPr lang="en-GB" sz="1200" dirty="0">
              <a:solidFill>
                <a:srgbClr val="000000"/>
              </a:solidFill>
              <a:latin typeface="Avenir Book" charset="0"/>
              <a:ea typeface="Avenir Book" charset="0"/>
              <a:cs typeface="Avenir Book" charset="0"/>
            </a:endParaRPr>
          </a:p>
          <a:p>
            <a:pPr marL="482600" lvl="2" indent="-285750" defTabSz="914400" eaLnBrk="1" hangingPunct="1">
              <a:buClr>
                <a:schemeClr val="tx1"/>
              </a:buClr>
              <a:defRPr/>
            </a:pPr>
            <a:r>
              <a:rPr lang="en-GB" sz="1200" kern="0" dirty="0">
                <a:solidFill>
                  <a:srgbClr val="000000"/>
                </a:solidFill>
                <a:latin typeface="Avenir Book" charset="0"/>
                <a:ea typeface="Avenir Book" charset="0"/>
                <a:cs typeface="Avenir Book" charset="0"/>
              </a:rPr>
              <a:t>This will be submitted around the middle of May.</a:t>
            </a:r>
            <a:endParaRPr lang="en-GB" sz="1200" dirty="0">
              <a:solidFill>
                <a:srgbClr val="000000"/>
              </a:solidFill>
              <a:latin typeface="Avenir Book" charset="0"/>
              <a:ea typeface="Avenir Book" charset="0"/>
              <a:cs typeface="Avenir Book" charset="0"/>
            </a:endParaRPr>
          </a:p>
          <a:p>
            <a:pPr marL="482600" lvl="2" indent="-285750" defTabSz="914400" eaLnBrk="1" hangingPunct="1">
              <a:buClr>
                <a:schemeClr val="tx1"/>
              </a:buClr>
              <a:defRPr/>
            </a:pPr>
            <a:endParaRPr lang="en-GB" sz="1200" kern="0" dirty="0">
              <a:solidFill>
                <a:srgbClr val="000000"/>
              </a:solidFill>
              <a:latin typeface="Avenir Book" charset="0"/>
              <a:ea typeface="Avenir Book" charset="0"/>
              <a:cs typeface="Avenir Book" charset="0"/>
            </a:endParaRPr>
          </a:p>
          <a:p>
            <a:pPr marL="198120" lvl="2" indent="0" defTabSz="914400" eaLnBrk="1" hangingPunct="1">
              <a:buClr>
                <a:schemeClr val="tx1"/>
              </a:buClr>
              <a:buNone/>
              <a:defRPr/>
            </a:pPr>
            <a:endParaRPr lang="en-GB" sz="1200" dirty="0">
              <a:solidFill>
                <a:srgbClr val="000000"/>
              </a:solidFill>
              <a:latin typeface="Avenir Book" charset="0"/>
              <a:ea typeface="Avenir Book" charset="0"/>
              <a:cs typeface="Avenir Book" charset="0"/>
            </a:endParaRPr>
          </a:p>
          <a:p>
            <a:pPr marL="198120" lvl="2" indent="0" defTabSz="914400" eaLnBrk="1" hangingPunct="1">
              <a:buClr>
                <a:schemeClr val="tx1"/>
              </a:buClr>
              <a:buNone/>
              <a:defRPr/>
            </a:pPr>
            <a:endParaRPr lang="en-GB" sz="1200" dirty="0">
              <a:solidFill>
                <a:srgbClr val="000000"/>
              </a:solidFill>
              <a:latin typeface="Avenir Book" charset="0"/>
              <a:ea typeface="Avenir Book" charset="0"/>
              <a:cs typeface="Avenir Book" charset="0"/>
            </a:endParaRPr>
          </a:p>
        </p:txBody>
      </p:sp>
      <p:sp>
        <p:nvSpPr>
          <p:cNvPr id="13" name="Rectangle 2"/>
          <p:cNvSpPr txBox="1">
            <a:spLocks noChangeArrowheads="1"/>
          </p:cNvSpPr>
          <p:nvPr/>
        </p:nvSpPr>
        <p:spPr>
          <a:xfrm>
            <a:off x="5976415" y="2108931"/>
            <a:ext cx="5564710" cy="5319713"/>
          </a:xfrm>
          <a:prstGeom prst="rect">
            <a:avLst/>
          </a:prstGeom>
        </p:spPr>
        <p:txBody>
          <a:bodyPr anchor="t"/>
          <a:lstStyle>
            <a:lvl1pPr marL="342900" indent="-342900" algn="l" rtl="0" eaLnBrk="0" fontAlgn="base" hangingPunct="0">
              <a:spcBef>
                <a:spcPct val="20000"/>
              </a:spcBef>
              <a:spcAft>
                <a:spcPct val="20000"/>
              </a:spcAft>
              <a:defRPr sz="1700">
                <a:solidFill>
                  <a:srgbClr val="14A9DE"/>
                </a:solidFill>
                <a:latin typeface="+mn-lt"/>
                <a:ea typeface="+mn-ea"/>
                <a:cs typeface="+mn-cs"/>
              </a:defRPr>
            </a:lvl1pPr>
            <a:lvl2pPr marL="1588" indent="455613" algn="l" rtl="0" eaLnBrk="0" fontAlgn="base" hangingPunct="0">
              <a:spcBef>
                <a:spcPct val="20000"/>
              </a:spcBef>
              <a:spcAft>
                <a:spcPct val="0"/>
              </a:spcAft>
              <a:buClr>
                <a:srgbClr val="FF0000"/>
              </a:buClr>
              <a:defRPr sz="1700">
                <a:solidFill>
                  <a:srgbClr val="14A9DE"/>
                </a:solidFill>
                <a:latin typeface="Arial" charset="0"/>
                <a:cs typeface="+mn-cs"/>
              </a:defRPr>
            </a:lvl2pPr>
            <a:lvl3pPr marL="198438" indent="-195263" algn="l" rtl="0" eaLnBrk="0" fontAlgn="base" hangingPunct="0">
              <a:spcBef>
                <a:spcPct val="20000"/>
              </a:spcBef>
              <a:spcAft>
                <a:spcPct val="0"/>
              </a:spcAft>
              <a:buClr>
                <a:srgbClr val="FF0000"/>
              </a:buClr>
              <a:buChar char="•"/>
              <a:defRPr sz="1700">
                <a:solidFill>
                  <a:srgbClr val="726964"/>
                </a:solidFill>
                <a:latin typeface="Arial" charset="0"/>
                <a:cs typeface="+mn-cs"/>
              </a:defRPr>
            </a:lvl3pPr>
            <a:lvl4pPr marL="363538" indent="-163513" algn="l" rtl="0" eaLnBrk="0" fontAlgn="base" hangingPunct="0">
              <a:spcBef>
                <a:spcPct val="20000"/>
              </a:spcBef>
              <a:spcAft>
                <a:spcPct val="0"/>
              </a:spcAft>
              <a:buClr>
                <a:srgbClr val="FF0000"/>
              </a:buClr>
              <a:buChar char="•"/>
              <a:defRPr sz="1700">
                <a:solidFill>
                  <a:srgbClr val="726964"/>
                </a:solidFill>
                <a:latin typeface="Arial" charset="0"/>
                <a:cs typeface="+mn-cs"/>
              </a:defRPr>
            </a:lvl4pPr>
            <a:lvl5pPr marL="550863" indent="-185738" algn="l" rtl="0" eaLnBrk="0" fontAlgn="base" hangingPunct="0">
              <a:spcBef>
                <a:spcPct val="20000"/>
              </a:spcBef>
              <a:spcAft>
                <a:spcPct val="0"/>
              </a:spcAft>
              <a:buClr>
                <a:srgbClr val="FF0000"/>
              </a:buClr>
              <a:buChar char="•"/>
              <a:defRPr sz="1700">
                <a:solidFill>
                  <a:srgbClr val="726964"/>
                </a:solidFill>
                <a:latin typeface="Arial" charset="0"/>
                <a:cs typeface="+mn-cs"/>
              </a:defRPr>
            </a:lvl5pPr>
            <a:lvl6pPr marL="1008063" indent="-185738" algn="l" rtl="0" fontAlgn="base">
              <a:spcBef>
                <a:spcPct val="20000"/>
              </a:spcBef>
              <a:spcAft>
                <a:spcPct val="0"/>
              </a:spcAft>
              <a:buClr>
                <a:srgbClr val="FF0000"/>
              </a:buClr>
              <a:buChar char="•"/>
              <a:defRPr sz="1700">
                <a:solidFill>
                  <a:srgbClr val="726964"/>
                </a:solidFill>
                <a:latin typeface="Arial" charset="0"/>
                <a:cs typeface="+mn-cs"/>
              </a:defRPr>
            </a:lvl6pPr>
            <a:lvl7pPr marL="1465263" indent="-185738" algn="l" rtl="0" fontAlgn="base">
              <a:spcBef>
                <a:spcPct val="20000"/>
              </a:spcBef>
              <a:spcAft>
                <a:spcPct val="0"/>
              </a:spcAft>
              <a:buClr>
                <a:srgbClr val="FF0000"/>
              </a:buClr>
              <a:buChar char="•"/>
              <a:defRPr sz="1700">
                <a:solidFill>
                  <a:srgbClr val="726964"/>
                </a:solidFill>
                <a:latin typeface="Arial" charset="0"/>
                <a:cs typeface="+mn-cs"/>
              </a:defRPr>
            </a:lvl7pPr>
            <a:lvl8pPr marL="1922463" indent="-185738" algn="l" rtl="0" fontAlgn="base">
              <a:spcBef>
                <a:spcPct val="20000"/>
              </a:spcBef>
              <a:spcAft>
                <a:spcPct val="0"/>
              </a:spcAft>
              <a:buClr>
                <a:srgbClr val="FF0000"/>
              </a:buClr>
              <a:buChar char="•"/>
              <a:defRPr sz="1700">
                <a:solidFill>
                  <a:srgbClr val="726964"/>
                </a:solidFill>
                <a:latin typeface="Arial" charset="0"/>
                <a:cs typeface="+mn-cs"/>
              </a:defRPr>
            </a:lvl8pPr>
            <a:lvl9pPr marL="2379663" indent="-185738" algn="l" rtl="0" fontAlgn="base">
              <a:spcBef>
                <a:spcPct val="20000"/>
              </a:spcBef>
              <a:spcAft>
                <a:spcPct val="0"/>
              </a:spcAft>
              <a:buClr>
                <a:srgbClr val="FF0000"/>
              </a:buClr>
              <a:buChar char="•"/>
              <a:defRPr sz="1700">
                <a:solidFill>
                  <a:srgbClr val="726964"/>
                </a:solidFill>
                <a:latin typeface="Arial" charset="0"/>
                <a:cs typeface="+mn-cs"/>
              </a:defRPr>
            </a:lvl9pPr>
          </a:lstStyle>
          <a:p>
            <a:pPr marL="198120" lvl="2" indent="0" defTabSz="914400" eaLnBrk="1" hangingPunct="1">
              <a:buClr>
                <a:schemeClr val="tx1"/>
              </a:buClr>
              <a:buNone/>
              <a:defRPr/>
            </a:pPr>
            <a:r>
              <a:rPr lang="en-GB" sz="1200" b="1" dirty="0">
                <a:solidFill>
                  <a:schemeClr val="tx1"/>
                </a:solidFill>
                <a:latin typeface="Avenir Heavy" charset="0"/>
                <a:ea typeface="Avenir Heavy" charset="0"/>
                <a:cs typeface="Avenir Heavy" charset="0"/>
              </a:rPr>
              <a:t>External assessment (40% of the total mark)</a:t>
            </a:r>
            <a:endParaRPr lang="en-US" dirty="0"/>
          </a:p>
          <a:p>
            <a:pPr marL="198120" lvl="2" indent="0" defTabSz="914400" eaLnBrk="1" hangingPunct="1">
              <a:buClr>
                <a:schemeClr val="tx1"/>
              </a:buClr>
              <a:buNone/>
              <a:defRPr/>
            </a:pPr>
            <a:endParaRPr lang="en-GB" sz="1200" dirty="0">
              <a:solidFill>
                <a:schemeClr val="tx1"/>
              </a:solidFill>
              <a:latin typeface="Avenir Book" charset="0"/>
              <a:ea typeface="Avenir Book" charset="0"/>
              <a:cs typeface="Avenir Book" charset="0"/>
            </a:endParaRPr>
          </a:p>
          <a:p>
            <a:pPr marL="482600" lvl="2" indent="-285750" defTabSz="914400" eaLnBrk="1" hangingPunct="1">
              <a:buClr>
                <a:schemeClr val="tx1"/>
              </a:buClr>
              <a:defRPr/>
            </a:pPr>
            <a:r>
              <a:rPr lang="en-GB" sz="1200" dirty="0">
                <a:solidFill>
                  <a:schemeClr val="tx1"/>
                </a:solidFill>
                <a:latin typeface="Avenir Book" charset="0"/>
                <a:ea typeface="Avenir Book" charset="0"/>
                <a:cs typeface="Avenir Book" charset="0"/>
              </a:rPr>
              <a:t>Level 2 are on-demand multiple choice; Level 3 are dated entry and are sat in March,  with a resit opportunity in June. </a:t>
            </a:r>
          </a:p>
          <a:p>
            <a:pPr marL="482600" lvl="2" indent="-285750" defTabSz="914400" eaLnBrk="1" hangingPunct="1">
              <a:buClr>
                <a:schemeClr val="tx1"/>
              </a:buClr>
              <a:defRPr/>
            </a:pPr>
            <a:r>
              <a:rPr lang="en-GB" sz="1200" dirty="0">
                <a:solidFill>
                  <a:schemeClr val="tx1"/>
                </a:solidFill>
                <a:latin typeface="Avenir Book" charset="0"/>
                <a:ea typeface="Avenir Book" charset="0"/>
                <a:cs typeface="Avenir Book" charset="0"/>
              </a:rPr>
              <a:t>Confirmation of the date will be communicated to centres as soon as it is known.</a:t>
            </a:r>
          </a:p>
          <a:p>
            <a:pPr marL="482600" lvl="2" indent="-285750" defTabSz="914400" eaLnBrk="1" hangingPunct="1">
              <a:buClr>
                <a:schemeClr val="tx1"/>
              </a:buClr>
              <a:defRPr/>
            </a:pPr>
            <a:r>
              <a:rPr lang="en-GB" sz="1200" dirty="0">
                <a:solidFill>
                  <a:schemeClr val="tx1"/>
                </a:solidFill>
                <a:latin typeface="Avenir Book" charset="0"/>
                <a:ea typeface="Avenir Book" charset="0"/>
                <a:cs typeface="Avenir Book" charset="0"/>
              </a:rPr>
              <a:t>The test will be a combination of MCQs and short-answer questions, based on the mandatory content of the qualification.</a:t>
            </a:r>
          </a:p>
          <a:p>
            <a:pPr marL="482600" lvl="2" indent="-285750" defTabSz="914400" eaLnBrk="1" hangingPunct="1">
              <a:buClr>
                <a:schemeClr val="tx1"/>
              </a:buClr>
              <a:defRPr/>
            </a:pPr>
            <a:r>
              <a:rPr lang="en-GB" sz="1200" dirty="0">
                <a:solidFill>
                  <a:schemeClr val="tx1"/>
                </a:solidFill>
                <a:latin typeface="Avenir Book" charset="0"/>
                <a:ea typeface="Avenir Book" charset="0"/>
                <a:cs typeface="Avenir Book" charset="0"/>
              </a:rPr>
              <a:t>Sample papers are available on the website.</a:t>
            </a:r>
          </a:p>
          <a:p>
            <a:pPr marL="482600" lvl="2" indent="-285750" defTabSz="914400" eaLnBrk="1" hangingPunct="1">
              <a:buClr>
                <a:schemeClr val="tx1"/>
              </a:buClr>
              <a:defRPr/>
            </a:pPr>
            <a:r>
              <a:rPr lang="en-GB" sz="1200" dirty="0">
                <a:solidFill>
                  <a:schemeClr val="tx1"/>
                </a:solidFill>
                <a:latin typeface="Avenir Book" charset="0"/>
                <a:ea typeface="Avenir Book" charset="0"/>
                <a:cs typeface="Avenir Book" charset="0"/>
              </a:rPr>
              <a:t>There will be one resit opportunity within the academic year.</a:t>
            </a:r>
          </a:p>
          <a:p>
            <a:pPr marL="482600" lvl="2" indent="-285750" defTabSz="914400" eaLnBrk="1" hangingPunct="1">
              <a:buClr>
                <a:schemeClr val="tx1"/>
              </a:buClr>
              <a:defRPr/>
            </a:pPr>
            <a:endParaRPr lang="en-GB" sz="1200" b="1" dirty="0">
              <a:solidFill>
                <a:schemeClr val="tx1"/>
              </a:solidFill>
              <a:latin typeface="Avenir Book" charset="0"/>
              <a:ea typeface="Avenir Book" charset="0"/>
              <a:cs typeface="Avenir Book" charset="0"/>
            </a:endParaRPr>
          </a:p>
          <a:p>
            <a:pPr marL="482600" lvl="2" indent="-285750" defTabSz="914400" eaLnBrk="1" hangingPunct="1">
              <a:buClr>
                <a:schemeClr val="tx1"/>
              </a:buClr>
              <a:defRPr/>
            </a:pPr>
            <a:endParaRPr lang="en-GB" sz="1200" dirty="0">
              <a:solidFill>
                <a:schemeClr val="tx1"/>
              </a:solidFill>
              <a:latin typeface="Avenir Book" charset="0"/>
              <a:ea typeface="Avenir Book" charset="0"/>
              <a:cs typeface="Avenir Book" charset="0"/>
            </a:endParaRPr>
          </a:p>
          <a:p>
            <a:pPr marL="198120" lvl="2" indent="0" defTabSz="914400" eaLnBrk="1" hangingPunct="1">
              <a:buClr>
                <a:schemeClr val="tx1"/>
              </a:buClr>
              <a:buNone/>
              <a:defRPr/>
            </a:pPr>
            <a:endParaRPr lang="en-GB" sz="1200" dirty="0">
              <a:solidFill>
                <a:schemeClr val="tx1"/>
              </a:solidFill>
              <a:latin typeface="Avenir Book" charset="0"/>
              <a:ea typeface="Avenir Book" charset="0"/>
              <a:cs typeface="Avenir Book" charset="0"/>
            </a:endParaRPr>
          </a:p>
          <a:p>
            <a:pPr marL="198120" lvl="2" indent="0" defTabSz="914400" eaLnBrk="1" hangingPunct="1">
              <a:buClr>
                <a:schemeClr val="tx1"/>
              </a:buClr>
              <a:buNone/>
              <a:defRPr/>
            </a:pPr>
            <a:endParaRPr lang="en-GB" sz="1200" dirty="0">
              <a:solidFill>
                <a:schemeClr val="tx1"/>
              </a:solidFill>
              <a:latin typeface="Avenir Book" charset="0"/>
              <a:ea typeface="Avenir Book" charset="0"/>
              <a:cs typeface="Avenir Book" charset="0"/>
            </a:endParaRPr>
          </a:p>
        </p:txBody>
      </p:sp>
      <p:sp>
        <p:nvSpPr>
          <p:cNvPr id="3" name="Rectangle 2"/>
          <p:cNvSpPr/>
          <p:nvPr/>
        </p:nvSpPr>
        <p:spPr>
          <a:xfrm>
            <a:off x="-368300" y="5783578"/>
            <a:ext cx="8118389" cy="276999"/>
          </a:xfrm>
          <a:prstGeom prst="rect">
            <a:avLst/>
          </a:prstGeom>
        </p:spPr>
        <p:txBody>
          <a:bodyPr wrap="square">
            <a:spAutoFit/>
          </a:bodyPr>
          <a:lstStyle/>
          <a:p>
            <a:pPr lvl="2">
              <a:defRPr/>
            </a:pPr>
            <a:r>
              <a:rPr lang="en-GB" sz="1200" b="1" dirty="0">
                <a:latin typeface="Avenir Heavy" charset="0"/>
                <a:ea typeface="Avenir Heavy" charset="0"/>
                <a:cs typeface="Avenir Heavy" charset="0"/>
              </a:rPr>
              <a:t>Learners must pass both the external and internal assessments to pass the qualification.</a:t>
            </a:r>
          </a:p>
        </p:txBody>
      </p:sp>
      <p:sp>
        <p:nvSpPr>
          <p:cNvPr id="9" name="Title 1"/>
          <p:cNvSpPr txBox="1">
            <a:spLocks/>
          </p:cNvSpPr>
          <p:nvPr/>
        </p:nvSpPr>
        <p:spPr>
          <a:xfrm>
            <a:off x="571500" y="703425"/>
            <a:ext cx="10969625"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2400" b="1" dirty="0">
                <a:latin typeface="Avenir Heavy" charset="0"/>
                <a:ea typeface="Avenir Heavy" charset="0"/>
                <a:cs typeface="Avenir Heavy" charset="0"/>
              </a:rPr>
              <a:t>Assessment considerations</a:t>
            </a:r>
          </a:p>
          <a:p>
            <a:pPr algn="l"/>
            <a:r>
              <a:rPr lang="en-GB" sz="2400" kern="0" dirty="0">
                <a:latin typeface="Avenir Light" charset="0"/>
                <a:ea typeface="Avenir Light" charset="0"/>
                <a:cs typeface="Avenir Light" charset="0"/>
                <a:sym typeface="Helvetica"/>
              </a:rPr>
              <a:t>External and synoptic assessment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8389" y="4523414"/>
            <a:ext cx="4145834" cy="2520328"/>
          </a:xfrm>
          <a:prstGeom prst="rect">
            <a:avLst/>
          </a:prstGeom>
        </p:spPr>
      </p:pic>
    </p:spTree>
    <p:extLst>
      <p:ext uri="{BB962C8B-B14F-4D97-AF65-F5344CB8AC3E}">
        <p14:creationId xmlns:p14="http://schemas.microsoft.com/office/powerpoint/2010/main" val="39715994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9270" y="714825"/>
            <a:ext cx="11157219" cy="407996"/>
          </a:xfrm>
          <a:prstGeom prst="rect">
            <a:avLst/>
          </a:prstGeom>
        </p:spPr>
        <p:txBody>
          <a:bodyPr lIns="0" tIns="0" rIns="0" bIns="0"/>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nSpc>
                <a:spcPts val="2999"/>
              </a:lnSpc>
            </a:pPr>
            <a:r>
              <a:rPr lang="en-GB" sz="2399" b="1" dirty="0">
                <a:latin typeface="Avenir Heavy" charset="0"/>
                <a:ea typeface="Avenir Heavy" charset="0"/>
                <a:cs typeface="Avenir Heavy" charset="0"/>
              </a:rPr>
              <a:t>Key assessment dates 2017</a:t>
            </a:r>
          </a:p>
          <a:p>
            <a:endParaRPr lang="en-GB" sz="2399" kern="0" dirty="0">
              <a:solidFill>
                <a:srgbClr val="FFFFFF"/>
              </a:solidFill>
              <a:latin typeface="Avenir Book" charset="0"/>
              <a:ea typeface="Avenir Book" charset="0"/>
              <a:cs typeface="Avenir Book" charset="0"/>
              <a:sym typeface="Helvetica"/>
            </a:endParaRPr>
          </a:p>
        </p:txBody>
      </p:sp>
      <p:graphicFrame>
        <p:nvGraphicFramePr>
          <p:cNvPr id="3" name="Table 2"/>
          <p:cNvGraphicFramePr>
            <a:graphicFrameLocks noGrp="1"/>
          </p:cNvGraphicFramePr>
          <p:nvPr>
            <p:extLst/>
          </p:nvPr>
        </p:nvGraphicFramePr>
        <p:xfrm>
          <a:off x="509270" y="1320647"/>
          <a:ext cx="10967087" cy="3613157"/>
        </p:xfrm>
        <a:graphic>
          <a:graphicData uri="http://schemas.openxmlformats.org/drawingml/2006/table">
            <a:tbl>
              <a:tblPr firstRow="1" bandRow="1">
                <a:tableStyleId>{5C22544A-7EE6-4342-B048-85BDC9FD1C3A}</a:tableStyleId>
              </a:tblPr>
              <a:tblGrid>
                <a:gridCol w="8498478">
                  <a:extLst>
                    <a:ext uri="{9D8B030D-6E8A-4147-A177-3AD203B41FA5}">
                      <a16:colId xmlns:a16="http://schemas.microsoft.com/office/drawing/2014/main" val="20000"/>
                    </a:ext>
                  </a:extLst>
                </a:gridCol>
                <a:gridCol w="2468609">
                  <a:extLst>
                    <a:ext uri="{9D8B030D-6E8A-4147-A177-3AD203B41FA5}">
                      <a16:colId xmlns:a16="http://schemas.microsoft.com/office/drawing/2014/main" val="20001"/>
                    </a:ext>
                  </a:extLst>
                </a:gridCol>
              </a:tblGrid>
              <a:tr h="437469">
                <a:tc>
                  <a:txBody>
                    <a:bodyPr/>
                    <a:lstStyle/>
                    <a:p>
                      <a:pPr>
                        <a:lnSpc>
                          <a:spcPct val="150000"/>
                        </a:lnSpc>
                      </a:pPr>
                      <a:r>
                        <a:rPr lang="en-US" sz="1200" b="1" i="0" dirty="0">
                          <a:latin typeface="Avenir Heavy" charset="0"/>
                          <a:ea typeface="Avenir Heavy" charset="0"/>
                          <a:cs typeface="Avenir Heavy" charset="0"/>
                        </a:rPr>
                        <a:t>Event</a:t>
                      </a:r>
                    </a:p>
                  </a:txBody>
                  <a:tcPr marL="91416" marR="91416" marT="45708" marB="45708">
                    <a:solidFill>
                      <a:srgbClr val="00B5E2"/>
                    </a:solidFill>
                  </a:tcPr>
                </a:tc>
                <a:tc>
                  <a:txBody>
                    <a:bodyPr/>
                    <a:lstStyle/>
                    <a:p>
                      <a:pPr>
                        <a:lnSpc>
                          <a:spcPct val="150000"/>
                        </a:lnSpc>
                      </a:pPr>
                      <a:r>
                        <a:rPr lang="en-US" sz="1200" b="1" i="0" dirty="0">
                          <a:latin typeface="Avenir Heavy" charset="0"/>
                          <a:ea typeface="Avenir Heavy" charset="0"/>
                          <a:cs typeface="Avenir Heavy" charset="0"/>
                        </a:rPr>
                        <a:t>Date</a:t>
                      </a:r>
                    </a:p>
                  </a:txBody>
                  <a:tcPr marL="91416" marR="91416" marT="45708" marB="45708">
                    <a:solidFill>
                      <a:srgbClr val="00B5E2"/>
                    </a:solidFill>
                  </a:tcPr>
                </a:tc>
                <a:extLst>
                  <a:ext uri="{0D108BD9-81ED-4DB2-BD59-A6C34878D82A}">
                    <a16:rowId xmlns:a16="http://schemas.microsoft.com/office/drawing/2014/main" val="10000"/>
                  </a:ext>
                </a:extLst>
              </a:tr>
              <a:tr h="396961">
                <a:tc>
                  <a:txBody>
                    <a:bodyPr/>
                    <a:lstStyle/>
                    <a:p>
                      <a:pPr>
                        <a:lnSpc>
                          <a:spcPct val="150000"/>
                        </a:lnSpc>
                      </a:pPr>
                      <a:r>
                        <a:rPr lang="en-US" sz="1200" dirty="0">
                          <a:latin typeface="Avenir Book" charset="0"/>
                          <a:ea typeface="Avenir Book" charset="0"/>
                          <a:cs typeface="Avenir Book" charset="0"/>
                        </a:rPr>
                        <a:t>Opening of learner registration window</a:t>
                      </a:r>
                    </a:p>
                  </a:txBody>
                  <a:tcPr marL="91416" marR="91416" marT="45708" marB="45708">
                    <a:solidFill>
                      <a:srgbClr val="00B5E2">
                        <a:alpha val="9804"/>
                      </a:srgbClr>
                    </a:solidFill>
                  </a:tcPr>
                </a:tc>
                <a:tc>
                  <a:txBody>
                    <a:bodyPr/>
                    <a:lstStyle/>
                    <a:p>
                      <a:pPr>
                        <a:lnSpc>
                          <a:spcPct val="150000"/>
                        </a:lnSpc>
                      </a:pPr>
                      <a:r>
                        <a:rPr lang="en-US" sz="1200" dirty="0">
                          <a:latin typeface="Avenir Book" charset="0"/>
                          <a:ea typeface="Avenir Book" charset="0"/>
                          <a:cs typeface="Avenir Book" charset="0"/>
                        </a:rPr>
                        <a:t>4 Sept 2017</a:t>
                      </a:r>
                    </a:p>
                  </a:txBody>
                  <a:tcPr marL="91416" marR="91416" marT="45708" marB="45708">
                    <a:solidFill>
                      <a:srgbClr val="00B5E2">
                        <a:alpha val="9804"/>
                      </a:srgbClr>
                    </a:solidFill>
                  </a:tcPr>
                </a:tc>
                <a:extLst>
                  <a:ext uri="{0D108BD9-81ED-4DB2-BD59-A6C34878D82A}">
                    <a16:rowId xmlns:a16="http://schemas.microsoft.com/office/drawing/2014/main" val="10001"/>
                  </a:ext>
                </a:extLst>
              </a:tr>
              <a:tr h="396961">
                <a:tc>
                  <a:txBody>
                    <a:bodyPr/>
                    <a:lstStyle/>
                    <a:p>
                      <a:pPr>
                        <a:lnSpc>
                          <a:spcPct val="150000"/>
                        </a:lnSpc>
                      </a:pPr>
                      <a:r>
                        <a:rPr lang="en-US" sz="1200" dirty="0">
                          <a:latin typeface="Avenir Book" charset="0"/>
                          <a:ea typeface="Avenir Book" charset="0"/>
                          <a:cs typeface="Avenir Book" charset="0"/>
                        </a:rPr>
                        <a:t>Synoptic</a:t>
                      </a:r>
                      <a:r>
                        <a:rPr lang="en-US" sz="1200" baseline="0" dirty="0">
                          <a:latin typeface="Avenir Book" charset="0"/>
                          <a:ea typeface="Avenir Book" charset="0"/>
                          <a:cs typeface="Avenir Book" charset="0"/>
                        </a:rPr>
                        <a:t> assignments released </a:t>
                      </a:r>
                      <a:r>
                        <a:rPr lang="en-US" sz="1200" b="0" i="0" baseline="0" dirty="0">
                          <a:latin typeface="Avenir Medium" charset="0"/>
                          <a:ea typeface="Avenir Medium" charset="0"/>
                          <a:cs typeface="Avenir Medium" charset="0"/>
                        </a:rPr>
                        <a:t>to centres</a:t>
                      </a:r>
                      <a:endParaRPr lang="en-US" sz="1200" b="0" i="0" dirty="0">
                        <a:latin typeface="Avenir Medium" charset="0"/>
                        <a:ea typeface="Avenir Medium" charset="0"/>
                        <a:cs typeface="Avenir Medium" charset="0"/>
                      </a:endParaRPr>
                    </a:p>
                  </a:txBody>
                  <a:tcPr marL="91416" marR="91416" marT="45708" marB="45708">
                    <a:solidFill>
                      <a:srgbClr val="00B5E2">
                        <a:alpha val="29804"/>
                      </a:srgbClr>
                    </a:solidFill>
                  </a:tcPr>
                </a:tc>
                <a:tc>
                  <a:txBody>
                    <a:bodyPr/>
                    <a:lstStyle/>
                    <a:p>
                      <a:pPr>
                        <a:lnSpc>
                          <a:spcPct val="150000"/>
                        </a:lnSpc>
                      </a:pPr>
                      <a:r>
                        <a:rPr lang="en-US" sz="1200" dirty="0">
                          <a:latin typeface="Avenir Book" charset="0"/>
                          <a:ea typeface="Avenir Book" charset="0"/>
                          <a:cs typeface="Avenir Book" charset="0"/>
                        </a:rPr>
                        <a:t>4 Sept 2017</a:t>
                      </a:r>
                    </a:p>
                  </a:txBody>
                  <a:tcPr marL="91416" marR="91416" marT="45708" marB="45708">
                    <a:solidFill>
                      <a:srgbClr val="00B5E2">
                        <a:alpha val="29804"/>
                      </a:srgbClr>
                    </a:solidFill>
                  </a:tcPr>
                </a:tc>
                <a:extLst>
                  <a:ext uri="{0D108BD9-81ED-4DB2-BD59-A6C34878D82A}">
                    <a16:rowId xmlns:a16="http://schemas.microsoft.com/office/drawing/2014/main" val="10002"/>
                  </a:ext>
                </a:extLst>
              </a:tr>
              <a:tr h="396961">
                <a:tc>
                  <a:txBody>
                    <a:bodyPr/>
                    <a:lstStyle/>
                    <a:p>
                      <a:pPr>
                        <a:lnSpc>
                          <a:spcPct val="150000"/>
                        </a:lnSpc>
                      </a:pPr>
                      <a:r>
                        <a:rPr lang="en-US" sz="1200" dirty="0">
                          <a:latin typeface="Avenir Book" charset="0"/>
                          <a:ea typeface="Avenir Book" charset="0"/>
                          <a:cs typeface="Avenir Book" charset="0"/>
                        </a:rPr>
                        <a:t>Optional units released</a:t>
                      </a:r>
                      <a:r>
                        <a:rPr lang="en-US" sz="1200" baseline="0" dirty="0">
                          <a:latin typeface="Avenir Book" charset="0"/>
                          <a:ea typeface="Avenir Book" charset="0"/>
                          <a:cs typeface="Avenir Book" charset="0"/>
                        </a:rPr>
                        <a:t> to centres</a:t>
                      </a:r>
                      <a:endParaRPr lang="en-US" sz="1200" dirty="0">
                        <a:latin typeface="Avenir Book" charset="0"/>
                        <a:ea typeface="Avenir Book" charset="0"/>
                        <a:cs typeface="Avenir Book" charset="0"/>
                      </a:endParaRPr>
                    </a:p>
                  </a:txBody>
                  <a:tcPr marL="91416" marR="91416" marT="45708" marB="45708">
                    <a:solidFill>
                      <a:srgbClr val="00B5E2">
                        <a:alpha val="9804"/>
                      </a:srgbClr>
                    </a:solidFill>
                  </a:tcPr>
                </a:tc>
                <a:tc>
                  <a:txBody>
                    <a:bodyPr/>
                    <a:lstStyle/>
                    <a:p>
                      <a:pPr>
                        <a:lnSpc>
                          <a:spcPct val="150000"/>
                        </a:lnSpc>
                      </a:pPr>
                      <a:r>
                        <a:rPr lang="en-US" sz="1200" dirty="0">
                          <a:latin typeface="Avenir Book" charset="0"/>
                          <a:ea typeface="Avenir Book" charset="0"/>
                          <a:cs typeface="Avenir Book" charset="0"/>
                        </a:rPr>
                        <a:t>4 Sept 2017</a:t>
                      </a:r>
                    </a:p>
                  </a:txBody>
                  <a:tcPr marL="91416" marR="91416" marT="45708" marB="45708">
                    <a:solidFill>
                      <a:srgbClr val="00B5E2">
                        <a:alpha val="9804"/>
                      </a:srgbClr>
                    </a:solidFill>
                  </a:tcPr>
                </a:tc>
                <a:extLst>
                  <a:ext uri="{0D108BD9-81ED-4DB2-BD59-A6C34878D82A}">
                    <a16:rowId xmlns:a16="http://schemas.microsoft.com/office/drawing/2014/main" val="10003"/>
                  </a:ext>
                </a:extLst>
              </a:tr>
              <a:tr h="396961">
                <a:tc>
                  <a:txBody>
                    <a:bodyPr/>
                    <a:lstStyle/>
                    <a:p>
                      <a:pPr>
                        <a:lnSpc>
                          <a:spcPct val="150000"/>
                        </a:lnSpc>
                      </a:pPr>
                      <a:r>
                        <a:rPr lang="en-US" sz="1200" dirty="0">
                          <a:latin typeface="Avenir Book" charset="0"/>
                          <a:ea typeface="Avenir Book" charset="0"/>
                          <a:cs typeface="Avenir Book" charset="0"/>
                        </a:rPr>
                        <a:t>Deadline for learner registration</a:t>
                      </a:r>
                    </a:p>
                  </a:txBody>
                  <a:tcPr marL="91416" marR="91416" marT="45708" marB="45708">
                    <a:solidFill>
                      <a:srgbClr val="00B5E2">
                        <a:alpha val="29804"/>
                      </a:srgbClr>
                    </a:solidFill>
                  </a:tcPr>
                </a:tc>
                <a:tc>
                  <a:txBody>
                    <a:bodyPr/>
                    <a:lstStyle/>
                    <a:p>
                      <a:pPr>
                        <a:lnSpc>
                          <a:spcPct val="150000"/>
                        </a:lnSpc>
                      </a:pPr>
                      <a:r>
                        <a:rPr lang="en-US" sz="1200" dirty="0">
                          <a:latin typeface="Avenir Book" charset="0"/>
                          <a:ea typeface="Avenir Book" charset="0"/>
                          <a:cs typeface="Avenir Book" charset="0"/>
                        </a:rPr>
                        <a:t>31 October 2017</a:t>
                      </a:r>
                    </a:p>
                  </a:txBody>
                  <a:tcPr marL="91416" marR="91416" marT="45708" marB="45708">
                    <a:solidFill>
                      <a:srgbClr val="00B5E2">
                        <a:alpha val="29804"/>
                      </a:srgbClr>
                    </a:solidFill>
                  </a:tcPr>
                </a:tc>
                <a:extLst>
                  <a:ext uri="{0D108BD9-81ED-4DB2-BD59-A6C34878D82A}">
                    <a16:rowId xmlns:a16="http://schemas.microsoft.com/office/drawing/2014/main" val="10004"/>
                  </a:ext>
                </a:extLst>
              </a:tr>
              <a:tr h="396961">
                <a:tc>
                  <a:txBody>
                    <a:bodyPr/>
                    <a:lstStyle/>
                    <a:p>
                      <a:pPr>
                        <a:lnSpc>
                          <a:spcPct val="150000"/>
                        </a:lnSpc>
                      </a:pPr>
                      <a:r>
                        <a:rPr lang="en-US" sz="1200" dirty="0">
                          <a:latin typeface="Avenir Book" charset="0"/>
                          <a:ea typeface="Avenir Book" charset="0"/>
                          <a:cs typeface="Avenir Book" charset="0"/>
                        </a:rPr>
                        <a:t>Booking window for Spring exam</a:t>
                      </a:r>
                      <a:r>
                        <a:rPr lang="en-US" sz="1200" baseline="0" dirty="0">
                          <a:latin typeface="Avenir Book" charset="0"/>
                          <a:ea typeface="Avenir Book" charset="0"/>
                          <a:cs typeface="Avenir Book" charset="0"/>
                        </a:rPr>
                        <a:t> series</a:t>
                      </a:r>
                      <a:endParaRPr lang="en-US" sz="1200" dirty="0">
                        <a:latin typeface="Avenir Book" charset="0"/>
                        <a:ea typeface="Avenir Book" charset="0"/>
                        <a:cs typeface="Avenir Book" charset="0"/>
                      </a:endParaRPr>
                    </a:p>
                  </a:txBody>
                  <a:tcPr marL="91416" marR="91416" marT="45708" marB="45708">
                    <a:solidFill>
                      <a:srgbClr val="00B5E2">
                        <a:alpha val="9804"/>
                      </a:srgbClr>
                    </a:solidFill>
                  </a:tcPr>
                </a:tc>
                <a:tc>
                  <a:txBody>
                    <a:bodyPr/>
                    <a:lstStyle/>
                    <a:p>
                      <a:pPr>
                        <a:lnSpc>
                          <a:spcPct val="150000"/>
                        </a:lnSpc>
                      </a:pPr>
                      <a:r>
                        <a:rPr lang="en-US" sz="1200" dirty="0">
                          <a:latin typeface="Avenir Book" charset="0"/>
                          <a:ea typeface="Avenir Book" charset="0"/>
                          <a:cs typeface="Avenir Book" charset="0"/>
                        </a:rPr>
                        <a:t>1 November 2017</a:t>
                      </a:r>
                    </a:p>
                  </a:txBody>
                  <a:tcPr marL="91416" marR="91416" marT="45708" marB="45708">
                    <a:solidFill>
                      <a:srgbClr val="00B5E2">
                        <a:alpha val="9804"/>
                      </a:srgbClr>
                    </a:solidFill>
                  </a:tcPr>
                </a:tc>
                <a:extLst>
                  <a:ext uri="{0D108BD9-81ED-4DB2-BD59-A6C34878D82A}">
                    <a16:rowId xmlns:a16="http://schemas.microsoft.com/office/drawing/2014/main" val="10005"/>
                  </a:ext>
                </a:extLst>
              </a:tr>
              <a:tr h="396961">
                <a:tc>
                  <a:txBody>
                    <a:bodyPr/>
                    <a:lstStyle/>
                    <a:p>
                      <a:pPr marL="0" marR="0" indent="0" algn="l" defTabSz="457200" rtl="0" eaLnBrk="1" fontAlgn="auto" latinLnBrk="0" hangingPunct="1">
                        <a:lnSpc>
                          <a:spcPct val="150000"/>
                        </a:lnSpc>
                        <a:spcBef>
                          <a:spcPts val="0"/>
                        </a:spcBef>
                        <a:spcAft>
                          <a:spcPts val="0"/>
                        </a:spcAft>
                        <a:buClrTx/>
                        <a:buSzTx/>
                        <a:buFontTx/>
                        <a:buNone/>
                        <a:tabLst/>
                        <a:defRPr/>
                      </a:pPr>
                      <a:r>
                        <a:rPr lang="en-US" sz="1200" dirty="0">
                          <a:latin typeface="Avenir Book" charset="0"/>
                          <a:ea typeface="Avenir Book" charset="0"/>
                          <a:cs typeface="Avenir Book" charset="0"/>
                        </a:rPr>
                        <a:t>Booking window for synoptic assignments, optional units (if applicable) and employer involvement (KS5 only) open</a:t>
                      </a:r>
                    </a:p>
                  </a:txBody>
                  <a:tcPr marL="91416" marR="91416" marT="45708" marB="45708">
                    <a:solidFill>
                      <a:srgbClr val="00B5E2">
                        <a:alpha val="29804"/>
                      </a:srgbClr>
                    </a:solidFill>
                  </a:tcPr>
                </a:tc>
                <a:tc>
                  <a:txBody>
                    <a:bodyPr/>
                    <a:lstStyle/>
                    <a:p>
                      <a:pPr>
                        <a:lnSpc>
                          <a:spcPct val="150000"/>
                        </a:lnSpc>
                      </a:pPr>
                      <a:r>
                        <a:rPr lang="en-US" sz="1200" dirty="0">
                          <a:latin typeface="Avenir Book" charset="0"/>
                          <a:ea typeface="Avenir Book" charset="0"/>
                          <a:cs typeface="Avenir Book" charset="0"/>
                        </a:rPr>
                        <a:t>1 November 2017</a:t>
                      </a:r>
                    </a:p>
                  </a:txBody>
                  <a:tcPr marL="91416" marR="91416" marT="45708" marB="45708">
                    <a:solidFill>
                      <a:srgbClr val="00B5E2">
                        <a:alpha val="29804"/>
                      </a:srgbClr>
                    </a:solidFill>
                  </a:tcPr>
                </a:tc>
                <a:extLst>
                  <a:ext uri="{0D108BD9-81ED-4DB2-BD59-A6C34878D82A}">
                    <a16:rowId xmlns:a16="http://schemas.microsoft.com/office/drawing/2014/main" val="10006"/>
                  </a:ext>
                </a:extLst>
              </a:tr>
              <a:tr h="396961">
                <a:tc>
                  <a:txBody>
                    <a:bodyPr/>
                    <a:lstStyle/>
                    <a:p>
                      <a:pPr>
                        <a:lnSpc>
                          <a:spcPct val="150000"/>
                        </a:lnSpc>
                      </a:pPr>
                      <a:r>
                        <a:rPr lang="en-US" sz="1200" dirty="0">
                          <a:latin typeface="Avenir Book" charset="0"/>
                          <a:ea typeface="Avenir Book" charset="0"/>
                          <a:cs typeface="Avenir Book" charset="0"/>
                        </a:rPr>
                        <a:t>Deadline</a:t>
                      </a:r>
                      <a:r>
                        <a:rPr lang="en-US" sz="1200" baseline="0" dirty="0">
                          <a:latin typeface="Avenir Book" charset="0"/>
                          <a:ea typeface="Avenir Book" charset="0"/>
                          <a:cs typeface="Avenir Book" charset="0"/>
                        </a:rPr>
                        <a:t> for booking Spring exam series</a:t>
                      </a:r>
                      <a:endParaRPr lang="en-US" sz="1200" dirty="0">
                        <a:latin typeface="Avenir Book" charset="0"/>
                        <a:ea typeface="Avenir Book" charset="0"/>
                        <a:cs typeface="Avenir Book" charset="0"/>
                      </a:endParaRPr>
                    </a:p>
                  </a:txBody>
                  <a:tcPr marL="91416" marR="91416" marT="45708" marB="45708">
                    <a:solidFill>
                      <a:srgbClr val="00B5E2">
                        <a:alpha val="9804"/>
                      </a:srgbClr>
                    </a:solidFill>
                  </a:tcPr>
                </a:tc>
                <a:tc>
                  <a:txBody>
                    <a:bodyPr/>
                    <a:lstStyle/>
                    <a:p>
                      <a:pPr>
                        <a:lnSpc>
                          <a:spcPct val="150000"/>
                        </a:lnSpc>
                      </a:pPr>
                      <a:r>
                        <a:rPr lang="en-US" sz="1200" dirty="0">
                          <a:latin typeface="Avenir Book" charset="0"/>
                          <a:ea typeface="Avenir Book" charset="0"/>
                          <a:cs typeface="Avenir Book" charset="0"/>
                        </a:rPr>
                        <a:t>15 December 2017</a:t>
                      </a:r>
                    </a:p>
                  </a:txBody>
                  <a:tcPr marL="91416" marR="91416" marT="45708" marB="45708">
                    <a:solidFill>
                      <a:srgbClr val="00B5E2">
                        <a:alpha val="9804"/>
                      </a:srgbClr>
                    </a:solidFill>
                  </a:tcPr>
                </a:tc>
                <a:extLst>
                  <a:ext uri="{0D108BD9-81ED-4DB2-BD59-A6C34878D82A}">
                    <a16:rowId xmlns:a16="http://schemas.microsoft.com/office/drawing/2014/main" val="10007"/>
                  </a:ext>
                </a:extLst>
              </a:tr>
              <a:tr h="396961">
                <a:tc>
                  <a:txBody>
                    <a:bodyPr/>
                    <a:lstStyle/>
                    <a:p>
                      <a:pPr>
                        <a:lnSpc>
                          <a:spcPct val="150000"/>
                        </a:lnSpc>
                      </a:pPr>
                      <a:r>
                        <a:rPr lang="en-US" sz="1200" dirty="0">
                          <a:latin typeface="Avenir Book" charset="0"/>
                          <a:ea typeface="Avenir Book" charset="0"/>
                          <a:cs typeface="Avenir Book" charset="0"/>
                        </a:rPr>
                        <a:t>Deadline for booking synoptic assignments, optional units (if</a:t>
                      </a:r>
                      <a:r>
                        <a:rPr lang="en-US" sz="1200" baseline="0" dirty="0">
                          <a:latin typeface="Avenir Book" charset="0"/>
                          <a:ea typeface="Avenir Book" charset="0"/>
                          <a:cs typeface="Avenir Book" charset="0"/>
                        </a:rPr>
                        <a:t> applicable) and employer involvement (KS5 only)</a:t>
                      </a:r>
                      <a:endParaRPr lang="en-US" sz="1200" dirty="0">
                        <a:latin typeface="Avenir Book" charset="0"/>
                        <a:ea typeface="Avenir Book" charset="0"/>
                        <a:cs typeface="Avenir Book" charset="0"/>
                      </a:endParaRPr>
                    </a:p>
                  </a:txBody>
                  <a:tcPr marL="91416" marR="91416" marT="45708" marB="45708">
                    <a:solidFill>
                      <a:schemeClr val="accent1">
                        <a:lumMod val="20000"/>
                        <a:lumOff val="80000"/>
                      </a:schemeClr>
                    </a:solidFill>
                  </a:tcPr>
                </a:tc>
                <a:tc>
                  <a:txBody>
                    <a:bodyPr/>
                    <a:lstStyle/>
                    <a:p>
                      <a:pPr>
                        <a:lnSpc>
                          <a:spcPct val="150000"/>
                        </a:lnSpc>
                      </a:pPr>
                      <a:r>
                        <a:rPr lang="en-US" sz="1200" dirty="0">
                          <a:latin typeface="Avenir Book" charset="0"/>
                          <a:ea typeface="Avenir Book" charset="0"/>
                          <a:cs typeface="Avenir Book" charset="0"/>
                        </a:rPr>
                        <a:t>15 December 2017</a:t>
                      </a:r>
                    </a:p>
                  </a:txBody>
                  <a:tcPr marL="91416" marR="91416" marT="45708" marB="45708">
                    <a:solidFill>
                      <a:schemeClr val="accent1">
                        <a:lumMod val="20000"/>
                        <a:lumOff val="80000"/>
                      </a:schemeClr>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5738806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9270" y="714825"/>
            <a:ext cx="11157219" cy="407996"/>
          </a:xfrm>
          <a:prstGeom prst="rect">
            <a:avLst/>
          </a:prstGeom>
        </p:spPr>
        <p:txBody>
          <a:bodyPr lIns="0" tIns="0" rIns="0" bIns="0"/>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nSpc>
                <a:spcPts val="2999"/>
              </a:lnSpc>
            </a:pPr>
            <a:r>
              <a:rPr lang="en-GB" sz="2399" b="1" dirty="0">
                <a:latin typeface="Avenir Heavy" charset="0"/>
                <a:ea typeface="Avenir Heavy" charset="0"/>
                <a:cs typeface="Avenir Heavy" charset="0"/>
              </a:rPr>
              <a:t>Key assessment dates 2018</a:t>
            </a:r>
          </a:p>
          <a:p>
            <a:endParaRPr lang="en-GB" sz="2399" kern="0" dirty="0">
              <a:solidFill>
                <a:srgbClr val="FFFFFF"/>
              </a:solidFill>
              <a:latin typeface="Avenir Book" charset="0"/>
              <a:ea typeface="Avenir Book" charset="0"/>
              <a:cs typeface="Avenir Book" charset="0"/>
              <a:sym typeface="Helvetica"/>
            </a:endParaRPr>
          </a:p>
        </p:txBody>
      </p:sp>
      <p:graphicFrame>
        <p:nvGraphicFramePr>
          <p:cNvPr id="3" name="Table 2"/>
          <p:cNvGraphicFramePr>
            <a:graphicFrameLocks noGrp="1"/>
          </p:cNvGraphicFramePr>
          <p:nvPr>
            <p:extLst/>
          </p:nvPr>
        </p:nvGraphicFramePr>
        <p:xfrm>
          <a:off x="509270" y="1320646"/>
          <a:ext cx="10967087" cy="4646583"/>
        </p:xfrm>
        <a:graphic>
          <a:graphicData uri="http://schemas.openxmlformats.org/drawingml/2006/table">
            <a:tbl>
              <a:tblPr firstRow="1" bandRow="1">
                <a:tableStyleId>{5C22544A-7EE6-4342-B048-85BDC9FD1C3A}</a:tableStyleId>
              </a:tblPr>
              <a:tblGrid>
                <a:gridCol w="8492473">
                  <a:extLst>
                    <a:ext uri="{9D8B030D-6E8A-4147-A177-3AD203B41FA5}">
                      <a16:colId xmlns:a16="http://schemas.microsoft.com/office/drawing/2014/main" val="20000"/>
                    </a:ext>
                  </a:extLst>
                </a:gridCol>
                <a:gridCol w="2474614">
                  <a:extLst>
                    <a:ext uri="{9D8B030D-6E8A-4147-A177-3AD203B41FA5}">
                      <a16:colId xmlns:a16="http://schemas.microsoft.com/office/drawing/2014/main" val="20001"/>
                    </a:ext>
                  </a:extLst>
                </a:gridCol>
              </a:tblGrid>
              <a:tr h="434021">
                <a:tc>
                  <a:txBody>
                    <a:bodyPr/>
                    <a:lstStyle/>
                    <a:p>
                      <a:pPr>
                        <a:lnSpc>
                          <a:spcPct val="150000"/>
                        </a:lnSpc>
                      </a:pPr>
                      <a:r>
                        <a:rPr lang="en-US" sz="1200" b="1" i="0" dirty="0">
                          <a:latin typeface="Avenir Heavy" charset="0"/>
                          <a:ea typeface="Avenir Heavy" charset="0"/>
                          <a:cs typeface="Avenir Heavy" charset="0"/>
                        </a:rPr>
                        <a:t>Event</a:t>
                      </a:r>
                    </a:p>
                  </a:txBody>
                  <a:tcPr marL="91416" marR="91416" marT="45708" marB="45708">
                    <a:solidFill>
                      <a:srgbClr val="00B5E2"/>
                    </a:solidFill>
                  </a:tcPr>
                </a:tc>
                <a:tc>
                  <a:txBody>
                    <a:bodyPr/>
                    <a:lstStyle/>
                    <a:p>
                      <a:pPr>
                        <a:lnSpc>
                          <a:spcPct val="150000"/>
                        </a:lnSpc>
                      </a:pPr>
                      <a:r>
                        <a:rPr lang="en-US" sz="1200" b="1" i="0" dirty="0">
                          <a:latin typeface="Avenir Heavy" charset="0"/>
                          <a:ea typeface="Avenir Heavy" charset="0"/>
                          <a:cs typeface="Avenir Heavy" charset="0"/>
                        </a:rPr>
                        <a:t>Date</a:t>
                      </a:r>
                    </a:p>
                  </a:txBody>
                  <a:tcPr marL="91416" marR="91416" marT="45708" marB="45708">
                    <a:solidFill>
                      <a:srgbClr val="00B5E2"/>
                    </a:solidFill>
                  </a:tcPr>
                </a:tc>
                <a:extLst>
                  <a:ext uri="{0D108BD9-81ED-4DB2-BD59-A6C34878D82A}">
                    <a16:rowId xmlns:a16="http://schemas.microsoft.com/office/drawing/2014/main" val="10000"/>
                  </a:ext>
                </a:extLst>
              </a:tr>
              <a:tr h="396961">
                <a:tc>
                  <a:txBody>
                    <a:bodyPr/>
                    <a:lstStyle/>
                    <a:p>
                      <a:pPr>
                        <a:lnSpc>
                          <a:spcPct val="150000"/>
                        </a:lnSpc>
                      </a:pPr>
                      <a:r>
                        <a:rPr lang="en-US" sz="1200" dirty="0">
                          <a:latin typeface="Avenir Book" charset="0"/>
                          <a:ea typeface="Avenir Book" charset="0"/>
                          <a:cs typeface="Avenir Book" charset="0"/>
                        </a:rPr>
                        <a:t>Synoptic</a:t>
                      </a:r>
                      <a:r>
                        <a:rPr lang="en-US" sz="1200" baseline="0" dirty="0">
                          <a:latin typeface="Avenir Book" charset="0"/>
                          <a:ea typeface="Avenir Book" charset="0"/>
                          <a:cs typeface="Avenir Book" charset="0"/>
                        </a:rPr>
                        <a:t> assignments released </a:t>
                      </a:r>
                      <a:r>
                        <a:rPr lang="en-US" sz="1200" b="0" i="0" baseline="0" dirty="0">
                          <a:latin typeface="Avenir Medium" charset="0"/>
                          <a:ea typeface="Avenir Medium" charset="0"/>
                          <a:cs typeface="Avenir Medium" charset="0"/>
                        </a:rPr>
                        <a:t>to learners</a:t>
                      </a:r>
                      <a:endParaRPr lang="en-US" sz="1200" b="0" i="0" dirty="0">
                        <a:latin typeface="Avenir Medium" charset="0"/>
                        <a:ea typeface="Avenir Medium" charset="0"/>
                        <a:cs typeface="Avenir Medium" charset="0"/>
                      </a:endParaRPr>
                    </a:p>
                  </a:txBody>
                  <a:tcPr marL="91416" marR="91416" marT="45708" marB="45708">
                    <a:solidFill>
                      <a:srgbClr val="00B5E2">
                        <a:alpha val="9804"/>
                      </a:srgbClr>
                    </a:solidFill>
                  </a:tcPr>
                </a:tc>
                <a:tc>
                  <a:txBody>
                    <a:bodyPr/>
                    <a:lstStyle/>
                    <a:p>
                      <a:pPr>
                        <a:lnSpc>
                          <a:spcPct val="150000"/>
                        </a:lnSpc>
                      </a:pPr>
                      <a:r>
                        <a:rPr lang="en-US" sz="1200" dirty="0">
                          <a:latin typeface="Avenir Book" charset="0"/>
                          <a:ea typeface="Avenir Book" charset="0"/>
                          <a:cs typeface="Avenir Book" charset="0"/>
                        </a:rPr>
                        <a:t>5 February</a:t>
                      </a:r>
                      <a:r>
                        <a:rPr lang="en-US" sz="1200" baseline="0" dirty="0">
                          <a:latin typeface="Avenir Book" charset="0"/>
                          <a:ea typeface="Avenir Book" charset="0"/>
                          <a:cs typeface="Avenir Book" charset="0"/>
                        </a:rPr>
                        <a:t> 2018</a:t>
                      </a:r>
                      <a:endParaRPr lang="en-US" sz="1200" dirty="0">
                        <a:latin typeface="Avenir Book" charset="0"/>
                        <a:ea typeface="Avenir Book" charset="0"/>
                        <a:cs typeface="Avenir Book" charset="0"/>
                      </a:endParaRPr>
                    </a:p>
                  </a:txBody>
                  <a:tcPr marL="91416" marR="91416" marT="45708" marB="45708">
                    <a:solidFill>
                      <a:srgbClr val="00B5E2">
                        <a:alpha val="9804"/>
                      </a:srgbClr>
                    </a:solidFill>
                  </a:tcPr>
                </a:tc>
                <a:extLst>
                  <a:ext uri="{0D108BD9-81ED-4DB2-BD59-A6C34878D82A}">
                    <a16:rowId xmlns:a16="http://schemas.microsoft.com/office/drawing/2014/main" val="10001"/>
                  </a:ext>
                </a:extLst>
              </a:tr>
              <a:tr h="396961">
                <a:tc>
                  <a:txBody>
                    <a:bodyPr/>
                    <a:lstStyle/>
                    <a:p>
                      <a:pPr>
                        <a:lnSpc>
                          <a:spcPct val="150000"/>
                        </a:lnSpc>
                      </a:pPr>
                      <a:r>
                        <a:rPr lang="en-US" sz="1200" dirty="0">
                          <a:latin typeface="Avenir Book" charset="0"/>
                          <a:ea typeface="Avenir Book" charset="0"/>
                          <a:cs typeface="Avenir Book" charset="0"/>
                        </a:rPr>
                        <a:t>First Spring exam</a:t>
                      </a:r>
                      <a:r>
                        <a:rPr lang="en-US" sz="1200" baseline="0" dirty="0">
                          <a:latin typeface="Avenir Book" charset="0"/>
                          <a:ea typeface="Avenir Book" charset="0"/>
                          <a:cs typeface="Avenir Book" charset="0"/>
                        </a:rPr>
                        <a:t> series begins</a:t>
                      </a:r>
                      <a:endParaRPr lang="en-US" sz="1200" dirty="0">
                        <a:latin typeface="Avenir Book" charset="0"/>
                        <a:ea typeface="Avenir Book" charset="0"/>
                        <a:cs typeface="Avenir Book" charset="0"/>
                      </a:endParaRPr>
                    </a:p>
                  </a:txBody>
                  <a:tcPr marL="91416" marR="91416" marT="45708" marB="45708">
                    <a:solidFill>
                      <a:srgbClr val="00B5E2">
                        <a:alpha val="29804"/>
                      </a:srgbClr>
                    </a:solidFill>
                  </a:tcPr>
                </a:tc>
                <a:tc>
                  <a:txBody>
                    <a:bodyPr/>
                    <a:lstStyle/>
                    <a:p>
                      <a:pPr>
                        <a:lnSpc>
                          <a:spcPct val="150000"/>
                        </a:lnSpc>
                      </a:pPr>
                      <a:r>
                        <a:rPr lang="en-US" sz="1200" dirty="0">
                          <a:latin typeface="Avenir Book" charset="0"/>
                          <a:ea typeface="Avenir Book" charset="0"/>
                          <a:cs typeface="Avenir Book" charset="0"/>
                        </a:rPr>
                        <a:t>26 February 2018</a:t>
                      </a:r>
                    </a:p>
                  </a:txBody>
                  <a:tcPr marL="91416" marR="91416" marT="45708" marB="45708">
                    <a:solidFill>
                      <a:srgbClr val="00B5E2">
                        <a:alpha val="29804"/>
                      </a:srgbClr>
                    </a:solidFill>
                  </a:tcPr>
                </a:tc>
                <a:extLst>
                  <a:ext uri="{0D108BD9-81ED-4DB2-BD59-A6C34878D82A}">
                    <a16:rowId xmlns:a16="http://schemas.microsoft.com/office/drawing/2014/main" val="10002"/>
                  </a:ext>
                </a:extLst>
              </a:tr>
              <a:tr h="396961">
                <a:tc>
                  <a:txBody>
                    <a:bodyPr/>
                    <a:lstStyle/>
                    <a:p>
                      <a:pPr>
                        <a:lnSpc>
                          <a:spcPct val="150000"/>
                        </a:lnSpc>
                      </a:pPr>
                      <a:r>
                        <a:rPr lang="en-US" sz="1200" dirty="0">
                          <a:latin typeface="Avenir Book" charset="0"/>
                          <a:ea typeface="Avenir Book" charset="0"/>
                          <a:cs typeface="Avenir Book" charset="0"/>
                        </a:rPr>
                        <a:t>Booking window for Summer exam series opens</a:t>
                      </a:r>
                    </a:p>
                  </a:txBody>
                  <a:tcPr marL="91416" marR="91416" marT="45708" marB="45708">
                    <a:solidFill>
                      <a:srgbClr val="00B5E2">
                        <a:alpha val="9804"/>
                      </a:srgbClr>
                    </a:solidFill>
                  </a:tcPr>
                </a:tc>
                <a:tc>
                  <a:txBody>
                    <a:bodyPr/>
                    <a:lstStyle/>
                    <a:p>
                      <a:pPr>
                        <a:lnSpc>
                          <a:spcPct val="150000"/>
                        </a:lnSpc>
                      </a:pPr>
                      <a:r>
                        <a:rPr lang="en-US" sz="1200" dirty="0">
                          <a:latin typeface="Avenir Book" charset="0"/>
                          <a:ea typeface="Avenir Book" charset="0"/>
                          <a:cs typeface="Avenir Book" charset="0"/>
                        </a:rPr>
                        <a:t>1 March 2018</a:t>
                      </a:r>
                    </a:p>
                  </a:txBody>
                  <a:tcPr marL="91416" marR="91416" marT="45708" marB="45708">
                    <a:solidFill>
                      <a:srgbClr val="00B5E2">
                        <a:alpha val="9804"/>
                      </a:srgbClr>
                    </a:solidFill>
                  </a:tcPr>
                </a:tc>
                <a:extLst>
                  <a:ext uri="{0D108BD9-81ED-4DB2-BD59-A6C34878D82A}">
                    <a16:rowId xmlns:a16="http://schemas.microsoft.com/office/drawing/2014/main" val="10003"/>
                  </a:ext>
                </a:extLst>
              </a:tr>
              <a:tr h="396961">
                <a:tc>
                  <a:txBody>
                    <a:bodyPr/>
                    <a:lstStyle/>
                    <a:p>
                      <a:pPr>
                        <a:lnSpc>
                          <a:spcPct val="150000"/>
                        </a:lnSpc>
                      </a:pPr>
                      <a:r>
                        <a:rPr lang="en-US" sz="1200" dirty="0">
                          <a:latin typeface="Avenir Book" charset="0"/>
                          <a:ea typeface="Avenir Book" charset="0"/>
                          <a:cs typeface="Avenir Book" charset="0"/>
                        </a:rPr>
                        <a:t>Results of first exam series</a:t>
                      </a:r>
                    </a:p>
                  </a:txBody>
                  <a:tcPr marL="91416" marR="91416" marT="45708" marB="45708">
                    <a:solidFill>
                      <a:srgbClr val="00B5E2">
                        <a:alpha val="29804"/>
                      </a:srgbClr>
                    </a:solidFill>
                  </a:tcPr>
                </a:tc>
                <a:tc>
                  <a:txBody>
                    <a:bodyPr/>
                    <a:lstStyle/>
                    <a:p>
                      <a:pPr>
                        <a:lnSpc>
                          <a:spcPct val="150000"/>
                        </a:lnSpc>
                      </a:pPr>
                      <a:r>
                        <a:rPr lang="en-US" sz="1200" dirty="0">
                          <a:latin typeface="Avenir Book" charset="0"/>
                          <a:ea typeface="Avenir Book" charset="0"/>
                          <a:cs typeface="Avenir Book" charset="0"/>
                        </a:rPr>
                        <a:t>23 April 2018</a:t>
                      </a:r>
                    </a:p>
                  </a:txBody>
                  <a:tcPr marL="91416" marR="91416" marT="45708" marB="45708">
                    <a:solidFill>
                      <a:srgbClr val="00B5E2">
                        <a:alpha val="29804"/>
                      </a:srgbClr>
                    </a:solidFill>
                  </a:tcPr>
                </a:tc>
                <a:extLst>
                  <a:ext uri="{0D108BD9-81ED-4DB2-BD59-A6C34878D82A}">
                    <a16:rowId xmlns:a16="http://schemas.microsoft.com/office/drawing/2014/main" val="10004"/>
                  </a:ext>
                </a:extLst>
              </a:tr>
              <a:tr h="396961">
                <a:tc>
                  <a:txBody>
                    <a:bodyPr/>
                    <a:lstStyle/>
                    <a:p>
                      <a:pPr marL="0" marR="0" indent="0" algn="l" defTabSz="457200" rtl="0" eaLnBrk="1" fontAlgn="auto" latinLnBrk="0" hangingPunct="1">
                        <a:lnSpc>
                          <a:spcPct val="150000"/>
                        </a:lnSpc>
                        <a:spcBef>
                          <a:spcPts val="0"/>
                        </a:spcBef>
                        <a:spcAft>
                          <a:spcPts val="0"/>
                        </a:spcAft>
                        <a:buClrTx/>
                        <a:buSzTx/>
                        <a:buFontTx/>
                        <a:buNone/>
                        <a:tabLst/>
                        <a:defRPr/>
                      </a:pPr>
                      <a:r>
                        <a:rPr lang="en-US" sz="1200" dirty="0">
                          <a:latin typeface="Avenir Book" charset="0"/>
                          <a:ea typeface="Avenir Book" charset="0"/>
                          <a:cs typeface="Avenir Book" charset="0"/>
                        </a:rPr>
                        <a:t>Booking window for Summer exam series closes</a:t>
                      </a:r>
                    </a:p>
                  </a:txBody>
                  <a:tcPr marL="91416" marR="91416" marT="45708" marB="45708">
                    <a:solidFill>
                      <a:srgbClr val="00B5E2">
                        <a:alpha val="9804"/>
                      </a:srgbClr>
                    </a:solidFill>
                  </a:tcPr>
                </a:tc>
                <a:tc>
                  <a:txBody>
                    <a:bodyPr/>
                    <a:lstStyle/>
                    <a:p>
                      <a:pPr>
                        <a:lnSpc>
                          <a:spcPct val="150000"/>
                        </a:lnSpc>
                      </a:pPr>
                      <a:r>
                        <a:rPr lang="en-US" sz="1200" dirty="0">
                          <a:latin typeface="Avenir Book" charset="0"/>
                          <a:ea typeface="Avenir Book" charset="0"/>
                          <a:cs typeface="Avenir Book" charset="0"/>
                        </a:rPr>
                        <a:t>27 April 2018</a:t>
                      </a:r>
                    </a:p>
                  </a:txBody>
                  <a:tcPr marL="91416" marR="91416" marT="45708" marB="45708">
                    <a:solidFill>
                      <a:srgbClr val="00B5E2">
                        <a:alpha val="9804"/>
                      </a:srgbClr>
                    </a:solidFill>
                  </a:tcPr>
                </a:tc>
                <a:extLst>
                  <a:ext uri="{0D108BD9-81ED-4DB2-BD59-A6C34878D82A}">
                    <a16:rowId xmlns:a16="http://schemas.microsoft.com/office/drawing/2014/main" val="10005"/>
                  </a:ext>
                </a:extLst>
              </a:tr>
              <a:tr h="396961">
                <a:tc>
                  <a:txBody>
                    <a:bodyPr/>
                    <a:lstStyle/>
                    <a:p>
                      <a:pPr>
                        <a:lnSpc>
                          <a:spcPct val="150000"/>
                        </a:lnSpc>
                      </a:pPr>
                      <a:r>
                        <a:rPr lang="en-US" sz="1200" dirty="0">
                          <a:latin typeface="Avenir Book" charset="0"/>
                          <a:ea typeface="Avenir Book" charset="0"/>
                          <a:cs typeface="Avenir Book" charset="0"/>
                        </a:rPr>
                        <a:t>Deadline</a:t>
                      </a:r>
                      <a:r>
                        <a:rPr lang="en-US" sz="1200" baseline="0" dirty="0">
                          <a:latin typeface="Avenir Book" charset="0"/>
                          <a:ea typeface="Avenir Book" charset="0"/>
                          <a:cs typeface="Avenir Book" charset="0"/>
                        </a:rPr>
                        <a:t> for submitting evidence and marks onto Moderation Portal for synoptic assignments</a:t>
                      </a:r>
                      <a:endParaRPr lang="en-US" sz="1200" dirty="0">
                        <a:latin typeface="Avenir Book" charset="0"/>
                        <a:ea typeface="Avenir Book" charset="0"/>
                        <a:cs typeface="Avenir Book" charset="0"/>
                      </a:endParaRPr>
                    </a:p>
                  </a:txBody>
                  <a:tcPr marL="91416" marR="91416" marT="45708" marB="45708">
                    <a:solidFill>
                      <a:srgbClr val="00B5E2">
                        <a:alpha val="29804"/>
                      </a:srgbClr>
                    </a:solidFill>
                  </a:tcPr>
                </a:tc>
                <a:tc>
                  <a:txBody>
                    <a:bodyPr/>
                    <a:lstStyle/>
                    <a:p>
                      <a:pPr>
                        <a:lnSpc>
                          <a:spcPct val="150000"/>
                        </a:lnSpc>
                      </a:pPr>
                      <a:r>
                        <a:rPr lang="en-US" sz="1200" dirty="0">
                          <a:latin typeface="Avenir Book" charset="0"/>
                          <a:ea typeface="Avenir Book" charset="0"/>
                          <a:cs typeface="Avenir Book" charset="0"/>
                        </a:rPr>
                        <a:t>14 May 2018</a:t>
                      </a:r>
                    </a:p>
                  </a:txBody>
                  <a:tcPr marL="91416" marR="91416" marT="45708" marB="45708">
                    <a:solidFill>
                      <a:srgbClr val="00B5E2">
                        <a:alpha val="29804"/>
                      </a:srgbClr>
                    </a:solidFill>
                  </a:tcPr>
                </a:tc>
                <a:extLst>
                  <a:ext uri="{0D108BD9-81ED-4DB2-BD59-A6C34878D82A}">
                    <a16:rowId xmlns:a16="http://schemas.microsoft.com/office/drawing/2014/main" val="10006"/>
                  </a:ext>
                </a:extLst>
              </a:tr>
              <a:tr h="396961">
                <a:tc>
                  <a:txBody>
                    <a:bodyPr/>
                    <a:lstStyle/>
                    <a:p>
                      <a:r>
                        <a:rPr lang="en-US" sz="1200" dirty="0">
                          <a:latin typeface="Avenir Book"/>
                          <a:ea typeface="Avenir Book" charset="0"/>
                          <a:cs typeface="Avenir Book" charset="0"/>
                        </a:rPr>
                        <a:t>Summer</a:t>
                      </a:r>
                      <a:r>
                        <a:rPr lang="en-US" sz="1200" baseline="0" dirty="0">
                          <a:latin typeface="Avenir Book"/>
                          <a:ea typeface="Avenir Book" charset="0"/>
                          <a:cs typeface="Avenir Book" charset="0"/>
                        </a:rPr>
                        <a:t> exam series begins</a:t>
                      </a:r>
                      <a:endParaRPr lang="en-US" sz="1200" dirty="0">
                        <a:latin typeface="Avenir Book"/>
                        <a:ea typeface="Avenir Book" charset="0"/>
                        <a:cs typeface="Avenir Book" charset="0"/>
                      </a:endParaRPr>
                    </a:p>
                  </a:txBody>
                  <a:tcPr marL="91416" marR="91416" marT="45708" marB="45708" anchor="ctr">
                    <a:solidFill>
                      <a:srgbClr val="00B5E2">
                        <a:alpha val="9804"/>
                      </a:srgbClr>
                    </a:solidFill>
                  </a:tcPr>
                </a:tc>
                <a:tc>
                  <a:txBody>
                    <a:bodyPr/>
                    <a:lstStyle/>
                    <a:p>
                      <a:r>
                        <a:rPr lang="en-GB" sz="1200" dirty="0">
                          <a:latin typeface="Avenir Book"/>
                        </a:rPr>
                        <a:t>21 May 2018</a:t>
                      </a:r>
                    </a:p>
                  </a:txBody>
                  <a:tcPr marL="91416" marR="91416" marT="45708" marB="45708" anchor="ctr">
                    <a:solidFill>
                      <a:srgbClr val="00B5E2">
                        <a:alpha val="9804"/>
                      </a:srgbClr>
                    </a:solidFill>
                  </a:tcPr>
                </a:tc>
                <a:extLst>
                  <a:ext uri="{0D108BD9-81ED-4DB2-BD59-A6C34878D82A}">
                    <a16:rowId xmlns:a16="http://schemas.microsoft.com/office/drawing/2014/main" val="10007"/>
                  </a:ext>
                </a:extLst>
              </a:tr>
              <a:tr h="396961">
                <a:tc>
                  <a:txBody>
                    <a:bodyPr/>
                    <a:lstStyle/>
                    <a:p>
                      <a:pPr>
                        <a:lnSpc>
                          <a:spcPct val="150000"/>
                        </a:lnSpc>
                      </a:pPr>
                      <a:r>
                        <a:rPr lang="en-US" sz="1200" dirty="0">
                          <a:latin typeface="Avenir Book" charset="0"/>
                          <a:ea typeface="Avenir Book" charset="0"/>
                          <a:cs typeface="Avenir Book" charset="0"/>
                        </a:rPr>
                        <a:t>Deadline</a:t>
                      </a:r>
                      <a:r>
                        <a:rPr lang="en-US" sz="1200" baseline="0" dirty="0">
                          <a:latin typeface="Avenir Book" charset="0"/>
                          <a:ea typeface="Avenir Book" charset="0"/>
                          <a:cs typeface="Avenir Book" charset="0"/>
                        </a:rPr>
                        <a:t> for booking Summer exam series</a:t>
                      </a:r>
                      <a:endParaRPr lang="en-US" sz="1200" dirty="0">
                        <a:latin typeface="Avenir Book" charset="0"/>
                        <a:ea typeface="Avenir Book" charset="0"/>
                        <a:cs typeface="Avenir Book" charset="0"/>
                      </a:endParaRPr>
                    </a:p>
                  </a:txBody>
                  <a:tcPr marL="91416" marR="91416" marT="45708" marB="45708">
                    <a:solidFill>
                      <a:srgbClr val="00B5E2">
                        <a:alpha val="29804"/>
                      </a:srgbClr>
                    </a:solidFill>
                  </a:tcPr>
                </a:tc>
                <a:tc>
                  <a:txBody>
                    <a:bodyPr/>
                    <a:lstStyle/>
                    <a:p>
                      <a:pPr>
                        <a:lnSpc>
                          <a:spcPct val="150000"/>
                        </a:lnSpc>
                      </a:pPr>
                      <a:r>
                        <a:rPr lang="en-US" sz="1200" dirty="0">
                          <a:latin typeface="Avenir Book" charset="0"/>
                          <a:ea typeface="Avenir Book" charset="0"/>
                          <a:cs typeface="Avenir Book" charset="0"/>
                        </a:rPr>
                        <a:t>25 May 2018</a:t>
                      </a:r>
                    </a:p>
                  </a:txBody>
                  <a:tcPr marL="91416" marR="91416" marT="45708" marB="45708">
                    <a:solidFill>
                      <a:srgbClr val="00B5E2">
                        <a:alpha val="29804"/>
                      </a:srgbClr>
                    </a:solidFill>
                  </a:tcPr>
                </a:tc>
                <a:extLst>
                  <a:ext uri="{0D108BD9-81ED-4DB2-BD59-A6C34878D82A}">
                    <a16:rowId xmlns:a16="http://schemas.microsoft.com/office/drawing/2014/main" val="10008"/>
                  </a:ext>
                </a:extLst>
              </a:tr>
              <a:tr h="639913">
                <a:tc>
                  <a:txBody>
                    <a:bodyPr/>
                    <a:lstStyle/>
                    <a:p>
                      <a:pPr>
                        <a:lnSpc>
                          <a:spcPct val="150000"/>
                        </a:lnSpc>
                      </a:pPr>
                      <a:r>
                        <a:rPr lang="en-US" sz="1200" dirty="0">
                          <a:latin typeface="Avenir Book" charset="0"/>
                          <a:ea typeface="Avenir Book" charset="0"/>
                          <a:cs typeface="Avenir Book" charset="0"/>
                        </a:rPr>
                        <a:t>Deadline for submitting evidence and grades onto Moderation Portal on optional units (if applicable) and employer</a:t>
                      </a:r>
                      <a:r>
                        <a:rPr lang="en-US" sz="1200" baseline="0" dirty="0">
                          <a:latin typeface="Avenir Book" charset="0"/>
                          <a:ea typeface="Avenir Book" charset="0"/>
                          <a:cs typeface="Avenir Book" charset="0"/>
                        </a:rPr>
                        <a:t> involvement (KS5 only)</a:t>
                      </a:r>
                      <a:endParaRPr lang="en-US" sz="1200" dirty="0">
                        <a:latin typeface="Avenir Book" charset="0"/>
                        <a:ea typeface="Avenir Book" charset="0"/>
                        <a:cs typeface="Avenir Book" charset="0"/>
                      </a:endParaRPr>
                    </a:p>
                  </a:txBody>
                  <a:tcPr marL="91416" marR="91416" marT="45708" marB="45708">
                    <a:solidFill>
                      <a:srgbClr val="00B5E2">
                        <a:alpha val="9804"/>
                      </a:srgbClr>
                    </a:solidFill>
                  </a:tcPr>
                </a:tc>
                <a:tc>
                  <a:txBody>
                    <a:bodyPr/>
                    <a:lstStyle/>
                    <a:p>
                      <a:pPr>
                        <a:lnSpc>
                          <a:spcPct val="150000"/>
                        </a:lnSpc>
                      </a:pPr>
                      <a:r>
                        <a:rPr lang="en-US" sz="1200" dirty="0">
                          <a:latin typeface="Avenir Book" charset="0"/>
                          <a:ea typeface="Avenir Book" charset="0"/>
                          <a:cs typeface="Avenir Book" charset="0"/>
                        </a:rPr>
                        <a:t>15 June 2018</a:t>
                      </a:r>
                    </a:p>
                  </a:txBody>
                  <a:tcPr marL="91416" marR="91416" marT="45708" marB="45708">
                    <a:solidFill>
                      <a:srgbClr val="00B5E2">
                        <a:alpha val="9804"/>
                      </a:srgbClr>
                    </a:solidFill>
                  </a:tcPr>
                </a:tc>
                <a:extLst>
                  <a:ext uri="{0D108BD9-81ED-4DB2-BD59-A6C34878D82A}">
                    <a16:rowId xmlns:a16="http://schemas.microsoft.com/office/drawing/2014/main" val="10009"/>
                  </a:ext>
                </a:extLst>
              </a:tr>
              <a:tr h="396961">
                <a:tc>
                  <a:txBody>
                    <a:bodyPr/>
                    <a:lstStyle/>
                    <a:p>
                      <a:pPr>
                        <a:lnSpc>
                          <a:spcPct val="150000"/>
                        </a:lnSpc>
                      </a:pPr>
                      <a:r>
                        <a:rPr lang="en-US" sz="1200" dirty="0">
                          <a:latin typeface="Avenir Book" charset="0"/>
                          <a:ea typeface="Avenir Book" charset="0"/>
                          <a:cs typeface="Avenir Book" charset="0"/>
                        </a:rPr>
                        <a:t>Final results available</a:t>
                      </a:r>
                    </a:p>
                  </a:txBody>
                  <a:tcPr marL="91416" marR="91416" marT="45708" marB="45708">
                    <a:solidFill>
                      <a:srgbClr val="00B5E2">
                        <a:alpha val="29804"/>
                      </a:srgbClr>
                    </a:solidFill>
                  </a:tcPr>
                </a:tc>
                <a:tc>
                  <a:txBody>
                    <a:bodyPr/>
                    <a:lstStyle/>
                    <a:p>
                      <a:pPr>
                        <a:lnSpc>
                          <a:spcPct val="150000"/>
                        </a:lnSpc>
                      </a:pPr>
                      <a:r>
                        <a:rPr lang="en-US" sz="1200" dirty="0">
                          <a:latin typeface="Avenir Book" charset="0"/>
                          <a:ea typeface="Avenir Book" charset="0"/>
                          <a:cs typeface="Avenir Book" charset="0"/>
                        </a:rPr>
                        <a:t>August 2018</a:t>
                      </a:r>
                    </a:p>
                  </a:txBody>
                  <a:tcPr marL="91416" marR="91416" marT="45708" marB="45708">
                    <a:solidFill>
                      <a:srgbClr val="00B5E2">
                        <a:alpha val="29804"/>
                      </a:srgbClr>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8966889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625642" y="2184658"/>
            <a:ext cx="10896551" cy="3360740"/>
          </a:xfrm>
          <a:prstGeom prst="rect">
            <a:avLst/>
          </a:prstGeom>
          <a:solidFill>
            <a:schemeClr val="bg1"/>
          </a:solidFill>
        </p:spPr>
        <p:txBody>
          <a:bodyPr/>
          <a:lstStyle>
            <a:lvl1pPr marL="342900" indent="-342900">
              <a:spcBef>
                <a:spcPts val="500"/>
              </a:spcBef>
              <a:buClr>
                <a:srgbClr val="FF0000"/>
              </a:buClr>
              <a:buSzPct val="100000"/>
              <a:buFont typeface="Arial"/>
              <a:buChar char="•"/>
              <a:defRPr sz="2400">
                <a:latin typeface="Arial"/>
                <a:ea typeface="Arial"/>
                <a:cs typeface="Arial"/>
                <a:sym typeface="Arial"/>
              </a:defRPr>
            </a:lvl1pPr>
            <a:lvl2pPr marL="800100" indent="-342900">
              <a:spcBef>
                <a:spcPts val="500"/>
              </a:spcBef>
              <a:buClr>
                <a:srgbClr val="FF0000"/>
              </a:buClr>
              <a:buSzPct val="100000"/>
              <a:buFont typeface="Arial"/>
              <a:buChar char="•"/>
              <a:defRPr sz="2400">
                <a:latin typeface="Arial"/>
                <a:ea typeface="Arial"/>
                <a:cs typeface="Arial"/>
                <a:sym typeface="Arial"/>
              </a:defRPr>
            </a:lvl2pPr>
            <a:lvl3pPr marL="1219200" indent="-304800">
              <a:spcBef>
                <a:spcPts val="500"/>
              </a:spcBef>
              <a:buClr>
                <a:srgbClr val="FF0000"/>
              </a:buClr>
              <a:buSzPct val="100000"/>
              <a:buFont typeface="Arial"/>
              <a:buChar char="•"/>
              <a:defRPr sz="2400">
                <a:latin typeface="Arial"/>
                <a:ea typeface="Arial"/>
                <a:cs typeface="Arial"/>
                <a:sym typeface="Arial"/>
              </a:defRPr>
            </a:lvl3pPr>
            <a:lvl4pPr marL="1714500" indent="-342900">
              <a:spcBef>
                <a:spcPts val="500"/>
              </a:spcBef>
              <a:buClr>
                <a:srgbClr val="FF0000"/>
              </a:buClr>
              <a:buSzPct val="100000"/>
              <a:buFont typeface="Arial"/>
              <a:buChar char="•"/>
              <a:defRPr sz="2400">
                <a:latin typeface="Arial"/>
                <a:ea typeface="Arial"/>
                <a:cs typeface="Arial"/>
                <a:sym typeface="Arial"/>
              </a:defRPr>
            </a:lvl4pPr>
            <a:lvl5pPr marL="2133600" indent="-304800">
              <a:spcBef>
                <a:spcPts val="500"/>
              </a:spcBef>
              <a:buClr>
                <a:srgbClr val="FF0000"/>
              </a:buClr>
              <a:buSzPct val="100000"/>
              <a:buFont typeface="Arial"/>
              <a:buChar char="•"/>
              <a:defRPr sz="2400">
                <a:latin typeface="Arial"/>
                <a:ea typeface="Arial"/>
                <a:cs typeface="Arial"/>
                <a:sym typeface="Arial"/>
              </a:defRPr>
            </a:lvl5pPr>
            <a:lvl6pPr marL="2590800" indent="-304800">
              <a:spcBef>
                <a:spcPts val="500"/>
              </a:spcBef>
              <a:buClr>
                <a:srgbClr val="FF0000"/>
              </a:buClr>
              <a:buSzPct val="100000"/>
              <a:buFont typeface="Arial"/>
              <a:buChar char="•"/>
              <a:defRPr sz="2400">
                <a:latin typeface="Arial"/>
                <a:ea typeface="Arial"/>
                <a:cs typeface="Arial"/>
                <a:sym typeface="Arial"/>
              </a:defRPr>
            </a:lvl6pPr>
            <a:lvl7pPr marL="3048000" indent="-304800">
              <a:spcBef>
                <a:spcPts val="500"/>
              </a:spcBef>
              <a:buClr>
                <a:srgbClr val="FF0000"/>
              </a:buClr>
              <a:buSzPct val="100000"/>
              <a:buFont typeface="Arial"/>
              <a:buChar char="•"/>
              <a:defRPr sz="2400">
                <a:latin typeface="Arial"/>
                <a:ea typeface="Arial"/>
                <a:cs typeface="Arial"/>
                <a:sym typeface="Arial"/>
              </a:defRPr>
            </a:lvl7pPr>
            <a:lvl8pPr marL="3505200" indent="-304800">
              <a:spcBef>
                <a:spcPts val="500"/>
              </a:spcBef>
              <a:buClr>
                <a:srgbClr val="FF0000"/>
              </a:buClr>
              <a:buSzPct val="100000"/>
              <a:buFont typeface="Arial"/>
              <a:buChar char="•"/>
              <a:defRPr sz="2400">
                <a:latin typeface="Arial"/>
                <a:ea typeface="Arial"/>
                <a:cs typeface="Arial"/>
                <a:sym typeface="Arial"/>
              </a:defRPr>
            </a:lvl8pPr>
            <a:lvl9pPr marL="3962400" indent="-304800">
              <a:spcBef>
                <a:spcPts val="500"/>
              </a:spcBef>
              <a:buClr>
                <a:srgbClr val="FF0000"/>
              </a:buClr>
              <a:buSzPct val="100000"/>
              <a:buFont typeface="Arial"/>
              <a:buChar char="•"/>
              <a:defRPr sz="2400">
                <a:latin typeface="Arial"/>
                <a:ea typeface="Arial"/>
                <a:cs typeface="Arial"/>
                <a:sym typeface="Arial"/>
              </a:defRPr>
            </a:lvl9pPr>
          </a:lstStyle>
          <a:p>
            <a:pPr defTabSz="914400">
              <a:buClr>
                <a:schemeClr val="tx1"/>
              </a:buClr>
            </a:pPr>
            <a:r>
              <a:rPr lang="en-GB" sz="1200" dirty="0">
                <a:latin typeface="Avenir Book" charset="0"/>
                <a:ea typeface="Avenir Book" charset="0"/>
                <a:cs typeface="Avenir Book" charset="0"/>
              </a:rPr>
              <a:t>The land-based and environmental sector employs approximately 1.3 million people in 230,000 businesses across the UK </a:t>
            </a:r>
          </a:p>
          <a:p>
            <a:pPr defTabSz="914400">
              <a:buClr>
                <a:schemeClr val="tx1"/>
              </a:buClr>
            </a:pPr>
            <a:endParaRPr lang="en-GB" sz="1200" dirty="0">
              <a:latin typeface="Avenir Book" charset="0"/>
              <a:ea typeface="Avenir Book" charset="0"/>
              <a:cs typeface="Avenir Book" charset="0"/>
            </a:endParaRPr>
          </a:p>
          <a:p>
            <a:pPr defTabSz="914400">
              <a:buClr>
                <a:schemeClr val="tx1"/>
              </a:buClr>
            </a:pPr>
            <a:r>
              <a:rPr lang="en-GB" sz="1200" dirty="0">
                <a:latin typeface="Avenir Book" charset="0"/>
                <a:ea typeface="Avenir Book" charset="0"/>
                <a:cs typeface="Avenir Book" charset="0"/>
              </a:rPr>
              <a:t>Over four out of five businesses in the sector employ fewer than five staff</a:t>
            </a:r>
          </a:p>
          <a:p>
            <a:pPr defTabSz="914400">
              <a:buClr>
                <a:schemeClr val="tx1"/>
              </a:buClr>
            </a:pPr>
            <a:endParaRPr lang="en-GB" sz="1200" dirty="0">
              <a:latin typeface="Avenir Book" charset="0"/>
              <a:ea typeface="Avenir Book" charset="0"/>
              <a:cs typeface="Avenir Book" charset="0"/>
            </a:endParaRPr>
          </a:p>
          <a:p>
            <a:pPr defTabSz="914400">
              <a:buClr>
                <a:schemeClr val="tx1"/>
              </a:buClr>
            </a:pPr>
            <a:r>
              <a:rPr lang="en-GB" sz="1200" b="1" dirty="0">
                <a:solidFill>
                  <a:srgbClr val="FF0000"/>
                </a:solidFill>
                <a:latin typeface="Avenir Heavy" charset="0"/>
                <a:ea typeface="Avenir Heavy" charset="0"/>
                <a:cs typeface="Avenir Heavy" charset="0"/>
              </a:rPr>
              <a:t>54%</a:t>
            </a:r>
            <a:r>
              <a:rPr lang="en-GB" sz="1200" b="1" dirty="0">
                <a:latin typeface="Avenir Heavy" charset="0"/>
                <a:ea typeface="Avenir Heavy" charset="0"/>
                <a:cs typeface="Avenir Heavy" charset="0"/>
              </a:rPr>
              <a:t> </a:t>
            </a:r>
            <a:r>
              <a:rPr lang="en-GB" sz="1200" dirty="0">
                <a:latin typeface="Avenir Book" charset="0"/>
                <a:ea typeface="Avenir Book" charset="0"/>
                <a:cs typeface="Avenir Book" charset="0"/>
              </a:rPr>
              <a:t>of staff are 45 years old or over </a:t>
            </a:r>
          </a:p>
          <a:p>
            <a:pPr defTabSz="914400">
              <a:buClr>
                <a:schemeClr val="tx1"/>
              </a:buClr>
            </a:pPr>
            <a:endParaRPr lang="en-GB" sz="1200" dirty="0">
              <a:latin typeface="Avenir Book" charset="0"/>
              <a:ea typeface="Avenir Book" charset="0"/>
              <a:cs typeface="Avenir Book" charset="0"/>
            </a:endParaRPr>
          </a:p>
          <a:p>
            <a:pPr defTabSz="914400">
              <a:buClr>
                <a:schemeClr val="tx1"/>
              </a:buClr>
            </a:pPr>
            <a:r>
              <a:rPr lang="en-GB" sz="1200" dirty="0">
                <a:latin typeface="Avenir Book" charset="0"/>
                <a:ea typeface="Avenir Book" charset="0"/>
                <a:cs typeface="Avenir Book" charset="0"/>
              </a:rPr>
              <a:t>The sector is forecast to need 595,000 new entrants between 2014 and </a:t>
            </a:r>
            <a:r>
              <a:rPr lang="en-GB" sz="1200" b="1" dirty="0">
                <a:solidFill>
                  <a:srgbClr val="FF0000"/>
                </a:solidFill>
                <a:latin typeface="Avenir Heavy" charset="0"/>
                <a:ea typeface="Avenir Heavy" charset="0"/>
                <a:cs typeface="Avenir Heavy" charset="0"/>
              </a:rPr>
              <a:t>2020</a:t>
            </a:r>
            <a:r>
              <a:rPr lang="en-GB" sz="1200" dirty="0">
                <a:latin typeface="Avenir Book" charset="0"/>
                <a:ea typeface="Avenir Book" charset="0"/>
                <a:cs typeface="Avenir Book" charset="0"/>
              </a:rPr>
              <a:t>. </a:t>
            </a:r>
          </a:p>
          <a:p>
            <a:pPr marL="0" indent="0" defTabSz="914400">
              <a:lnSpc>
                <a:spcPct val="150000"/>
              </a:lnSpc>
              <a:buNone/>
            </a:pPr>
            <a:r>
              <a:rPr lang="en-GB" sz="1200" i="1" dirty="0">
                <a:latin typeface="Avenir Light Oblique" charset="0"/>
                <a:ea typeface="Avenir Light Oblique" charset="0"/>
                <a:cs typeface="Avenir Light Oblique" charset="0"/>
              </a:rPr>
              <a:t>The UK land-based and environmental sector: Skills assessment update Spring 2014: </a:t>
            </a:r>
            <a:r>
              <a:rPr lang="en-GB" sz="1200" i="1" dirty="0" err="1">
                <a:latin typeface="Avenir Light Oblique" charset="0"/>
                <a:ea typeface="Avenir Light Oblique" charset="0"/>
                <a:cs typeface="Avenir Light Oblique" charset="0"/>
              </a:rPr>
              <a:t>Lantra</a:t>
            </a:r>
            <a:r>
              <a:rPr lang="en-GB" sz="1200" i="1">
                <a:latin typeface="Avenir Light Oblique" charset="0"/>
                <a:ea typeface="Avenir Light Oblique" charset="0"/>
                <a:cs typeface="Avenir Light Oblique" charset="0"/>
              </a:rPr>
              <a:t> 2014</a:t>
            </a:r>
          </a:p>
        </p:txBody>
      </p:sp>
      <p:sp>
        <p:nvSpPr>
          <p:cNvPr id="9" name="Title 1"/>
          <p:cNvSpPr txBox="1">
            <a:spLocks/>
          </p:cNvSpPr>
          <p:nvPr/>
        </p:nvSpPr>
        <p:spPr>
          <a:xfrm>
            <a:off x="625642" y="1240825"/>
            <a:ext cx="10971213" cy="9017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b="1">
                <a:latin typeface="Avenir Heavy" charset="0"/>
                <a:ea typeface="Avenir Heavy" charset="0"/>
                <a:cs typeface="Avenir Heavy" charset="0"/>
              </a:rPr>
              <a:t>Challenges and opportunities</a:t>
            </a:r>
          </a:p>
          <a:p>
            <a:pPr algn="l"/>
            <a:r>
              <a:rPr lang="en-GB" sz="2400">
                <a:solidFill>
                  <a:srgbClr val="000000"/>
                </a:solidFill>
                <a:latin typeface="Avenir Light" charset="0"/>
                <a:ea typeface="Avenir Light" charset="0"/>
                <a:cs typeface="Avenir Light" charset="0"/>
                <a:sym typeface="Helvetica"/>
              </a:rPr>
              <a:t>In Land</a:t>
            </a:r>
          </a:p>
          <a:p>
            <a:pPr algn="l"/>
            <a:endParaRPr lang="en-US" sz="2400" b="1">
              <a:latin typeface="Avenir Heavy" charset="0"/>
              <a:ea typeface="Avenir Heavy" charset="0"/>
              <a:cs typeface="Avenir Heavy" charset="0"/>
            </a:endParaRPr>
          </a:p>
        </p:txBody>
      </p:sp>
      <p:sp>
        <p:nvSpPr>
          <p:cNvPr id="11" name="Rectangle 10"/>
          <p:cNvSpPr/>
          <p:nvPr/>
        </p:nvSpPr>
        <p:spPr>
          <a:xfrm>
            <a:off x="2321919" y="5212220"/>
            <a:ext cx="2574005" cy="1015663"/>
          </a:xfrm>
          <a:prstGeom prst="rect">
            <a:avLst/>
          </a:prstGeom>
        </p:spPr>
        <p:txBody>
          <a:bodyPr wrap="square">
            <a:spAutoFit/>
          </a:bodyPr>
          <a:lstStyle/>
          <a:p>
            <a:r>
              <a:rPr lang="en-GB" sz="2000" b="1">
                <a:latin typeface="Avenir Heavy" charset="0"/>
                <a:ea typeface="Avenir Heavy" charset="0"/>
                <a:cs typeface="Avenir Heavy" charset="0"/>
              </a:rPr>
              <a:t>595,000 </a:t>
            </a:r>
            <a:r>
              <a:rPr lang="en-GB" sz="2000">
                <a:latin typeface="Avenir Light" charset="0"/>
                <a:ea typeface="Avenir Light" charset="0"/>
                <a:cs typeface="Avenir Light" charset="0"/>
              </a:rPr>
              <a:t>JOBS </a:t>
            </a:r>
            <a:br>
              <a:rPr lang="en-GB" sz="2000">
                <a:latin typeface="Avenir Light" charset="0"/>
                <a:ea typeface="Avenir Light" charset="0"/>
                <a:cs typeface="Avenir Light" charset="0"/>
              </a:rPr>
            </a:br>
            <a:r>
              <a:rPr lang="en-GB" sz="2000">
                <a:latin typeface="Avenir Light" charset="0"/>
                <a:ea typeface="Avenir Light" charset="0"/>
                <a:cs typeface="Avenir Light" charset="0"/>
              </a:rPr>
              <a:t>IN LAND NEEDED BY </a:t>
            </a:r>
            <a:r>
              <a:rPr lang="en-GB" sz="2000" b="1">
                <a:latin typeface="Avenir Heavy" charset="0"/>
                <a:ea typeface="Avenir Heavy" charset="0"/>
                <a:cs typeface="Avenir Heavy" charset="0"/>
              </a:rPr>
              <a:t>2020</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848" y="4483583"/>
            <a:ext cx="1904828" cy="180457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7149" y="4281208"/>
            <a:ext cx="5191676" cy="2622538"/>
          </a:xfrm>
          <a:prstGeom prst="rect">
            <a:avLst/>
          </a:prstGeom>
        </p:spPr>
      </p:pic>
    </p:spTree>
    <p:extLst>
      <p:ext uri="{BB962C8B-B14F-4D97-AF65-F5344CB8AC3E}">
        <p14:creationId xmlns:p14="http://schemas.microsoft.com/office/powerpoint/2010/main" val="14593861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625642" y="1427119"/>
            <a:ext cx="10969625" cy="59161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2400" b="1" dirty="0">
                <a:latin typeface="Avenir Heavy" charset="0"/>
                <a:ea typeface="Avenir Heavy" charset="0"/>
                <a:cs typeface="Avenir Heavy" charset="0"/>
              </a:rPr>
              <a:t>Assessment example – synoptic</a:t>
            </a:r>
          </a:p>
          <a:p>
            <a:pPr algn="l">
              <a:lnSpc>
                <a:spcPct val="150000"/>
              </a:lnSpc>
            </a:pPr>
            <a:endParaRPr lang="en-GB" sz="2400" dirty="0">
              <a:latin typeface="Avenir Light" charset="0"/>
              <a:ea typeface="Avenir Light" charset="0"/>
              <a:cs typeface="Avenir Light" charset="0"/>
            </a:endParaRPr>
          </a:p>
          <a:p>
            <a:pPr algn="l"/>
            <a:r>
              <a:rPr lang="en-GB" sz="2400" b="1" dirty="0">
                <a:latin typeface="Avenir Heavy" charset="0"/>
                <a:ea typeface="Avenir Heavy" charset="0"/>
                <a:cs typeface="Avenir Heavy" charset="0"/>
              </a:rPr>
              <a:t/>
            </a:r>
            <a:br>
              <a:rPr lang="en-GB" sz="2400" b="1" dirty="0">
                <a:latin typeface="Avenir Heavy" charset="0"/>
                <a:ea typeface="Avenir Heavy" charset="0"/>
                <a:cs typeface="Avenir Heavy" charset="0"/>
              </a:rPr>
            </a:br>
            <a:endParaRPr lang="en-GB" sz="2400" kern="0" dirty="0">
              <a:latin typeface="Avenir Light" charset="0"/>
              <a:ea typeface="Avenir Light" charset="0"/>
              <a:cs typeface="Avenir Light" charset="0"/>
              <a:sym typeface="Helvetica"/>
            </a:endParaRPr>
          </a:p>
        </p:txBody>
      </p:sp>
      <p:sp>
        <p:nvSpPr>
          <p:cNvPr id="2" name="TextBox 1"/>
          <p:cNvSpPr txBox="1"/>
          <p:nvPr/>
        </p:nvSpPr>
        <p:spPr>
          <a:xfrm>
            <a:off x="625642" y="1749881"/>
            <a:ext cx="6434725" cy="738664"/>
          </a:xfrm>
          <a:prstGeom prst="rect">
            <a:avLst/>
          </a:prstGeom>
          <a:noFill/>
        </p:spPr>
        <p:txBody>
          <a:bodyPr wrap="square" rtlCol="0">
            <a:spAutoFit/>
          </a:bodyPr>
          <a:lstStyle/>
          <a:p>
            <a:pPr>
              <a:lnSpc>
                <a:spcPct val="150000"/>
              </a:lnSpc>
            </a:pPr>
            <a:r>
              <a:rPr lang="en-GB" sz="1600" b="1" dirty="0">
                <a:latin typeface="Avenir Heavy" charset="0"/>
                <a:ea typeface="Avenir Heavy" charset="0"/>
                <a:cs typeface="Avenir Heavy" charset="0"/>
              </a:rPr>
              <a:t>Level 3 Advanced Technical Certificate in Animal Management </a:t>
            </a:r>
          </a:p>
          <a:p>
            <a:pPr>
              <a:lnSpc>
                <a:spcPct val="150000"/>
              </a:lnSpc>
            </a:pPr>
            <a:r>
              <a:rPr lang="en-GB" sz="1200" dirty="0">
                <a:latin typeface="Avenir Medium" charset="0"/>
                <a:ea typeface="Avenir Medium" charset="0"/>
                <a:cs typeface="Avenir Medium" charset="0"/>
              </a:rPr>
              <a:t>Available on documents tab of the 0172 qualification page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3909" y="3246124"/>
            <a:ext cx="6024915" cy="3611875"/>
          </a:xfrm>
          <a:prstGeom prst="rect">
            <a:avLst/>
          </a:prstGeom>
        </p:spPr>
      </p:pic>
      <p:sp>
        <p:nvSpPr>
          <p:cNvPr id="5" name="TextBox 4"/>
          <p:cNvSpPr txBox="1"/>
          <p:nvPr/>
        </p:nvSpPr>
        <p:spPr>
          <a:xfrm>
            <a:off x="625642" y="2958353"/>
            <a:ext cx="6541640" cy="2677656"/>
          </a:xfrm>
          <a:prstGeom prst="rect">
            <a:avLst/>
          </a:prstGeom>
          <a:noFill/>
        </p:spPr>
        <p:txBody>
          <a:bodyPr wrap="square" rtlCol="0">
            <a:spAutoFit/>
          </a:bodyPr>
          <a:lstStyle/>
          <a:p>
            <a:r>
              <a:rPr lang="en-US" baseline="30000" dirty="0">
                <a:latin typeface="Avenir Light" charset="0"/>
                <a:ea typeface="Avenir Light" charset="0"/>
                <a:cs typeface="Avenir Light" charset="0"/>
              </a:rPr>
              <a:t>You have recently been appointed as an animal technician at a local domestic animal collection. Within this collection there is a range of small and large animal species. </a:t>
            </a:r>
          </a:p>
          <a:p>
            <a:r>
              <a:rPr lang="en-US" baseline="30000" dirty="0">
                <a:latin typeface="Avenir Light" charset="0"/>
                <a:ea typeface="Avenir Light" charset="0"/>
                <a:cs typeface="Avenir Light" charset="0"/>
              </a:rPr>
              <a:t>As part of the duties for the post, you are expected to have knowledge and understanding of animal husbandry, animal handling, behaviour, feeding and nutrition and animal welfare. You will be expected to apply this knowledge to demonstrate the skills required in such a role.   </a:t>
            </a:r>
          </a:p>
          <a:p>
            <a:endParaRPr lang="en-US" baseline="30000" dirty="0">
              <a:latin typeface="Avenir Light" charset="0"/>
              <a:ea typeface="Avenir Light" charset="0"/>
              <a:cs typeface="Avenir Light" charset="0"/>
            </a:endParaRPr>
          </a:p>
          <a:p>
            <a:endParaRPr lang="en-US" baseline="30000" dirty="0">
              <a:latin typeface="Avenir Light" charset="0"/>
              <a:ea typeface="Avenir Light" charset="0"/>
              <a:cs typeface="Avenir Light" charset="0"/>
            </a:endParaRPr>
          </a:p>
          <a:p>
            <a:r>
              <a:rPr lang="en-US" b="1" baseline="30000" dirty="0">
                <a:latin typeface="Avenir Heavy" charset="0"/>
                <a:ea typeface="Avenir Heavy" charset="0"/>
                <a:cs typeface="Avenir Heavy" charset="0"/>
              </a:rPr>
              <a:t>Conditions of assessment: </a:t>
            </a:r>
          </a:p>
          <a:p>
            <a:r>
              <a:rPr lang="en-US" baseline="30000" dirty="0">
                <a:latin typeface="Avenir Light" charset="0"/>
                <a:ea typeface="Avenir Light" charset="0"/>
                <a:cs typeface="Avenir Light" charset="0"/>
              </a:rPr>
              <a:t> </a:t>
            </a:r>
          </a:p>
          <a:p>
            <a:r>
              <a:rPr lang="en-US" baseline="30000" dirty="0">
                <a:latin typeface="Avenir Light" charset="0"/>
                <a:ea typeface="Avenir Light" charset="0"/>
                <a:cs typeface="Avenir Light" charset="0"/>
              </a:rPr>
              <a:t>You must carry the task out on your own, under supervision. Where assistance is required, this is under the guidance of the tutor. </a:t>
            </a:r>
          </a:p>
          <a:p>
            <a:r>
              <a:rPr lang="en-US" baseline="30000" dirty="0">
                <a:latin typeface="Avenir Light" charset="0"/>
                <a:ea typeface="Avenir Light" charset="0"/>
                <a:cs typeface="Avenir Light" charset="0"/>
              </a:rPr>
              <a:t>You must follow the given animal management plan for a minimum of 5 days for each animal. </a:t>
            </a:r>
          </a:p>
          <a:p>
            <a:r>
              <a:rPr lang="en-US" baseline="30000" dirty="0">
                <a:latin typeface="Avenir Light" charset="0"/>
                <a:ea typeface="Avenir Light" charset="0"/>
                <a:cs typeface="Avenir Light" charset="0"/>
              </a:rPr>
              <a:t>At all times, the health and safety legislation, animal welfare codes of practice and legislation and a risk assessment must be adhered to.</a:t>
            </a:r>
          </a:p>
        </p:txBody>
      </p:sp>
    </p:spTree>
    <p:extLst>
      <p:ext uri="{BB962C8B-B14F-4D97-AF65-F5344CB8AC3E}">
        <p14:creationId xmlns:p14="http://schemas.microsoft.com/office/powerpoint/2010/main" val="8031396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31995" t="16118" r="33219" b="10653"/>
          <a:stretch/>
        </p:blipFill>
        <p:spPr>
          <a:xfrm>
            <a:off x="520710" y="1886058"/>
            <a:ext cx="3811447" cy="4513301"/>
          </a:xfrm>
          <a:prstGeom prst="rect">
            <a:avLst/>
          </a:prstGeom>
        </p:spPr>
      </p:pic>
      <p:sp>
        <p:nvSpPr>
          <p:cNvPr id="6" name="Title 1"/>
          <p:cNvSpPr txBox="1">
            <a:spLocks/>
          </p:cNvSpPr>
          <p:nvPr/>
        </p:nvSpPr>
        <p:spPr>
          <a:xfrm>
            <a:off x="625642" y="864026"/>
            <a:ext cx="10969625" cy="1654321"/>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2400" b="1" dirty="0">
                <a:latin typeface="Avenir Heavy" charset="0"/>
                <a:ea typeface="Avenir Heavy" charset="0"/>
                <a:cs typeface="Avenir Heavy" charset="0"/>
              </a:rPr>
              <a:t>Assessment example – external test</a:t>
            </a:r>
          </a:p>
          <a:p>
            <a:pPr algn="l">
              <a:lnSpc>
                <a:spcPct val="150000"/>
              </a:lnSpc>
            </a:pPr>
            <a:r>
              <a:rPr lang="en-GB" sz="2400" kern="0" dirty="0">
                <a:latin typeface="Avenir Light" charset="0"/>
                <a:ea typeface="Avenir Light" charset="0"/>
                <a:cs typeface="Avenir Light" charset="0"/>
                <a:sym typeface="Helvetica"/>
              </a:rPr>
              <a:t>Level 3 Advanced Technical Diploma in Floristry (540)</a:t>
            </a:r>
          </a:p>
          <a:p>
            <a:pPr algn="l"/>
            <a:endParaRPr lang="en-GB" sz="2400" kern="0" dirty="0">
              <a:latin typeface="Avenir Light" charset="0"/>
              <a:ea typeface="Avenir Light" charset="0"/>
              <a:cs typeface="Avenir Light" charset="0"/>
              <a:sym typeface="Helvetica"/>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8991" y="3402766"/>
            <a:ext cx="4699834" cy="3506459"/>
          </a:xfrm>
          <a:prstGeom prst="rect">
            <a:avLst/>
          </a:prstGeom>
        </p:spPr>
      </p:pic>
    </p:spTree>
    <p:extLst>
      <p:ext uri="{BB962C8B-B14F-4D97-AF65-F5344CB8AC3E}">
        <p14:creationId xmlns:p14="http://schemas.microsoft.com/office/powerpoint/2010/main" val="17305888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99" y="-1"/>
            <a:ext cx="12176125" cy="6868981"/>
          </a:xfrm>
          <a:prstGeom prst="rect">
            <a:avLst/>
          </a:prstGeom>
        </p:spPr>
      </p:pic>
      <p:sp>
        <p:nvSpPr>
          <p:cNvPr id="4" name="Title 1"/>
          <p:cNvSpPr txBox="1">
            <a:spLocks/>
          </p:cNvSpPr>
          <p:nvPr/>
        </p:nvSpPr>
        <p:spPr>
          <a:xfrm>
            <a:off x="559723" y="5414323"/>
            <a:ext cx="10360501" cy="1125020"/>
          </a:xfrm>
          <a:prstGeom prst="rect">
            <a:avLst/>
          </a:prstGeom>
          <a:effectLst>
            <a:outerShdw blurRad="50800" dist="50800" dir="5400000" algn="ctr" rotWithShape="0">
              <a:schemeClr val="tx1"/>
            </a:outerShdw>
          </a:effectLst>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a:solidFill>
                  <a:schemeClr val="bg1"/>
                </a:solidFill>
                <a:latin typeface="Avenir Heavy" charset="0"/>
                <a:ea typeface="Avenir Heavy" charset="0"/>
                <a:cs typeface="Avenir Heavy" charset="0"/>
              </a:rPr>
              <a:t>Flexible and efficient teaching and learning</a:t>
            </a:r>
          </a:p>
          <a:p>
            <a:pPr algn="l"/>
            <a:r>
              <a:rPr lang="en-US" sz="3200" dirty="0">
                <a:solidFill>
                  <a:schemeClr val="bg1"/>
                </a:solidFill>
                <a:latin typeface="Avenir Light" charset="0"/>
                <a:ea typeface="Avenir Light" charset="0"/>
                <a:cs typeface="Avenir Light" charset="0"/>
              </a:rPr>
              <a:t>More time to teach a higher quality curriculum</a:t>
            </a:r>
          </a:p>
        </p:txBody>
      </p:sp>
    </p:spTree>
    <p:extLst>
      <p:ext uri="{BB962C8B-B14F-4D97-AF65-F5344CB8AC3E}">
        <p14:creationId xmlns:p14="http://schemas.microsoft.com/office/powerpoint/2010/main" val="3390961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66"/>
          <p:cNvSpPr/>
          <p:nvPr/>
        </p:nvSpPr>
        <p:spPr>
          <a:xfrm>
            <a:off x="2058936" y="2454645"/>
            <a:ext cx="5306918" cy="4093522"/>
          </a:xfrm>
          <a:prstGeom prst="rect">
            <a:avLst/>
          </a:prstGeom>
          <a:solidFill>
            <a:schemeClr val="bg1">
              <a:lumMod val="95000"/>
            </a:schemeClr>
          </a:solidFill>
        </p:spPr>
        <p:txBody>
          <a:bodyPr wrap="none" lIns="0" tIns="0" rIns="0" bIns="0" rtlCol="0" anchor="ctr">
            <a:noAutofit/>
          </a:bodyPr>
          <a:lstStyle/>
          <a:p>
            <a:pPr algn="ctr"/>
            <a:endParaRPr lang="en-US" dirty="0">
              <a:solidFill>
                <a:srgbClr val="000000"/>
              </a:solidFill>
            </a:endParaRPr>
          </a:p>
        </p:txBody>
      </p:sp>
      <p:sp>
        <p:nvSpPr>
          <p:cNvPr id="68" name="Title 1"/>
          <p:cNvSpPr txBox="1">
            <a:spLocks/>
          </p:cNvSpPr>
          <p:nvPr/>
        </p:nvSpPr>
        <p:spPr>
          <a:xfrm>
            <a:off x="628097" y="954233"/>
            <a:ext cx="11157219" cy="45238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2400" b="1" dirty="0">
                <a:latin typeface="Avenir Heavy" charset="0"/>
                <a:ea typeface="Avenir Heavy" charset="0"/>
                <a:cs typeface="Avenir Heavy" charset="0"/>
              </a:rPr>
              <a:t>Flexible and efficient teaching and learning</a:t>
            </a:r>
          </a:p>
        </p:txBody>
      </p:sp>
      <p:sp>
        <p:nvSpPr>
          <p:cNvPr id="69" name="TextBox 68"/>
          <p:cNvSpPr txBox="1"/>
          <p:nvPr/>
        </p:nvSpPr>
        <p:spPr>
          <a:xfrm>
            <a:off x="1694999" y="2460209"/>
            <a:ext cx="5348863" cy="2416046"/>
          </a:xfrm>
          <a:prstGeom prst="rect">
            <a:avLst/>
          </a:prstGeom>
          <a:noFill/>
        </p:spPr>
        <p:txBody>
          <a:bodyPr wrap="square" rtlCol="0">
            <a:spAutoFit/>
          </a:bodyPr>
          <a:lstStyle/>
          <a:p>
            <a:pPr marL="554400" lvl="1" indent="-171450">
              <a:lnSpc>
                <a:spcPct val="150000"/>
              </a:lnSpc>
              <a:spcBef>
                <a:spcPts val="500"/>
              </a:spcBef>
              <a:buFont typeface="Arial" charset="0"/>
              <a:buChar char="•"/>
            </a:pPr>
            <a:r>
              <a:rPr lang="en-GB" sz="1200" b="1" dirty="0">
                <a:latin typeface="Avenir Heavy" charset="0"/>
                <a:ea typeface="Avenir Heavy" charset="0"/>
                <a:cs typeface="Avenir Heavy" charset="0"/>
              </a:rPr>
              <a:t>Two clear methods of assessment.</a:t>
            </a:r>
          </a:p>
          <a:p>
            <a:pPr marL="554400" lvl="1" indent="-171450">
              <a:lnSpc>
                <a:spcPct val="150000"/>
              </a:lnSpc>
              <a:spcBef>
                <a:spcPts val="500"/>
              </a:spcBef>
              <a:buFont typeface="Arial" charset="0"/>
              <a:buChar char="•"/>
            </a:pPr>
            <a:r>
              <a:rPr lang="en-GB" sz="1200" b="1" dirty="0">
                <a:latin typeface="Avenir Heavy" charset="0"/>
                <a:ea typeface="Avenir Heavy" charset="0"/>
                <a:cs typeface="Avenir Heavy" charset="0"/>
              </a:rPr>
              <a:t>A high-quality moderation approach.</a:t>
            </a:r>
          </a:p>
          <a:p>
            <a:pPr marL="554400" lvl="1" indent="-171450">
              <a:lnSpc>
                <a:spcPct val="150000"/>
              </a:lnSpc>
              <a:spcBef>
                <a:spcPts val="500"/>
              </a:spcBef>
              <a:buFont typeface="Arial" charset="0"/>
              <a:buChar char="•"/>
            </a:pPr>
            <a:r>
              <a:rPr lang="en-GB" sz="1200" b="1" dirty="0">
                <a:latin typeface="Avenir Heavy" charset="0"/>
                <a:ea typeface="Avenir Heavy" charset="0"/>
                <a:cs typeface="Avenir Heavy" charset="0"/>
              </a:rPr>
              <a:t>Synoptic practical assessment is externally set.</a:t>
            </a:r>
          </a:p>
          <a:p>
            <a:pPr marL="554400" lvl="1" indent="-171450">
              <a:lnSpc>
                <a:spcPct val="150000"/>
              </a:lnSpc>
              <a:spcBef>
                <a:spcPts val="500"/>
              </a:spcBef>
              <a:buFont typeface="Arial" charset="0"/>
              <a:buChar char="•"/>
            </a:pPr>
            <a:r>
              <a:rPr lang="en-GB" sz="1200" b="1" dirty="0">
                <a:latin typeface="Avenir Heavy" charset="0"/>
                <a:ea typeface="Avenir Heavy" charset="0"/>
                <a:cs typeface="Avenir Heavy" charset="0"/>
              </a:rPr>
              <a:t>Tutors spend more time teaching and less time assessing. </a:t>
            </a:r>
          </a:p>
          <a:p>
            <a:pPr marL="268650" lvl="1" indent="-171450">
              <a:lnSpc>
                <a:spcPct val="150000"/>
              </a:lnSpc>
              <a:spcBef>
                <a:spcPts val="500"/>
              </a:spcBef>
              <a:buFont typeface="Arial" charset="0"/>
              <a:buChar char="•"/>
            </a:pPr>
            <a:endParaRPr lang="en-GB" sz="1200" dirty="0"/>
          </a:p>
          <a:p>
            <a:pPr marL="554400" lvl="1" indent="-171450">
              <a:lnSpc>
                <a:spcPct val="150000"/>
              </a:lnSpc>
              <a:spcBef>
                <a:spcPts val="500"/>
              </a:spcBef>
              <a:buFont typeface="Arial" charset="0"/>
              <a:buChar char="•"/>
            </a:pPr>
            <a:endParaRPr lang="en-GB" sz="1200" dirty="0"/>
          </a:p>
          <a:p>
            <a:pPr marL="171450" indent="-171450">
              <a:lnSpc>
                <a:spcPct val="150000"/>
              </a:lnSpc>
              <a:spcBef>
                <a:spcPts val="500"/>
              </a:spcBef>
              <a:buFont typeface="Arial" charset="0"/>
              <a:buChar char="•"/>
            </a:pPr>
            <a:endParaRPr lang="en-GB" sz="1200" dirty="0"/>
          </a:p>
        </p:txBody>
      </p:sp>
      <p:pic>
        <p:nvPicPr>
          <p:cNvPr id="70" name="Picture 6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8936" y="1595230"/>
            <a:ext cx="1082721" cy="640336"/>
          </a:xfrm>
          <a:prstGeom prst="rect">
            <a:avLst/>
          </a:prstGeom>
        </p:spPr>
      </p:pic>
      <p:sp>
        <p:nvSpPr>
          <p:cNvPr id="71" name="TextBox 70"/>
          <p:cNvSpPr txBox="1"/>
          <p:nvPr/>
        </p:nvSpPr>
        <p:spPr>
          <a:xfrm>
            <a:off x="7711326" y="2476199"/>
            <a:ext cx="4361882" cy="1951816"/>
          </a:xfrm>
          <a:prstGeom prst="rect">
            <a:avLst/>
          </a:prstGeom>
          <a:noFill/>
        </p:spPr>
        <p:txBody>
          <a:bodyPr wrap="square" rtlCol="0">
            <a:spAutoFit/>
          </a:bodyPr>
          <a:lstStyle/>
          <a:p>
            <a:pPr marL="171450" lvl="1" indent="-171450">
              <a:lnSpc>
                <a:spcPct val="150000"/>
              </a:lnSpc>
              <a:spcBef>
                <a:spcPts val="500"/>
              </a:spcBef>
              <a:buFont typeface="Arial" charset="0"/>
              <a:buChar char="•"/>
            </a:pPr>
            <a:r>
              <a:rPr lang="en-GB" sz="1200" dirty="0">
                <a:latin typeface="Avenir Light" charset="0"/>
                <a:ea typeface="Avenir Light" charset="0"/>
                <a:cs typeface="Avenir Light" charset="0"/>
              </a:rPr>
              <a:t>Five different assessment methods.</a:t>
            </a:r>
          </a:p>
          <a:p>
            <a:pPr marL="171450" lvl="1" indent="-171450">
              <a:lnSpc>
                <a:spcPct val="150000"/>
              </a:lnSpc>
              <a:spcBef>
                <a:spcPts val="500"/>
              </a:spcBef>
              <a:buFont typeface="Arial" charset="0"/>
              <a:buChar char="•"/>
            </a:pPr>
            <a:r>
              <a:rPr lang="en-GB" sz="1200" dirty="0">
                <a:latin typeface="Avenir Light" charset="0"/>
                <a:ea typeface="Avenir Light" charset="0"/>
                <a:cs typeface="Avenir Light" charset="0"/>
              </a:rPr>
              <a:t>Use a verification model which requires ongoing assessments.</a:t>
            </a:r>
          </a:p>
          <a:p>
            <a:pPr marL="171450" lvl="1" indent="-171450">
              <a:lnSpc>
                <a:spcPct val="150000"/>
              </a:lnSpc>
              <a:spcBef>
                <a:spcPts val="500"/>
              </a:spcBef>
              <a:buFont typeface="Arial" charset="0"/>
              <a:buChar char="•"/>
            </a:pPr>
            <a:r>
              <a:rPr lang="en-GB" sz="1200" dirty="0">
                <a:latin typeface="Avenir Light" charset="0"/>
                <a:ea typeface="Avenir Light" charset="0"/>
                <a:cs typeface="Avenir Light" charset="0"/>
              </a:rPr>
              <a:t>Synoptic practical assessment is internally set.</a:t>
            </a:r>
          </a:p>
          <a:p>
            <a:pPr marL="171450" lvl="1" indent="-171450">
              <a:lnSpc>
                <a:spcPct val="150000"/>
              </a:lnSpc>
              <a:spcBef>
                <a:spcPts val="500"/>
              </a:spcBef>
              <a:buFont typeface="Arial" charset="0"/>
              <a:buChar char="•"/>
            </a:pPr>
            <a:r>
              <a:rPr lang="en-GB" sz="1200" dirty="0">
                <a:latin typeface="Avenir Light" charset="0"/>
                <a:ea typeface="Avenir Light" charset="0"/>
                <a:cs typeface="Avenir Light" charset="0"/>
              </a:rPr>
              <a:t>Providers have to set assessments internally.</a:t>
            </a:r>
          </a:p>
          <a:p>
            <a:pPr marL="171450" indent="-171450">
              <a:lnSpc>
                <a:spcPts val="1700"/>
              </a:lnSpc>
              <a:spcBef>
                <a:spcPts val="500"/>
              </a:spcBef>
              <a:buFont typeface="Arial" charset="0"/>
              <a:buChar char="•"/>
            </a:pPr>
            <a:endParaRPr lang="en-GB" sz="1200" dirty="0">
              <a:latin typeface="Avenir Light" charset="0"/>
              <a:ea typeface="Avenir Light" charset="0"/>
              <a:cs typeface="Avenir Light" charset="0"/>
            </a:endParaRPr>
          </a:p>
        </p:txBody>
      </p:sp>
      <p:sp>
        <p:nvSpPr>
          <p:cNvPr id="72" name="TextBox 71"/>
          <p:cNvSpPr txBox="1"/>
          <p:nvPr/>
        </p:nvSpPr>
        <p:spPr>
          <a:xfrm>
            <a:off x="7651100" y="1648929"/>
            <a:ext cx="3656648" cy="646331"/>
          </a:xfrm>
          <a:prstGeom prst="rect">
            <a:avLst/>
          </a:prstGeom>
          <a:noFill/>
        </p:spPr>
        <p:txBody>
          <a:bodyPr wrap="square" rtlCol="0">
            <a:spAutoFit/>
          </a:bodyPr>
          <a:lstStyle/>
          <a:p>
            <a:r>
              <a:rPr lang="en-GB" b="1" dirty="0">
                <a:solidFill>
                  <a:srgbClr val="DB271E"/>
                </a:solidFill>
                <a:latin typeface="Avenir Heavy" charset="0"/>
                <a:ea typeface="Avenir Heavy" charset="0"/>
                <a:cs typeface="Avenir Heavy" charset="0"/>
              </a:rPr>
              <a:t>Other awarding</a:t>
            </a:r>
          </a:p>
          <a:p>
            <a:r>
              <a:rPr lang="en-GB" b="1" dirty="0">
                <a:solidFill>
                  <a:srgbClr val="DB271E"/>
                </a:solidFill>
                <a:latin typeface="Avenir Heavy" charset="0"/>
                <a:ea typeface="Avenir Heavy" charset="0"/>
                <a:cs typeface="Avenir Heavy" charset="0"/>
              </a:rPr>
              <a:t>organisations</a:t>
            </a:r>
          </a:p>
        </p:txBody>
      </p:sp>
      <p:cxnSp>
        <p:nvCxnSpPr>
          <p:cNvPr id="73" name="Straight Connector 72"/>
          <p:cNvCxnSpPr/>
          <p:nvPr/>
        </p:nvCxnSpPr>
        <p:spPr>
          <a:xfrm flipV="1">
            <a:off x="7365854" y="1523467"/>
            <a:ext cx="0" cy="5024700"/>
          </a:xfrm>
          <a:prstGeom prst="line">
            <a:avLst/>
          </a:prstGeom>
          <a:ln w="3175">
            <a:solidFill>
              <a:schemeClr val="bg1">
                <a:lumMod val="75000"/>
              </a:schemeClr>
            </a:solidFill>
            <a:prstDash val="sysDot"/>
            <a:round/>
          </a:ln>
        </p:spPr>
        <p:style>
          <a:lnRef idx="1">
            <a:schemeClr val="accent1"/>
          </a:lnRef>
          <a:fillRef idx="0">
            <a:schemeClr val="accent1"/>
          </a:fillRef>
          <a:effectRef idx="0">
            <a:schemeClr val="accent1"/>
          </a:effectRef>
          <a:fontRef idx="minor">
            <a:schemeClr val="tx1"/>
          </a:fontRef>
        </p:style>
      </p:cxnSp>
      <p:pic>
        <p:nvPicPr>
          <p:cNvPr id="74" name="Picture 7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717" y="2542158"/>
            <a:ext cx="584467" cy="673442"/>
          </a:xfrm>
          <a:prstGeom prst="rect">
            <a:avLst/>
          </a:prstGeom>
        </p:spPr>
      </p:pic>
      <p:sp>
        <p:nvSpPr>
          <p:cNvPr id="75" name="Rectangle 74"/>
          <p:cNvSpPr/>
          <p:nvPr/>
        </p:nvSpPr>
        <p:spPr>
          <a:xfrm>
            <a:off x="491800" y="3283659"/>
            <a:ext cx="1296370" cy="523221"/>
          </a:xfrm>
          <a:prstGeom prst="rect">
            <a:avLst/>
          </a:prstGeom>
        </p:spPr>
        <p:txBody>
          <a:bodyPr wrap="square">
            <a:spAutoFit/>
          </a:bodyPr>
          <a:lstStyle/>
          <a:p>
            <a:pPr marL="0" lvl="1" algn="ctr"/>
            <a:r>
              <a:rPr lang="en-GB" sz="1400" b="1" dirty="0">
                <a:latin typeface="Avenir Heavy" charset="0"/>
                <a:ea typeface="Avenir Heavy" charset="0"/>
                <a:cs typeface="Avenir Heavy" charset="0"/>
              </a:rPr>
              <a:t>Assessment </a:t>
            </a:r>
          </a:p>
          <a:p>
            <a:pPr marL="0" lvl="1" algn="ctr"/>
            <a:r>
              <a:rPr lang="en-GB" sz="1400" b="1" dirty="0">
                <a:latin typeface="Avenir Heavy" charset="0"/>
                <a:ea typeface="Avenir Heavy" charset="0"/>
                <a:cs typeface="Avenir Heavy" charset="0"/>
              </a:rPr>
              <a:t>approach</a:t>
            </a:r>
          </a:p>
        </p:txBody>
      </p:sp>
      <p:sp>
        <p:nvSpPr>
          <p:cNvPr id="76" name="TextBox 75"/>
          <p:cNvSpPr txBox="1"/>
          <p:nvPr/>
        </p:nvSpPr>
        <p:spPr>
          <a:xfrm>
            <a:off x="2078618" y="3793079"/>
            <a:ext cx="5060318" cy="987450"/>
          </a:xfrm>
          <a:prstGeom prst="rect">
            <a:avLst/>
          </a:prstGeom>
          <a:noFill/>
        </p:spPr>
        <p:txBody>
          <a:bodyPr wrap="square" rtlCol="0" anchor="t">
            <a:spAutoFit/>
          </a:bodyPr>
          <a:lstStyle/>
          <a:p>
            <a:pPr marL="171450" indent="-171450">
              <a:lnSpc>
                <a:spcPct val="150000"/>
              </a:lnSpc>
              <a:spcBef>
                <a:spcPts val="500"/>
              </a:spcBef>
              <a:buFont typeface="Arial" charset="0"/>
              <a:buChar char="•"/>
            </a:pPr>
            <a:r>
              <a:rPr lang="en-GB" sz="1200" b="1" dirty="0">
                <a:latin typeface="Avenir Heavy" charset="0"/>
                <a:ea typeface="Avenir Heavy" charset="0"/>
                <a:cs typeface="Avenir Heavy" charset="0"/>
              </a:rPr>
              <a:t>Option of online or paper-based exams.</a:t>
            </a:r>
          </a:p>
          <a:p>
            <a:pPr marL="171450" indent="-171450">
              <a:lnSpc>
                <a:spcPct val="150000"/>
              </a:lnSpc>
              <a:spcBef>
                <a:spcPts val="500"/>
              </a:spcBef>
              <a:buFont typeface="Arial" charset="0"/>
              <a:buChar char="•"/>
            </a:pPr>
            <a:r>
              <a:rPr lang="en-GB" sz="1200" b="1" dirty="0">
                <a:latin typeface="Avenir Heavy" charset="0"/>
                <a:ea typeface="Avenir Heavy" charset="0"/>
                <a:cs typeface="Avenir Heavy" charset="0"/>
              </a:rPr>
              <a:t>16 week window for learners to take the synoptic tests so they can undertake them when they are ready to do so.</a:t>
            </a:r>
          </a:p>
        </p:txBody>
      </p:sp>
      <p:sp>
        <p:nvSpPr>
          <p:cNvPr id="77" name="TextBox 76"/>
          <p:cNvSpPr txBox="1"/>
          <p:nvPr/>
        </p:nvSpPr>
        <p:spPr>
          <a:xfrm>
            <a:off x="2128886" y="4873718"/>
            <a:ext cx="4965103" cy="1328569"/>
          </a:xfrm>
          <a:prstGeom prst="rect">
            <a:avLst/>
          </a:prstGeom>
          <a:noFill/>
        </p:spPr>
        <p:txBody>
          <a:bodyPr wrap="square" rtlCol="0" anchor="t">
            <a:spAutoFit/>
          </a:bodyPr>
          <a:lstStyle/>
          <a:p>
            <a:pPr marL="171450" indent="-171450">
              <a:lnSpc>
                <a:spcPct val="150000"/>
              </a:lnSpc>
              <a:spcBef>
                <a:spcPts val="500"/>
              </a:spcBef>
              <a:buFont typeface="Arial" charset="0"/>
              <a:buChar char="•"/>
            </a:pPr>
            <a:r>
              <a:rPr lang="en-GB" sz="1200" b="1" dirty="0">
                <a:latin typeface="Avenir Heavy" charset="0"/>
                <a:ea typeface="Avenir Heavy" charset="0"/>
                <a:cs typeface="Avenir Heavy" charset="0"/>
              </a:rPr>
              <a:t>Multiple pathways available for learners who wish to enter the Land-based sector</a:t>
            </a:r>
          </a:p>
          <a:p>
            <a:pPr marL="171450" indent="-171450">
              <a:lnSpc>
                <a:spcPct val="150000"/>
              </a:lnSpc>
              <a:spcBef>
                <a:spcPts val="500"/>
              </a:spcBef>
              <a:buFont typeface="Arial" charset="0"/>
              <a:buChar char="•"/>
            </a:pPr>
            <a:r>
              <a:rPr lang="en-GB" sz="1200" b="1" dirty="0">
                <a:latin typeface="Avenir Heavy" charset="0"/>
                <a:ea typeface="Avenir Heavy" charset="0"/>
                <a:cs typeface="Avenir Heavy" charset="0"/>
              </a:rPr>
              <a:t>50 available pathways within the land-based suite of technicals.</a:t>
            </a:r>
          </a:p>
          <a:p>
            <a:pPr marL="171450" indent="-171450">
              <a:lnSpc>
                <a:spcPct val="150000"/>
              </a:lnSpc>
              <a:spcBef>
                <a:spcPts val="500"/>
              </a:spcBef>
              <a:buFont typeface="Arial" charset="0"/>
              <a:buChar char="•"/>
            </a:pPr>
            <a:endParaRPr lang="en-GB" sz="1200" b="1" dirty="0">
              <a:latin typeface="Avenir Heavy" charset="0"/>
              <a:ea typeface="Avenir Heavy" charset="0"/>
              <a:cs typeface="Avenir Heavy" charset="0"/>
            </a:endParaRPr>
          </a:p>
        </p:txBody>
      </p:sp>
      <p:sp>
        <p:nvSpPr>
          <p:cNvPr id="78" name="TextBox 77"/>
          <p:cNvSpPr txBox="1"/>
          <p:nvPr/>
        </p:nvSpPr>
        <p:spPr>
          <a:xfrm>
            <a:off x="7332504" y="5158213"/>
            <a:ext cx="4293840" cy="1002839"/>
          </a:xfrm>
          <a:prstGeom prst="rect">
            <a:avLst/>
          </a:prstGeom>
          <a:noFill/>
        </p:spPr>
        <p:txBody>
          <a:bodyPr wrap="square" rtlCol="0">
            <a:spAutoFit/>
          </a:bodyPr>
          <a:lstStyle/>
          <a:p>
            <a:pPr marL="554400" lvl="1" indent="-171450">
              <a:lnSpc>
                <a:spcPts val="1700"/>
              </a:lnSpc>
              <a:spcBef>
                <a:spcPts val="1000"/>
              </a:spcBef>
              <a:buFont typeface="Arial" charset="0"/>
              <a:buChar char="•"/>
            </a:pPr>
            <a:r>
              <a:rPr lang="en-GB" sz="1200" dirty="0">
                <a:latin typeface="Avenir Light" charset="0"/>
                <a:ea typeface="Avenir Light" charset="0"/>
                <a:cs typeface="Avenir Light" charset="0"/>
              </a:rPr>
              <a:t>Fewer options at Level 2. </a:t>
            </a:r>
          </a:p>
          <a:p>
            <a:pPr marL="554400" lvl="1" indent="-171450">
              <a:lnSpc>
                <a:spcPts val="1700"/>
              </a:lnSpc>
              <a:spcBef>
                <a:spcPts val="1000"/>
              </a:spcBef>
              <a:buFont typeface="Arial" charset="0"/>
              <a:buChar char="•"/>
            </a:pPr>
            <a:endParaRPr lang="en-GB" sz="1100" dirty="0"/>
          </a:p>
          <a:p>
            <a:pPr marL="554400" lvl="1" indent="-171450">
              <a:lnSpc>
                <a:spcPts val="1700"/>
              </a:lnSpc>
              <a:spcBef>
                <a:spcPts val="1000"/>
              </a:spcBef>
              <a:buFont typeface="Arial" charset="0"/>
              <a:buChar char="•"/>
            </a:pPr>
            <a:endParaRPr lang="en-GB" sz="1100" dirty="0"/>
          </a:p>
        </p:txBody>
      </p:sp>
      <p:pic>
        <p:nvPicPr>
          <p:cNvPr id="79" name="Picture 7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585" y="5117675"/>
            <a:ext cx="568180" cy="678600"/>
          </a:xfrm>
          <a:prstGeom prst="rect">
            <a:avLst/>
          </a:prstGeom>
        </p:spPr>
      </p:pic>
      <p:sp>
        <p:nvSpPr>
          <p:cNvPr id="80" name="Rectangle 79"/>
          <p:cNvSpPr/>
          <p:nvPr/>
        </p:nvSpPr>
        <p:spPr>
          <a:xfrm>
            <a:off x="491800" y="5809503"/>
            <a:ext cx="1296370" cy="738664"/>
          </a:xfrm>
          <a:prstGeom prst="rect">
            <a:avLst/>
          </a:prstGeom>
        </p:spPr>
        <p:txBody>
          <a:bodyPr wrap="square">
            <a:spAutoFit/>
          </a:bodyPr>
          <a:lstStyle/>
          <a:p>
            <a:pPr marL="0" lvl="1" algn="ctr"/>
            <a:r>
              <a:rPr lang="en-GB" sz="1400" b="1" dirty="0">
                <a:latin typeface="Avenir Heavy" charset="0"/>
                <a:ea typeface="Avenir Heavy" charset="0"/>
                <a:cs typeface="Avenir Heavy" charset="0"/>
              </a:rPr>
              <a:t>Pathways available for</a:t>
            </a:r>
          </a:p>
          <a:p>
            <a:pPr marL="0" lvl="1" algn="ctr"/>
            <a:r>
              <a:rPr lang="en-GB" sz="1400" b="1" dirty="0">
                <a:latin typeface="Avenir Heavy" charset="0"/>
                <a:ea typeface="Avenir Heavy" charset="0"/>
                <a:cs typeface="Avenir Heavy" charset="0"/>
              </a:rPr>
              <a:t>for learners</a:t>
            </a:r>
          </a:p>
        </p:txBody>
      </p:sp>
      <p:cxnSp>
        <p:nvCxnSpPr>
          <p:cNvPr id="81" name="Straight Connector 80"/>
          <p:cNvCxnSpPr/>
          <p:nvPr/>
        </p:nvCxnSpPr>
        <p:spPr>
          <a:xfrm>
            <a:off x="491801" y="4932119"/>
            <a:ext cx="11181220"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Regular Pentagon 8"/>
          <p:cNvSpPr>
            <a:spLocks noChangeAspect="1"/>
          </p:cNvSpPr>
          <p:nvPr/>
        </p:nvSpPr>
        <p:spPr>
          <a:xfrm>
            <a:off x="5431423" y="1264498"/>
            <a:ext cx="1548217" cy="1474875"/>
          </a:xfrm>
          <a:prstGeom prst="pentagon">
            <a:avLst/>
          </a:prstGeom>
          <a:solidFill>
            <a:srgbClr val="DA291C">
              <a:alpha val="80000"/>
            </a:srgbClr>
          </a:solidFill>
        </p:spPr>
        <p:txBody>
          <a:bodyPr wrap="square" lIns="0" tIns="0" rIns="0" bIns="0" rtlCol="0" anchor="ctr">
            <a:noAutofit/>
          </a:bodyPr>
          <a:lstStyle/>
          <a:p>
            <a:pPr algn="ctr"/>
            <a:r>
              <a:rPr lang="en-US" sz="1100" b="1" dirty="0">
                <a:solidFill>
                  <a:schemeClr val="bg1"/>
                </a:solidFill>
              </a:rPr>
              <a:t>More time to teach</a:t>
            </a:r>
          </a:p>
        </p:txBody>
      </p:sp>
    </p:spTree>
    <p:extLst>
      <p:ext uri="{BB962C8B-B14F-4D97-AF65-F5344CB8AC3E}">
        <p14:creationId xmlns:p14="http://schemas.microsoft.com/office/powerpoint/2010/main" val="13287956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gular Pentagon 19"/>
          <p:cNvSpPr>
            <a:spLocks noChangeAspect="1"/>
          </p:cNvSpPr>
          <p:nvPr/>
        </p:nvSpPr>
        <p:spPr>
          <a:xfrm>
            <a:off x="12279296" y="2690319"/>
            <a:ext cx="1548217" cy="1474875"/>
          </a:xfrm>
          <a:prstGeom prst="pentagon">
            <a:avLst/>
          </a:prstGeom>
          <a:solidFill>
            <a:schemeClr val="bg2">
              <a:alpha val="80000"/>
            </a:schemeClr>
          </a:solidFill>
        </p:spPr>
        <p:txBody>
          <a:bodyPr wrap="square" lIns="0" tIns="0" rIns="0" bIns="0" rtlCol="0" anchor="ctr">
            <a:noAutofit/>
          </a:bodyPr>
          <a:lstStyle/>
          <a:p>
            <a:pPr algn="ctr"/>
            <a:r>
              <a:rPr lang="en-US" sz="1100" b="1" dirty="0">
                <a:solidFill>
                  <a:schemeClr val="bg1"/>
                </a:solidFill>
              </a:rPr>
              <a:t>More time to teach</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9954" y="3962672"/>
            <a:ext cx="794654" cy="949291"/>
          </a:xfrm>
          <a:prstGeom prst="rect">
            <a:avLst/>
          </a:prstGeom>
        </p:spPr>
      </p:pic>
      <p:sp>
        <p:nvSpPr>
          <p:cNvPr id="27" name="Rectangle 26"/>
          <p:cNvSpPr/>
          <p:nvPr/>
        </p:nvSpPr>
        <p:spPr>
          <a:xfrm>
            <a:off x="-2069932" y="4987580"/>
            <a:ext cx="1361445" cy="307777"/>
          </a:xfrm>
          <a:prstGeom prst="rect">
            <a:avLst/>
          </a:prstGeom>
        </p:spPr>
        <p:txBody>
          <a:bodyPr wrap="square">
            <a:spAutoFit/>
          </a:bodyPr>
          <a:lstStyle/>
          <a:p>
            <a:pPr marL="0" lvl="1" algn="ctr"/>
            <a:r>
              <a:rPr lang="en-GB" sz="1400" b="1" dirty="0">
                <a:latin typeface="Avenir Heavy" charset="0"/>
                <a:ea typeface="Avenir Heavy" charset="0"/>
                <a:cs typeface="Avenir Heavy" charset="0"/>
              </a:rPr>
              <a:t>Assessments</a:t>
            </a:r>
          </a:p>
        </p:txBody>
      </p:sp>
      <p:sp>
        <p:nvSpPr>
          <p:cNvPr id="35" name="TextBox 34"/>
          <p:cNvSpPr txBox="1"/>
          <p:nvPr/>
        </p:nvSpPr>
        <p:spPr>
          <a:xfrm>
            <a:off x="7592943" y="4440898"/>
            <a:ext cx="3986804" cy="1695336"/>
          </a:xfrm>
          <a:prstGeom prst="rect">
            <a:avLst/>
          </a:prstGeom>
          <a:noFill/>
        </p:spPr>
        <p:txBody>
          <a:bodyPr wrap="square" rtlCol="0">
            <a:spAutoFit/>
          </a:bodyPr>
          <a:lstStyle/>
          <a:p>
            <a:pPr marL="171450" lvl="1" indent="-171450">
              <a:lnSpc>
                <a:spcPts val="1700"/>
              </a:lnSpc>
              <a:spcBef>
                <a:spcPts val="1000"/>
              </a:spcBef>
              <a:buFont typeface="Arial" charset="0"/>
              <a:buChar char="•"/>
            </a:pPr>
            <a:r>
              <a:rPr lang="en-GB" sz="1200" dirty="0">
                <a:latin typeface="Avenir Light" charset="0"/>
                <a:ea typeface="Avenir Light" charset="0"/>
                <a:cs typeface="Avenir Light" charset="0"/>
              </a:rPr>
              <a:t>Varying levels of support throughout the industry.</a:t>
            </a:r>
          </a:p>
          <a:p>
            <a:pPr marL="554400" lvl="1" indent="-171450">
              <a:lnSpc>
                <a:spcPts val="1700"/>
              </a:lnSpc>
              <a:spcBef>
                <a:spcPts val="1000"/>
              </a:spcBef>
              <a:buFont typeface="Arial" charset="0"/>
              <a:buChar char="•"/>
            </a:pPr>
            <a:endParaRPr lang="en-GB" sz="1100" dirty="0"/>
          </a:p>
          <a:p>
            <a:pPr marL="554400" lvl="1" indent="-171450">
              <a:lnSpc>
                <a:spcPts val="1700"/>
              </a:lnSpc>
              <a:spcBef>
                <a:spcPts val="1000"/>
              </a:spcBef>
              <a:buFont typeface="Arial" charset="0"/>
              <a:buChar char="•"/>
            </a:pPr>
            <a:endParaRPr lang="en-GB" sz="1100" dirty="0"/>
          </a:p>
          <a:p>
            <a:pPr marL="554400" lvl="1" indent="-171450">
              <a:lnSpc>
                <a:spcPts val="1700"/>
              </a:lnSpc>
              <a:spcBef>
                <a:spcPts val="1000"/>
              </a:spcBef>
              <a:buFont typeface="Arial" charset="0"/>
              <a:buChar char="•"/>
            </a:pPr>
            <a:endParaRPr lang="en-GB" sz="1100" dirty="0"/>
          </a:p>
          <a:p>
            <a:pPr marL="171450" indent="-171450">
              <a:lnSpc>
                <a:spcPts val="1700"/>
              </a:lnSpc>
              <a:spcBef>
                <a:spcPts val="1000"/>
              </a:spcBef>
              <a:buFont typeface="Arial" charset="0"/>
              <a:buChar char="•"/>
            </a:pPr>
            <a:endParaRPr lang="en-GB" sz="1100" dirty="0"/>
          </a:p>
        </p:txBody>
      </p:sp>
      <p:sp>
        <p:nvSpPr>
          <p:cNvPr id="23" name="Rectangle 22"/>
          <p:cNvSpPr/>
          <p:nvPr/>
        </p:nvSpPr>
        <p:spPr>
          <a:xfrm>
            <a:off x="2058936" y="2434648"/>
            <a:ext cx="5306918" cy="4023211"/>
          </a:xfrm>
          <a:prstGeom prst="rect">
            <a:avLst/>
          </a:prstGeom>
          <a:solidFill>
            <a:schemeClr val="bg1">
              <a:lumMod val="95000"/>
            </a:schemeClr>
          </a:solidFill>
        </p:spPr>
        <p:txBody>
          <a:bodyPr wrap="none" lIns="0" tIns="0" rIns="0" bIns="0" rtlCol="0" anchor="ctr">
            <a:noAutofit/>
          </a:bodyPr>
          <a:lstStyle/>
          <a:p>
            <a:pPr algn="ctr"/>
            <a:endParaRPr lang="en-US" dirty="0">
              <a:solidFill>
                <a:srgbClr val="000000"/>
              </a:solidFill>
            </a:endParaRPr>
          </a:p>
        </p:txBody>
      </p:sp>
      <p:cxnSp>
        <p:nvCxnSpPr>
          <p:cNvPr id="28" name="Straight Connector 27"/>
          <p:cNvCxnSpPr/>
          <p:nvPr/>
        </p:nvCxnSpPr>
        <p:spPr>
          <a:xfrm flipV="1">
            <a:off x="7365854" y="1406618"/>
            <a:ext cx="0" cy="4598856"/>
          </a:xfrm>
          <a:prstGeom prst="line">
            <a:avLst/>
          </a:prstGeom>
          <a:ln w="3175">
            <a:solidFill>
              <a:schemeClr val="bg1">
                <a:lumMod val="75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708627" y="2570430"/>
            <a:ext cx="5691495" cy="1300356"/>
          </a:xfrm>
          <a:prstGeom prst="rect">
            <a:avLst/>
          </a:prstGeom>
          <a:noFill/>
        </p:spPr>
        <p:txBody>
          <a:bodyPr wrap="square" rtlCol="0" anchor="t">
            <a:spAutoFit/>
          </a:bodyPr>
          <a:lstStyle/>
          <a:p>
            <a:pPr marL="554355" lvl="1" indent="-171450">
              <a:lnSpc>
                <a:spcPct val="150000"/>
              </a:lnSpc>
              <a:spcBef>
                <a:spcPts val="500"/>
              </a:spcBef>
              <a:buFont typeface="Arial" charset="0"/>
              <a:buChar char="•"/>
            </a:pPr>
            <a:r>
              <a:rPr lang="en-GB" sz="1200" b="1" dirty="0">
                <a:latin typeface="Avenir Heavy" charset="0"/>
                <a:ea typeface="Avenir Heavy" charset="0"/>
                <a:cs typeface="Avenir Heavy" charset="0"/>
              </a:rPr>
              <a:t>Different sizes for most subjects</a:t>
            </a:r>
            <a:endParaRPr lang="en-US" dirty="0"/>
          </a:p>
          <a:p>
            <a:pPr marL="554355" lvl="1" indent="-171450">
              <a:lnSpc>
                <a:spcPct val="150000"/>
              </a:lnSpc>
              <a:spcBef>
                <a:spcPts val="500"/>
              </a:spcBef>
              <a:buFont typeface="Arial" charset="0"/>
              <a:buChar char="•"/>
            </a:pPr>
            <a:r>
              <a:rPr lang="en-GB" sz="1200" b="1" dirty="0">
                <a:latin typeface="Avenir Heavy" charset="0"/>
                <a:ea typeface="Avenir Heavy" charset="0"/>
                <a:cs typeface="Avenir Heavy" charset="0"/>
              </a:rPr>
              <a:t>Create customised learning programmes for all capabilities</a:t>
            </a:r>
          </a:p>
          <a:p>
            <a:pPr marL="554355" lvl="1" indent="-171450">
              <a:lnSpc>
                <a:spcPct val="150000"/>
              </a:lnSpc>
              <a:spcBef>
                <a:spcPts val="500"/>
              </a:spcBef>
              <a:buFont typeface="Arial" charset="0"/>
              <a:buChar char="•"/>
            </a:pPr>
            <a:r>
              <a:rPr lang="en-GB" sz="1200" b="1" dirty="0">
                <a:latin typeface="Avenir Heavy" charset="0"/>
                <a:ea typeface="Avenir Heavy" charset="0"/>
                <a:cs typeface="Avenir Heavy" charset="0"/>
              </a:rPr>
              <a:t>Fit within a programme of study and support maths and English delivery</a:t>
            </a:r>
          </a:p>
          <a:p>
            <a:pPr marL="171450" indent="-171450">
              <a:spcBef>
                <a:spcPts val="500"/>
              </a:spcBef>
              <a:buFont typeface="Arial" charset="0"/>
              <a:buChar char="•"/>
            </a:pPr>
            <a:endParaRPr lang="en-GB" sz="1200" dirty="0"/>
          </a:p>
        </p:txBody>
      </p:sp>
      <p:sp>
        <p:nvSpPr>
          <p:cNvPr id="42" name="TextBox 41"/>
          <p:cNvSpPr txBox="1"/>
          <p:nvPr/>
        </p:nvSpPr>
        <p:spPr>
          <a:xfrm>
            <a:off x="7280100" y="2504899"/>
            <a:ext cx="4352914" cy="1695336"/>
          </a:xfrm>
          <a:prstGeom prst="rect">
            <a:avLst/>
          </a:prstGeom>
          <a:noFill/>
        </p:spPr>
        <p:txBody>
          <a:bodyPr wrap="square" rtlCol="0">
            <a:spAutoFit/>
          </a:bodyPr>
          <a:lstStyle/>
          <a:p>
            <a:pPr marL="554400" lvl="1" indent="-171450">
              <a:lnSpc>
                <a:spcPts val="1700"/>
              </a:lnSpc>
              <a:spcBef>
                <a:spcPts val="1000"/>
              </a:spcBef>
              <a:buFont typeface="Arial" charset="0"/>
              <a:buChar char="•"/>
            </a:pPr>
            <a:r>
              <a:rPr lang="en-GB" sz="1200" dirty="0">
                <a:latin typeface="Avenir Light" charset="0"/>
                <a:ea typeface="Avenir Light" charset="0"/>
                <a:cs typeface="Avenir Light" charset="0"/>
              </a:rPr>
              <a:t>Different sizes available only at some levels.</a:t>
            </a:r>
          </a:p>
          <a:p>
            <a:pPr marL="554400" lvl="1" indent="-171450">
              <a:lnSpc>
                <a:spcPts val="1700"/>
              </a:lnSpc>
              <a:spcBef>
                <a:spcPts val="1000"/>
              </a:spcBef>
              <a:buFont typeface="Arial" charset="0"/>
              <a:buChar char="•"/>
            </a:pPr>
            <a:endParaRPr lang="en-GB" sz="1100" dirty="0"/>
          </a:p>
          <a:p>
            <a:pPr marL="554400" lvl="1" indent="-171450">
              <a:lnSpc>
                <a:spcPts val="1700"/>
              </a:lnSpc>
              <a:spcBef>
                <a:spcPts val="1000"/>
              </a:spcBef>
              <a:buFont typeface="Arial" charset="0"/>
              <a:buChar char="•"/>
            </a:pPr>
            <a:endParaRPr lang="en-GB" sz="1100" dirty="0"/>
          </a:p>
          <a:p>
            <a:pPr marL="554400" lvl="1" indent="-171450">
              <a:lnSpc>
                <a:spcPts val="1700"/>
              </a:lnSpc>
              <a:spcBef>
                <a:spcPts val="1000"/>
              </a:spcBef>
              <a:buFont typeface="Arial" charset="0"/>
              <a:buChar char="•"/>
            </a:pPr>
            <a:endParaRPr lang="en-GB" sz="1100" dirty="0"/>
          </a:p>
          <a:p>
            <a:pPr marL="171450" indent="-171450">
              <a:lnSpc>
                <a:spcPts val="1700"/>
              </a:lnSpc>
              <a:spcBef>
                <a:spcPts val="1000"/>
              </a:spcBef>
              <a:buFont typeface="Arial" charset="0"/>
              <a:buChar char="•"/>
            </a:pPr>
            <a:endParaRPr lang="en-GB" sz="1100" dirty="0"/>
          </a:p>
        </p:txBody>
      </p:sp>
      <p:sp>
        <p:nvSpPr>
          <p:cNvPr id="43" name="Rectangle 42"/>
          <p:cNvSpPr/>
          <p:nvPr/>
        </p:nvSpPr>
        <p:spPr>
          <a:xfrm>
            <a:off x="519462" y="3551933"/>
            <a:ext cx="1296370" cy="307777"/>
          </a:xfrm>
          <a:prstGeom prst="rect">
            <a:avLst/>
          </a:prstGeom>
        </p:spPr>
        <p:txBody>
          <a:bodyPr wrap="square">
            <a:spAutoFit/>
          </a:bodyPr>
          <a:lstStyle/>
          <a:p>
            <a:pPr marL="0" lvl="1" algn="ctr"/>
            <a:r>
              <a:rPr lang="en-GB" sz="1400" b="1" dirty="0"/>
              <a:t>GLH</a:t>
            </a:r>
            <a:endParaRPr lang="en-GB" sz="1400" dirty="0"/>
          </a:p>
        </p:txBody>
      </p:sp>
      <p:pic>
        <p:nvPicPr>
          <p:cNvPr id="44" name="Picture 4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386" y="2755623"/>
            <a:ext cx="624523" cy="624686"/>
          </a:xfrm>
          <a:prstGeom prst="rect">
            <a:avLst/>
          </a:prstGeom>
        </p:spPr>
      </p:pic>
      <p:sp>
        <p:nvSpPr>
          <p:cNvPr id="45" name="TextBox 44"/>
          <p:cNvSpPr txBox="1"/>
          <p:nvPr/>
        </p:nvSpPr>
        <p:spPr>
          <a:xfrm>
            <a:off x="2086561" y="4025989"/>
            <a:ext cx="5348863" cy="3077766"/>
          </a:xfrm>
          <a:prstGeom prst="rect">
            <a:avLst/>
          </a:prstGeom>
          <a:noFill/>
        </p:spPr>
        <p:txBody>
          <a:bodyPr wrap="square" rtlCol="0">
            <a:spAutoFit/>
          </a:bodyPr>
          <a:lstStyle/>
          <a:p>
            <a:pPr marL="171450" lvl="1" indent="-171450">
              <a:lnSpc>
                <a:spcPct val="150000"/>
              </a:lnSpc>
              <a:spcBef>
                <a:spcPts val="1000"/>
              </a:spcBef>
              <a:buFont typeface="Arial" charset="0"/>
              <a:buChar char="•"/>
            </a:pPr>
            <a:r>
              <a:rPr lang="en-GB" sz="1200" b="1" dirty="0">
                <a:latin typeface="Avenir Heavy" charset="0"/>
                <a:ea typeface="Avenir Heavy" charset="0"/>
                <a:cs typeface="Avenir Heavy" charset="0"/>
              </a:rPr>
              <a:t>High recognition of qualifications in Land-based sector.</a:t>
            </a:r>
          </a:p>
          <a:p>
            <a:pPr marL="171450" lvl="1" indent="-171450">
              <a:lnSpc>
                <a:spcPct val="150000"/>
              </a:lnSpc>
              <a:spcBef>
                <a:spcPts val="1000"/>
              </a:spcBef>
              <a:buFont typeface="Arial" charset="0"/>
              <a:buChar char="•"/>
            </a:pPr>
            <a:r>
              <a:rPr lang="en-GB" sz="1200" b="1" dirty="0">
                <a:latin typeface="Avenir Heavy" charset="0"/>
                <a:ea typeface="Avenir Heavy" charset="0"/>
                <a:cs typeface="Avenir Heavy" charset="0"/>
              </a:rPr>
              <a:t>Key influential employers involved in the qualification design.</a:t>
            </a:r>
          </a:p>
          <a:p>
            <a:pPr marL="171450" lvl="1" indent="-171450">
              <a:lnSpc>
                <a:spcPct val="150000"/>
              </a:lnSpc>
              <a:spcBef>
                <a:spcPts val="1000"/>
              </a:spcBef>
              <a:buFont typeface="Arial" charset="0"/>
              <a:buChar char="•"/>
            </a:pPr>
            <a:r>
              <a:rPr lang="en-GB" sz="1200" b="1" dirty="0">
                <a:latin typeface="Avenir Heavy" charset="0"/>
                <a:ea typeface="Avenir Heavy" charset="0"/>
                <a:cs typeface="Avenir Heavy" charset="0"/>
              </a:rPr>
              <a:t>Valued by providers </a:t>
            </a:r>
          </a:p>
          <a:p>
            <a:pPr marL="171450" lvl="1" indent="-171450">
              <a:lnSpc>
                <a:spcPct val="150000"/>
              </a:lnSpc>
              <a:spcBef>
                <a:spcPts val="1000"/>
              </a:spcBef>
              <a:buFont typeface="Arial" charset="0"/>
              <a:buChar char="•"/>
            </a:pPr>
            <a:r>
              <a:rPr lang="en-GB" sz="1200" b="1" dirty="0">
                <a:latin typeface="Avenir Heavy" charset="0"/>
                <a:ea typeface="Avenir Heavy" charset="0"/>
                <a:cs typeface="Avenir Heavy" charset="0"/>
              </a:rPr>
              <a:t>Option of online or paper-based exams</a:t>
            </a:r>
          </a:p>
          <a:p>
            <a:pPr marL="171450" lvl="1" indent="-171450">
              <a:lnSpc>
                <a:spcPct val="150000"/>
              </a:lnSpc>
              <a:spcBef>
                <a:spcPts val="1000"/>
              </a:spcBef>
              <a:buFont typeface="Arial" charset="0"/>
              <a:buChar char="•"/>
            </a:pPr>
            <a:r>
              <a:rPr lang="en-GB" sz="1200" b="1" dirty="0">
                <a:latin typeface="Avenir Heavy" charset="0"/>
                <a:ea typeface="Avenir Heavy" charset="0"/>
                <a:cs typeface="Avenir Heavy" charset="0"/>
              </a:rPr>
              <a:t>18-week window for learners to take the synoptic tests so they can undertake when they are ready to do so</a:t>
            </a:r>
          </a:p>
          <a:p>
            <a:pPr marL="171450" lvl="1" indent="-171450">
              <a:lnSpc>
                <a:spcPct val="150000"/>
              </a:lnSpc>
              <a:spcBef>
                <a:spcPts val="1000"/>
              </a:spcBef>
              <a:buFont typeface="Arial" charset="0"/>
              <a:buChar char="•"/>
            </a:pPr>
            <a:endParaRPr lang="en-GB" sz="1200" b="1" dirty="0">
              <a:latin typeface="Avenir Heavy" charset="0"/>
              <a:ea typeface="Avenir Heavy" charset="0"/>
              <a:cs typeface="Avenir Heavy" charset="0"/>
            </a:endParaRPr>
          </a:p>
          <a:p>
            <a:pPr marL="171450" lvl="1" indent="-171450">
              <a:lnSpc>
                <a:spcPct val="150000"/>
              </a:lnSpc>
              <a:spcBef>
                <a:spcPts val="1000"/>
              </a:spcBef>
              <a:buFont typeface="Arial" charset="0"/>
              <a:buChar char="•"/>
            </a:pPr>
            <a:endParaRPr lang="en-GB" sz="1200" b="1" dirty="0">
              <a:latin typeface="Avenir Heavy" charset="0"/>
              <a:ea typeface="Avenir Heavy" charset="0"/>
              <a:cs typeface="Avenir Heavy"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605" y="4193359"/>
            <a:ext cx="733800" cy="739415"/>
          </a:xfrm>
          <a:prstGeom prst="rect">
            <a:avLst/>
          </a:prstGeom>
        </p:spPr>
      </p:pic>
      <p:pic>
        <p:nvPicPr>
          <p:cNvPr id="48" name="Picture 4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8936" y="1595230"/>
            <a:ext cx="1082721" cy="640336"/>
          </a:xfrm>
          <a:prstGeom prst="rect">
            <a:avLst/>
          </a:prstGeom>
        </p:spPr>
      </p:pic>
      <p:sp>
        <p:nvSpPr>
          <p:cNvPr id="50" name="Rectangle 49"/>
          <p:cNvSpPr/>
          <p:nvPr/>
        </p:nvSpPr>
        <p:spPr>
          <a:xfrm>
            <a:off x="482012" y="5014690"/>
            <a:ext cx="1361445" cy="523220"/>
          </a:xfrm>
          <a:prstGeom prst="rect">
            <a:avLst/>
          </a:prstGeom>
        </p:spPr>
        <p:txBody>
          <a:bodyPr wrap="square">
            <a:spAutoFit/>
          </a:bodyPr>
          <a:lstStyle/>
          <a:p>
            <a:pPr marL="0" lvl="1" algn="ctr"/>
            <a:r>
              <a:rPr lang="en-GB" sz="1400" b="1" dirty="0">
                <a:latin typeface="Avenir Heavy" charset="0"/>
                <a:ea typeface="Avenir Heavy" charset="0"/>
                <a:cs typeface="Avenir Heavy" charset="0"/>
              </a:rPr>
              <a:t>Valued by employers</a:t>
            </a:r>
          </a:p>
        </p:txBody>
      </p:sp>
      <p:cxnSp>
        <p:nvCxnSpPr>
          <p:cNvPr id="51" name="Straight Connector 50"/>
          <p:cNvCxnSpPr/>
          <p:nvPr/>
        </p:nvCxnSpPr>
        <p:spPr>
          <a:xfrm>
            <a:off x="491801" y="4007673"/>
            <a:ext cx="11181220"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2" name="Title 1"/>
          <p:cNvSpPr txBox="1">
            <a:spLocks/>
          </p:cNvSpPr>
          <p:nvPr/>
        </p:nvSpPr>
        <p:spPr>
          <a:xfrm>
            <a:off x="628097" y="954233"/>
            <a:ext cx="11157219" cy="45238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2400" b="1" dirty="0">
                <a:latin typeface="Avenir Heavy" charset="0"/>
                <a:ea typeface="Avenir Heavy" charset="0"/>
                <a:cs typeface="Avenir Heavy" charset="0"/>
              </a:rPr>
              <a:t>Flexible and efficient teaching and learning</a:t>
            </a:r>
          </a:p>
        </p:txBody>
      </p:sp>
      <p:sp>
        <p:nvSpPr>
          <p:cNvPr id="53" name="TextBox 52"/>
          <p:cNvSpPr txBox="1"/>
          <p:nvPr/>
        </p:nvSpPr>
        <p:spPr>
          <a:xfrm>
            <a:off x="7651100" y="1648929"/>
            <a:ext cx="3656648" cy="646331"/>
          </a:xfrm>
          <a:prstGeom prst="rect">
            <a:avLst/>
          </a:prstGeom>
          <a:noFill/>
        </p:spPr>
        <p:txBody>
          <a:bodyPr wrap="square" rtlCol="0">
            <a:spAutoFit/>
          </a:bodyPr>
          <a:lstStyle/>
          <a:p>
            <a:r>
              <a:rPr lang="en-GB" b="1" dirty="0">
                <a:solidFill>
                  <a:srgbClr val="DB271E"/>
                </a:solidFill>
                <a:latin typeface="Avenir Heavy" charset="0"/>
                <a:ea typeface="Avenir Heavy" charset="0"/>
                <a:cs typeface="Avenir Heavy" charset="0"/>
              </a:rPr>
              <a:t>Other awarding</a:t>
            </a:r>
          </a:p>
          <a:p>
            <a:r>
              <a:rPr lang="en-GB" b="1" dirty="0">
                <a:solidFill>
                  <a:srgbClr val="DB271E"/>
                </a:solidFill>
                <a:latin typeface="Avenir Heavy" charset="0"/>
                <a:ea typeface="Avenir Heavy" charset="0"/>
                <a:cs typeface="Avenir Heavy" charset="0"/>
              </a:rPr>
              <a:t>organisations</a:t>
            </a:r>
          </a:p>
        </p:txBody>
      </p:sp>
      <p:sp>
        <p:nvSpPr>
          <p:cNvPr id="14" name="Oval 13"/>
          <p:cNvSpPr>
            <a:spLocks noChangeAspect="1"/>
          </p:cNvSpPr>
          <p:nvPr/>
        </p:nvSpPr>
        <p:spPr>
          <a:xfrm>
            <a:off x="5813666" y="1505339"/>
            <a:ext cx="1352075" cy="1352427"/>
          </a:xfrm>
          <a:prstGeom prst="ellipse">
            <a:avLst/>
          </a:prstGeom>
          <a:solidFill>
            <a:schemeClr val="accent6">
              <a:alpha val="80000"/>
            </a:schemeClr>
          </a:solidFill>
        </p:spPr>
        <p:txBody>
          <a:bodyPr wrap="square" lIns="0" tIns="0" rIns="0" bIns="0" rtlCol="0" anchor="ctr">
            <a:noAutofit/>
          </a:bodyPr>
          <a:lstStyle/>
          <a:p>
            <a:pPr algn="ctr"/>
            <a:r>
              <a:rPr lang="en-US" sz="1100" b="1" dirty="0">
                <a:solidFill>
                  <a:schemeClr val="bg1"/>
                </a:solidFill>
              </a:rPr>
              <a:t>Flexible delivery</a:t>
            </a:r>
          </a:p>
        </p:txBody>
      </p:sp>
    </p:spTree>
    <p:extLst>
      <p:ext uri="{BB962C8B-B14F-4D97-AF65-F5344CB8AC3E}">
        <p14:creationId xmlns:p14="http://schemas.microsoft.com/office/powerpoint/2010/main" val="5649104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2058936" y="2454645"/>
            <a:ext cx="5306918" cy="3495269"/>
          </a:xfrm>
          <a:prstGeom prst="rect">
            <a:avLst/>
          </a:prstGeom>
          <a:solidFill>
            <a:schemeClr val="bg1">
              <a:lumMod val="95000"/>
            </a:schemeClr>
          </a:solidFill>
        </p:spPr>
        <p:txBody>
          <a:bodyPr wrap="none" lIns="0" tIns="0" rIns="0" bIns="0" rtlCol="0" anchor="ctr">
            <a:noAutofit/>
          </a:bodyPr>
          <a:lstStyle/>
          <a:p>
            <a:pPr algn="ctr"/>
            <a:endParaRPr lang="en-US" dirty="0">
              <a:solidFill>
                <a:srgbClr val="000000"/>
              </a:solidFill>
            </a:endParaRPr>
          </a:p>
        </p:txBody>
      </p:sp>
      <p:sp>
        <p:nvSpPr>
          <p:cNvPr id="10" name="Diamond 9"/>
          <p:cNvSpPr>
            <a:spLocks noChangeAspect="1"/>
          </p:cNvSpPr>
          <p:nvPr/>
        </p:nvSpPr>
        <p:spPr>
          <a:xfrm>
            <a:off x="5585132" y="4293605"/>
            <a:ext cx="1655879" cy="1656310"/>
          </a:xfrm>
          <a:prstGeom prst="diamond">
            <a:avLst/>
          </a:prstGeom>
          <a:solidFill>
            <a:schemeClr val="accent2">
              <a:alpha val="80000"/>
            </a:schemeClr>
          </a:solidFill>
        </p:spPr>
        <p:txBody>
          <a:bodyPr wrap="square" lIns="0" tIns="0" rIns="0" bIns="0" rtlCol="0" anchor="ctr">
            <a:noAutofit/>
          </a:bodyPr>
          <a:lstStyle/>
          <a:p>
            <a:pPr algn="ctr"/>
            <a:r>
              <a:rPr lang="en-US" sz="1100" b="1" dirty="0">
                <a:solidFill>
                  <a:schemeClr val="bg1"/>
                </a:solidFill>
              </a:rPr>
              <a:t>High-quality curriculum valued by employers</a:t>
            </a:r>
          </a:p>
        </p:txBody>
      </p:sp>
      <p:sp>
        <p:nvSpPr>
          <p:cNvPr id="16" name="TextBox 15"/>
          <p:cNvSpPr txBox="1"/>
          <p:nvPr/>
        </p:nvSpPr>
        <p:spPr>
          <a:xfrm>
            <a:off x="7490697" y="2602328"/>
            <a:ext cx="4336380" cy="656590"/>
          </a:xfrm>
          <a:prstGeom prst="rect">
            <a:avLst/>
          </a:prstGeom>
          <a:noFill/>
        </p:spPr>
        <p:txBody>
          <a:bodyPr wrap="square" rtlCol="0">
            <a:spAutoFit/>
          </a:bodyPr>
          <a:lstStyle/>
          <a:p>
            <a:pPr marL="359410" lvl="1" indent="-359410">
              <a:lnSpc>
                <a:spcPts val="1700"/>
              </a:lnSpc>
              <a:spcBef>
                <a:spcPts val="1000"/>
              </a:spcBef>
              <a:buFont typeface="Arial" panose="020B0604020202020204" pitchFamily="34" charset="0"/>
              <a:buChar char="•"/>
            </a:pPr>
            <a:endParaRPr lang="en-GB" sz="1100" dirty="0"/>
          </a:p>
          <a:p>
            <a:pPr indent="-359410">
              <a:lnSpc>
                <a:spcPts val="1700"/>
              </a:lnSpc>
              <a:spcBef>
                <a:spcPts val="1000"/>
              </a:spcBef>
            </a:pPr>
            <a:endParaRPr lang="en-GB" sz="1100" dirty="0"/>
          </a:p>
        </p:txBody>
      </p:sp>
      <p:sp>
        <p:nvSpPr>
          <p:cNvPr id="30" name="TextBox 29"/>
          <p:cNvSpPr txBox="1"/>
          <p:nvPr/>
        </p:nvSpPr>
        <p:spPr>
          <a:xfrm>
            <a:off x="2092389" y="2539023"/>
            <a:ext cx="5051397" cy="3190617"/>
          </a:xfrm>
          <a:prstGeom prst="rect">
            <a:avLst/>
          </a:prstGeom>
          <a:noFill/>
        </p:spPr>
        <p:txBody>
          <a:bodyPr wrap="square" rtlCol="0">
            <a:spAutoFit/>
          </a:bodyPr>
          <a:lstStyle/>
          <a:p>
            <a:pPr marL="171450" lvl="1" indent="-171450">
              <a:lnSpc>
                <a:spcPct val="150000"/>
              </a:lnSpc>
              <a:spcBef>
                <a:spcPts val="1000"/>
              </a:spcBef>
              <a:buFont typeface="Arial" charset="0"/>
              <a:buChar char="•"/>
            </a:pPr>
            <a:r>
              <a:rPr lang="en-GB" sz="1200" b="1" dirty="0">
                <a:latin typeface="Avenir Heavy" charset="0"/>
                <a:ea typeface="Avenir Heavy" charset="0"/>
                <a:cs typeface="Avenir Heavy" charset="0"/>
              </a:rPr>
              <a:t>Moderation approach, which means that marks are nationally standardised.</a:t>
            </a:r>
          </a:p>
          <a:p>
            <a:pPr marL="171450" lvl="1" indent="-171450">
              <a:lnSpc>
                <a:spcPct val="150000"/>
              </a:lnSpc>
              <a:spcBef>
                <a:spcPts val="1000"/>
              </a:spcBef>
              <a:buFont typeface="Arial" charset="0"/>
              <a:buChar char="•"/>
            </a:pPr>
            <a:r>
              <a:rPr lang="en-GB" sz="1200" b="1" dirty="0">
                <a:latin typeface="Avenir Heavy" charset="0"/>
                <a:ea typeface="Avenir Heavy" charset="0"/>
                <a:cs typeface="Avenir Heavy" charset="0"/>
              </a:rPr>
              <a:t>Bespoke portal of which learner grades and evidence are uploaded and then moderated by City &amp; Guilds for consistency.</a:t>
            </a:r>
          </a:p>
          <a:p>
            <a:pPr marL="171450" lvl="1" indent="-171450">
              <a:lnSpc>
                <a:spcPct val="150000"/>
              </a:lnSpc>
              <a:spcBef>
                <a:spcPts val="1000"/>
              </a:spcBef>
              <a:buFont typeface="Arial" charset="0"/>
              <a:buChar char="•"/>
            </a:pPr>
            <a:r>
              <a:rPr lang="en-GB" sz="1200" b="1" dirty="0">
                <a:latin typeface="Avenir Heavy" charset="0"/>
                <a:ea typeface="Avenir Heavy" charset="0"/>
                <a:cs typeface="Avenir Heavy" charset="0"/>
              </a:rPr>
              <a:t>All centres receive an annual moderation visit to give tutors </a:t>
            </a:r>
            <a:br>
              <a:rPr lang="en-GB" sz="1200" b="1" dirty="0">
                <a:latin typeface="Avenir Heavy" charset="0"/>
                <a:ea typeface="Avenir Heavy" charset="0"/>
                <a:cs typeface="Avenir Heavy" charset="0"/>
              </a:rPr>
            </a:br>
            <a:r>
              <a:rPr lang="en-GB" sz="1200" b="1" dirty="0">
                <a:latin typeface="Avenir Heavy" charset="0"/>
                <a:ea typeface="Avenir Heavy" charset="0"/>
                <a:cs typeface="Avenir Heavy" charset="0"/>
              </a:rPr>
              <a:t>extra support.</a:t>
            </a:r>
            <a:r>
              <a:rPr lang="en-GB" sz="1200" dirty="0"/>
              <a:t> </a:t>
            </a:r>
          </a:p>
          <a:p>
            <a:pPr marL="171450" lvl="1" indent="-171450">
              <a:lnSpc>
                <a:spcPct val="150000"/>
              </a:lnSpc>
              <a:spcBef>
                <a:spcPts val="1000"/>
              </a:spcBef>
              <a:buFont typeface="Arial" charset="0"/>
              <a:buChar char="•"/>
            </a:pPr>
            <a:r>
              <a:rPr lang="en-GB" sz="1400" b="1" dirty="0"/>
              <a:t>Key industry players involved in the </a:t>
            </a:r>
            <a:br>
              <a:rPr lang="en-GB" sz="1400" b="1" dirty="0"/>
            </a:br>
            <a:r>
              <a:rPr lang="en-GB" sz="1400" b="1" dirty="0"/>
              <a:t>qualification design</a:t>
            </a:r>
          </a:p>
          <a:p>
            <a:pPr marL="171450" lvl="1" indent="-171450">
              <a:lnSpc>
                <a:spcPct val="150000"/>
              </a:lnSpc>
              <a:spcBef>
                <a:spcPts val="1000"/>
              </a:spcBef>
              <a:buFont typeface="Arial" charset="0"/>
              <a:buChar char="•"/>
            </a:pPr>
            <a:endParaRPr lang="en-GB" sz="1200" b="1" dirty="0">
              <a:latin typeface="Avenir Heavy" charset="0"/>
              <a:ea typeface="Avenir Heavy" charset="0"/>
              <a:cs typeface="Avenir Heavy" charset="0"/>
            </a:endParaRPr>
          </a:p>
        </p:txBody>
      </p:sp>
      <p:cxnSp>
        <p:nvCxnSpPr>
          <p:cNvPr id="48" name="Straight Connector 47"/>
          <p:cNvCxnSpPr/>
          <p:nvPr/>
        </p:nvCxnSpPr>
        <p:spPr>
          <a:xfrm flipV="1">
            <a:off x="11485093" y="1204928"/>
            <a:ext cx="0" cy="3088677"/>
          </a:xfrm>
          <a:prstGeom prst="line">
            <a:avLst/>
          </a:prstGeom>
          <a:ln w="3175">
            <a:solidFill>
              <a:schemeClr val="bg1">
                <a:lumMod val="75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345314" y="3794779"/>
            <a:ext cx="1616397" cy="605294"/>
          </a:xfrm>
          <a:prstGeom prst="rect">
            <a:avLst/>
          </a:prstGeom>
        </p:spPr>
        <p:txBody>
          <a:bodyPr wrap="square">
            <a:spAutoFit/>
          </a:bodyPr>
          <a:lstStyle/>
          <a:p>
            <a:pPr marL="0" lvl="1" indent="-360000" algn="ctr">
              <a:lnSpc>
                <a:spcPts val="2000"/>
              </a:lnSpc>
            </a:pPr>
            <a:r>
              <a:rPr lang="en-GB" sz="1400" b="1" dirty="0">
                <a:latin typeface="Avenir Heavy" charset="0"/>
                <a:ea typeface="Avenir Heavy" charset="0"/>
                <a:cs typeface="Avenir Heavy" charset="0"/>
              </a:rPr>
              <a:t>Quality </a:t>
            </a:r>
          </a:p>
          <a:p>
            <a:pPr marL="0" lvl="1" indent="-360000" algn="ctr">
              <a:lnSpc>
                <a:spcPts val="2000"/>
              </a:lnSpc>
            </a:pPr>
            <a:r>
              <a:rPr lang="en-GB" sz="1400" b="1" dirty="0">
                <a:latin typeface="Avenir Heavy" charset="0"/>
                <a:ea typeface="Avenir Heavy" charset="0"/>
                <a:cs typeface="Avenir Heavy" charset="0"/>
              </a:rPr>
              <a:t>assurance model</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458" y="2718254"/>
            <a:ext cx="634110" cy="879386"/>
          </a:xfrm>
          <a:prstGeom prst="rect">
            <a:avLst/>
          </a:prstGeom>
        </p:spPr>
      </p:pic>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8936" y="1595230"/>
            <a:ext cx="1082721" cy="640336"/>
          </a:xfrm>
          <a:prstGeom prst="rect">
            <a:avLst/>
          </a:prstGeom>
        </p:spPr>
      </p:pic>
      <p:sp>
        <p:nvSpPr>
          <p:cNvPr id="22" name="Title 1"/>
          <p:cNvSpPr txBox="1">
            <a:spLocks/>
          </p:cNvSpPr>
          <p:nvPr/>
        </p:nvSpPr>
        <p:spPr>
          <a:xfrm>
            <a:off x="628097" y="954233"/>
            <a:ext cx="11157219" cy="45238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2400" b="1" dirty="0">
                <a:latin typeface="Avenir Heavy" charset="0"/>
                <a:ea typeface="Avenir Heavy" charset="0"/>
                <a:cs typeface="Avenir Heavy" charset="0"/>
              </a:rPr>
              <a:t>Flexible and efficient teaching and learning</a:t>
            </a:r>
          </a:p>
        </p:txBody>
      </p:sp>
    </p:spTree>
    <p:extLst>
      <p:ext uri="{BB962C8B-B14F-4D97-AF65-F5344CB8AC3E}">
        <p14:creationId xmlns:p14="http://schemas.microsoft.com/office/powerpoint/2010/main" val="8323787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39879"/>
            <a:ext cx="12188824" cy="7197879"/>
          </a:xfrm>
          <a:prstGeom prst="rect">
            <a:avLst/>
          </a:prstGeom>
        </p:spPr>
      </p:pic>
      <p:sp>
        <p:nvSpPr>
          <p:cNvPr id="4" name="Title 1"/>
          <p:cNvSpPr txBox="1">
            <a:spLocks/>
          </p:cNvSpPr>
          <p:nvPr/>
        </p:nvSpPr>
        <p:spPr>
          <a:xfrm>
            <a:off x="559723" y="5345046"/>
            <a:ext cx="10360501" cy="1125020"/>
          </a:xfrm>
          <a:prstGeom prst="rect">
            <a:avLst/>
          </a:prstGeom>
          <a:effectLst>
            <a:outerShdw blurRad="50800" dist="50800" dir="5400000" algn="ctr" rotWithShape="0">
              <a:schemeClr val="tx1"/>
            </a:outerShdw>
          </a:effectLst>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a:solidFill>
                  <a:schemeClr val="bg1"/>
                </a:solidFill>
                <a:latin typeface="Avenir Heavy" charset="0"/>
                <a:ea typeface="Avenir Heavy" charset="0"/>
                <a:cs typeface="Avenir Heavy" charset="0"/>
              </a:rPr>
              <a:t>Support to deliver</a:t>
            </a:r>
          </a:p>
          <a:p>
            <a:pPr algn="l"/>
            <a:r>
              <a:rPr lang="en-US" sz="3200" dirty="0">
                <a:solidFill>
                  <a:schemeClr val="bg1"/>
                </a:solidFill>
                <a:latin typeface="Avenir Light" charset="0"/>
                <a:ea typeface="Avenir Light" charset="0"/>
                <a:cs typeface="Avenir Light" charset="0"/>
              </a:rPr>
              <a:t>Seamlessly transition to Technical Qualifications</a:t>
            </a:r>
          </a:p>
        </p:txBody>
      </p:sp>
    </p:spTree>
    <p:extLst>
      <p:ext uri="{BB962C8B-B14F-4D97-AF65-F5344CB8AC3E}">
        <p14:creationId xmlns:p14="http://schemas.microsoft.com/office/powerpoint/2010/main" val="28858993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1"/>
          <p:cNvSpPr txBox="1">
            <a:spLocks/>
          </p:cNvSpPr>
          <p:nvPr/>
        </p:nvSpPr>
        <p:spPr>
          <a:xfrm>
            <a:off x="609441" y="1006044"/>
            <a:ext cx="11157219" cy="45238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2400" b="1" dirty="0">
                <a:latin typeface="Avenir Heavy" charset="0"/>
                <a:ea typeface="Avenir Heavy" charset="0"/>
                <a:cs typeface="Avenir Heavy" charset="0"/>
              </a:rPr>
              <a:t>Support to deliver</a:t>
            </a:r>
          </a:p>
        </p:txBody>
      </p:sp>
      <p:sp>
        <p:nvSpPr>
          <p:cNvPr id="32" name="Decagon 31"/>
          <p:cNvSpPr>
            <a:spLocks noChangeAspect="1"/>
          </p:cNvSpPr>
          <p:nvPr/>
        </p:nvSpPr>
        <p:spPr>
          <a:xfrm>
            <a:off x="609441" y="1456081"/>
            <a:ext cx="2115163" cy="1945394"/>
          </a:xfrm>
          <a:prstGeom prst="decag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GB" sz="1400" b="1" dirty="0">
                <a:solidFill>
                  <a:schemeClr val="bg1"/>
                </a:solidFill>
                <a:latin typeface="Avenir Heavy" charset="0"/>
                <a:ea typeface="Avenir Heavy" charset="0"/>
                <a:cs typeface="Avenir Heavy" charset="0"/>
              </a:rPr>
              <a:t>Sector</a:t>
            </a:r>
          </a:p>
          <a:p>
            <a:pPr marL="0" lvl="1" algn="ctr"/>
            <a:r>
              <a:rPr lang="en-GB" sz="1400" b="1" dirty="0">
                <a:solidFill>
                  <a:schemeClr val="bg1"/>
                </a:solidFill>
                <a:latin typeface="Avenir Heavy" charset="0"/>
                <a:ea typeface="Avenir Heavy" charset="0"/>
                <a:cs typeface="Avenir Heavy" charset="0"/>
              </a:rPr>
              <a:t>support and expertise</a:t>
            </a:r>
          </a:p>
        </p:txBody>
      </p:sp>
      <p:cxnSp>
        <p:nvCxnSpPr>
          <p:cNvPr id="52" name="Straight Connector 51"/>
          <p:cNvCxnSpPr/>
          <p:nvPr/>
        </p:nvCxnSpPr>
        <p:spPr>
          <a:xfrm>
            <a:off x="390979" y="3505256"/>
            <a:ext cx="11466233"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5330917" y="1236028"/>
            <a:ext cx="6309911" cy="1929759"/>
          </a:xfrm>
          <a:prstGeom prst="rect">
            <a:avLst/>
          </a:prstGeom>
        </p:spPr>
        <p:txBody>
          <a:bodyPr wrap="square" anchor="t">
            <a:spAutoFit/>
          </a:bodyPr>
          <a:lstStyle/>
          <a:p>
            <a:pPr lvl="2">
              <a:lnSpc>
                <a:spcPct val="150000"/>
              </a:lnSpc>
              <a:spcBef>
                <a:spcPct val="20000"/>
              </a:spcBef>
              <a:buClr>
                <a:srgbClr val="FF0000"/>
              </a:buClr>
            </a:pPr>
            <a:r>
              <a:rPr lang="en-GB" sz="1400" b="1" dirty="0">
                <a:solidFill>
                  <a:srgbClr val="000000"/>
                </a:solidFill>
                <a:latin typeface="Avenir Heavy" charset="0"/>
                <a:ea typeface="Avenir Heavy" charset="0"/>
                <a:cs typeface="Avenir Heavy" charset="0"/>
                <a:sym typeface="Helvetica" charset="0"/>
              </a:rPr>
              <a:t>Free after-sales support</a:t>
            </a:r>
          </a:p>
          <a:p>
            <a:pPr marL="1085850" lvl="2" indent="-171450">
              <a:lnSpc>
                <a:spcPct val="150000"/>
              </a:lnSpc>
              <a:spcBef>
                <a:spcPct val="20000"/>
              </a:spcBef>
              <a:buClr>
                <a:schemeClr val="tx1"/>
              </a:buClr>
              <a:buFont typeface="Arial" charset="0"/>
              <a:buChar char="•"/>
            </a:pPr>
            <a:r>
              <a:rPr lang="en-GB" sz="1200" dirty="0">
                <a:solidFill>
                  <a:srgbClr val="000000"/>
                </a:solidFill>
                <a:latin typeface="Avenir Light" charset="0"/>
                <a:ea typeface="Avenir Light" charset="0"/>
                <a:cs typeface="Avenir Light" charset="0"/>
                <a:sym typeface="Helvetica" charset="0"/>
              </a:rPr>
              <a:t>1-to-1 consultations with a Technical Advisor to help courses run smoothly.</a:t>
            </a:r>
            <a:endParaRPr lang="en-GB" sz="1200" dirty="0">
              <a:solidFill>
                <a:srgbClr val="000000"/>
              </a:solidFill>
              <a:latin typeface="Avenir Light" charset="0"/>
              <a:ea typeface="Avenir Light" charset="0"/>
              <a:cs typeface="Avenir Light" charset="0"/>
            </a:endParaRPr>
          </a:p>
          <a:p>
            <a:pPr marL="1085850" lvl="2" indent="-171450">
              <a:lnSpc>
                <a:spcPct val="150000"/>
              </a:lnSpc>
              <a:spcBef>
                <a:spcPct val="20000"/>
              </a:spcBef>
              <a:buClr>
                <a:schemeClr val="tx1"/>
              </a:buClr>
              <a:buFont typeface="Arial" charset="0"/>
              <a:buChar char="•"/>
            </a:pPr>
            <a:r>
              <a:rPr lang="en-GB" sz="1200" dirty="0">
                <a:solidFill>
                  <a:srgbClr val="000000"/>
                </a:solidFill>
                <a:latin typeface="Avenir Light" charset="0"/>
                <a:ea typeface="Avenir Light" charset="0"/>
                <a:cs typeface="Avenir Light" charset="0"/>
                <a:sym typeface="Helvetica" charset="0"/>
              </a:rPr>
              <a:t>National technical advisors to support your delivery teams in house.</a:t>
            </a:r>
            <a:endParaRPr lang="en-GB" sz="1200" dirty="0">
              <a:solidFill>
                <a:srgbClr val="000000"/>
              </a:solidFill>
              <a:latin typeface="Avenir Light" charset="0"/>
              <a:ea typeface="Avenir Light" charset="0"/>
              <a:cs typeface="Avenir Light" charset="0"/>
            </a:endParaRPr>
          </a:p>
          <a:p>
            <a:pPr marL="1085850" lvl="2" indent="-171450">
              <a:lnSpc>
                <a:spcPct val="150000"/>
              </a:lnSpc>
              <a:spcBef>
                <a:spcPct val="20000"/>
              </a:spcBef>
              <a:buClr>
                <a:schemeClr val="tx1"/>
              </a:buClr>
              <a:buFont typeface="Arial" charset="0"/>
              <a:buChar char="•"/>
            </a:pPr>
            <a:r>
              <a:rPr lang="en-GB" sz="1200" dirty="0">
                <a:solidFill>
                  <a:srgbClr val="000000"/>
                </a:solidFill>
                <a:latin typeface="Avenir Light" charset="0"/>
                <a:ea typeface="Avenir Light" charset="0"/>
                <a:cs typeface="Avenir Light" charset="0"/>
                <a:sym typeface="Helvetica" charset="0"/>
              </a:rPr>
              <a:t>National network support events for centres delivering the qualifications.</a:t>
            </a:r>
            <a:endParaRPr lang="en-GB" sz="1200" dirty="0">
              <a:solidFill>
                <a:srgbClr val="000000"/>
              </a:solidFill>
              <a:latin typeface="Avenir Light" charset="0"/>
              <a:ea typeface="Avenir Light" charset="0"/>
              <a:cs typeface="Avenir Light" charset="0"/>
            </a:endParaRPr>
          </a:p>
          <a:p>
            <a:pPr marL="1085850" lvl="2" indent="-171450">
              <a:lnSpc>
                <a:spcPct val="150000"/>
              </a:lnSpc>
              <a:spcBef>
                <a:spcPct val="20000"/>
              </a:spcBef>
              <a:buClr>
                <a:srgbClr val="000000"/>
              </a:buClr>
              <a:buFont typeface="Arial" charset="0"/>
              <a:buChar char="•"/>
            </a:pPr>
            <a:r>
              <a:rPr lang="en-GB" sz="1200" dirty="0">
                <a:solidFill>
                  <a:srgbClr val="000000"/>
                </a:solidFill>
                <a:latin typeface="Avenir Light"/>
                <a:ea typeface="ＭＳ Ｐゴシック" charset="0"/>
              </a:rPr>
              <a:t>Direct support from National Land Based College.</a:t>
            </a:r>
          </a:p>
          <a:p>
            <a:pPr lvl="2">
              <a:spcBef>
                <a:spcPct val="20000"/>
              </a:spcBef>
              <a:buClr>
                <a:srgbClr val="FF0000"/>
              </a:buClr>
            </a:pPr>
            <a:endParaRPr lang="en-GB" sz="1400" dirty="0">
              <a:solidFill>
                <a:srgbClr val="000000"/>
              </a:solidFill>
              <a:ea typeface="ＭＳ Ｐゴシック" charset="0"/>
            </a:endParaRPr>
          </a:p>
        </p:txBody>
      </p:sp>
      <p:cxnSp>
        <p:nvCxnSpPr>
          <p:cNvPr id="30" name="Straight Connector 29"/>
          <p:cNvCxnSpPr/>
          <p:nvPr/>
        </p:nvCxnSpPr>
        <p:spPr>
          <a:xfrm>
            <a:off x="609441" y="516240"/>
            <a:ext cx="10969943" cy="0"/>
          </a:xfrm>
          <a:prstGeom prst="line">
            <a:avLst/>
          </a:prstGeom>
          <a:ln/>
        </p:spPr>
        <p:style>
          <a:lnRef idx="1">
            <a:schemeClr val="accent2"/>
          </a:lnRef>
          <a:fillRef idx="0">
            <a:schemeClr val="accent2"/>
          </a:fillRef>
          <a:effectRef idx="0">
            <a:schemeClr val="accent2"/>
          </a:effectRef>
          <a:fontRef idx="minor">
            <a:schemeClr val="tx1"/>
          </a:fontRef>
        </p:style>
      </p:cxnSp>
      <p:sp>
        <p:nvSpPr>
          <p:cNvPr id="27" name="Rectangle 26"/>
          <p:cNvSpPr/>
          <p:nvPr/>
        </p:nvSpPr>
        <p:spPr>
          <a:xfrm>
            <a:off x="229651" y="4875766"/>
            <a:ext cx="2141736" cy="1426031"/>
          </a:xfrm>
          <a:prstGeom prst="rect">
            <a:avLst/>
          </a:prstGeom>
        </p:spPr>
        <p:txBody>
          <a:bodyPr wrap="square">
            <a:spAutoFit/>
          </a:bodyPr>
          <a:lstStyle/>
          <a:p>
            <a:pPr marL="74250">
              <a:lnSpc>
                <a:spcPct val="150000"/>
              </a:lnSpc>
              <a:spcBef>
                <a:spcPts val="500"/>
              </a:spcBef>
            </a:pPr>
            <a:r>
              <a:rPr lang="en-GB" sz="1100" b="1" dirty="0">
                <a:solidFill>
                  <a:srgbClr val="000000"/>
                </a:solidFill>
                <a:latin typeface="Avenir Heavy" charset="0"/>
                <a:ea typeface="Avenir Heavy" charset="0"/>
                <a:cs typeface="Avenir Heavy" charset="0"/>
              </a:rPr>
              <a:t>Employer Involvement Guide</a:t>
            </a:r>
          </a:p>
          <a:p>
            <a:pPr marL="74250">
              <a:lnSpc>
                <a:spcPct val="150000"/>
              </a:lnSpc>
              <a:spcBef>
                <a:spcPts val="500"/>
              </a:spcBef>
            </a:pPr>
            <a:r>
              <a:rPr lang="en-GB" sz="1100" dirty="0">
                <a:solidFill>
                  <a:srgbClr val="000000"/>
                </a:solidFill>
                <a:latin typeface="Avenir Light" charset="0"/>
                <a:ea typeface="Avenir Light" charset="0"/>
                <a:cs typeface="Avenir Light" charset="0"/>
              </a:rPr>
              <a:t>Understand the new requirements around Employer Involvement.</a:t>
            </a:r>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0435" y="4004118"/>
            <a:ext cx="924755" cy="1156244"/>
          </a:xfrm>
          <a:prstGeom prst="rect">
            <a:avLst/>
          </a:prstGeom>
        </p:spPr>
      </p:pic>
      <p:sp>
        <p:nvSpPr>
          <p:cNvPr id="31" name="Rectangle 30"/>
          <p:cNvSpPr/>
          <p:nvPr/>
        </p:nvSpPr>
        <p:spPr>
          <a:xfrm>
            <a:off x="2623517" y="4875766"/>
            <a:ext cx="2834330" cy="1679947"/>
          </a:xfrm>
          <a:prstGeom prst="rect">
            <a:avLst/>
          </a:prstGeom>
        </p:spPr>
        <p:txBody>
          <a:bodyPr wrap="square">
            <a:spAutoFit/>
          </a:bodyPr>
          <a:lstStyle/>
          <a:p>
            <a:pPr marL="74250">
              <a:lnSpc>
                <a:spcPct val="150000"/>
              </a:lnSpc>
              <a:spcBef>
                <a:spcPts val="500"/>
              </a:spcBef>
            </a:pPr>
            <a:r>
              <a:rPr lang="en-US" sz="1100" b="1" dirty="0">
                <a:latin typeface="Avenir Heavy" charset="0"/>
                <a:ea typeface="Avenir Heavy" charset="0"/>
                <a:cs typeface="Avenir Heavy" charset="0"/>
              </a:rPr>
              <a:t>Teaching, Learning and Assessment Guide</a:t>
            </a:r>
          </a:p>
          <a:p>
            <a:pPr marL="74250">
              <a:lnSpc>
                <a:spcPct val="150000"/>
              </a:lnSpc>
              <a:spcBef>
                <a:spcPts val="500"/>
              </a:spcBef>
            </a:pPr>
            <a:r>
              <a:rPr lang="en-US" sz="1100" dirty="0">
                <a:latin typeface="Avenir Light" charset="0"/>
                <a:ea typeface="Avenir Light" charset="0"/>
                <a:cs typeface="Avenir Light" charset="0"/>
              </a:rPr>
              <a:t>All you need to know about assessments in Technical Qualifications plus what is needed from tutors </a:t>
            </a:r>
            <a:r>
              <a:rPr lang="en-GB" sz="1100" dirty="0">
                <a:solidFill>
                  <a:srgbClr val="000000"/>
                </a:solidFill>
                <a:latin typeface="Avenir Light" charset="0"/>
                <a:ea typeface="Avenir Light" charset="0"/>
                <a:cs typeface="Avenir Light" charset="0"/>
              </a:rPr>
              <a:t>and curriculum managers to plan effectively for delivery.</a:t>
            </a:r>
          </a:p>
        </p:txBody>
      </p:sp>
      <p:sp>
        <p:nvSpPr>
          <p:cNvPr id="33" name="Rectangle 32"/>
          <p:cNvSpPr/>
          <p:nvPr/>
        </p:nvSpPr>
        <p:spPr>
          <a:xfrm>
            <a:off x="5709977" y="4875766"/>
            <a:ext cx="2162258" cy="1426031"/>
          </a:xfrm>
          <a:prstGeom prst="rect">
            <a:avLst/>
          </a:prstGeom>
        </p:spPr>
        <p:txBody>
          <a:bodyPr wrap="square">
            <a:spAutoFit/>
          </a:bodyPr>
          <a:lstStyle/>
          <a:p>
            <a:pPr marL="74250">
              <a:lnSpc>
                <a:spcPct val="150000"/>
              </a:lnSpc>
              <a:spcBef>
                <a:spcPts val="500"/>
              </a:spcBef>
            </a:pPr>
            <a:r>
              <a:rPr lang="en-US" sz="1100" b="1" dirty="0">
                <a:latin typeface="Avenir Heavy" charset="0"/>
                <a:ea typeface="Avenir Heavy" charset="0"/>
                <a:cs typeface="Avenir Heavy" charset="0"/>
              </a:rPr>
              <a:t>Marking and Moderation Guide</a:t>
            </a:r>
          </a:p>
          <a:p>
            <a:pPr marL="74250">
              <a:lnSpc>
                <a:spcPct val="150000"/>
              </a:lnSpc>
              <a:spcBef>
                <a:spcPts val="500"/>
              </a:spcBef>
            </a:pPr>
            <a:r>
              <a:rPr lang="en-US" sz="1100" dirty="0">
                <a:latin typeface="Avenir Light" charset="0"/>
                <a:ea typeface="Avenir Light" charset="0"/>
                <a:cs typeface="Avenir Light" charset="0"/>
              </a:rPr>
              <a:t>Understand </a:t>
            </a:r>
            <a:r>
              <a:rPr lang="en-GB" sz="1100" dirty="0">
                <a:solidFill>
                  <a:srgbClr val="000000"/>
                </a:solidFill>
                <a:latin typeface="Avenir Light" charset="0"/>
                <a:ea typeface="Avenir Light" charset="0"/>
                <a:cs typeface="Avenir Light" charset="0"/>
              </a:rPr>
              <a:t>the approach to grading and how moderation works in practice.</a:t>
            </a:r>
          </a:p>
        </p:txBody>
      </p:sp>
      <p:sp>
        <p:nvSpPr>
          <p:cNvPr id="35" name="Rectangle 34"/>
          <p:cNvSpPr/>
          <p:nvPr/>
        </p:nvSpPr>
        <p:spPr>
          <a:xfrm>
            <a:off x="9838593" y="4852206"/>
            <a:ext cx="2303904" cy="918200"/>
          </a:xfrm>
          <a:prstGeom prst="rect">
            <a:avLst/>
          </a:prstGeom>
        </p:spPr>
        <p:txBody>
          <a:bodyPr wrap="square">
            <a:spAutoFit/>
          </a:bodyPr>
          <a:lstStyle/>
          <a:p>
            <a:pPr marL="74250">
              <a:lnSpc>
                <a:spcPct val="150000"/>
              </a:lnSpc>
              <a:spcBef>
                <a:spcPts val="500"/>
              </a:spcBef>
            </a:pPr>
            <a:r>
              <a:rPr lang="en-GB" sz="1100" b="1" dirty="0">
                <a:solidFill>
                  <a:srgbClr val="000000"/>
                </a:solidFill>
                <a:latin typeface="Avenir Heavy" charset="0"/>
                <a:ea typeface="Avenir Heavy" charset="0"/>
                <a:cs typeface="Avenir Heavy" charset="0"/>
              </a:rPr>
              <a:t>PLUS, see </a:t>
            </a:r>
            <a:r>
              <a:rPr lang="en-GB" sz="1100" b="1" u="sng" dirty="0">
                <a:solidFill>
                  <a:srgbClr val="CE0058"/>
                </a:solidFill>
                <a:latin typeface="Avenir Medium" charset="0"/>
                <a:ea typeface="Avenir Medium" charset="0"/>
                <a:cs typeface="Avenir Medium" charset="0"/>
              </a:rPr>
              <a:t>cityandguilds.com/technicals</a:t>
            </a:r>
          </a:p>
          <a:p>
            <a:pPr marL="74250">
              <a:lnSpc>
                <a:spcPct val="150000"/>
              </a:lnSpc>
              <a:spcBef>
                <a:spcPts val="500"/>
              </a:spcBef>
            </a:pPr>
            <a:r>
              <a:rPr lang="en-GB" sz="1100" b="1" dirty="0">
                <a:solidFill>
                  <a:srgbClr val="000000"/>
                </a:solidFill>
                <a:latin typeface="Avenir Heavy" charset="0"/>
                <a:ea typeface="Avenir Heavy" charset="0"/>
                <a:cs typeface="Avenir Heavy" charset="0"/>
              </a:rPr>
              <a:t>for more</a:t>
            </a:r>
          </a:p>
        </p:txBody>
      </p:sp>
      <p:sp>
        <p:nvSpPr>
          <p:cNvPr id="38" name="Rectangle 37"/>
          <p:cNvSpPr/>
          <p:nvPr/>
        </p:nvSpPr>
        <p:spPr>
          <a:xfrm>
            <a:off x="8124365" y="4875766"/>
            <a:ext cx="1782242" cy="1426031"/>
          </a:xfrm>
          <a:prstGeom prst="rect">
            <a:avLst/>
          </a:prstGeom>
        </p:spPr>
        <p:txBody>
          <a:bodyPr wrap="square">
            <a:spAutoFit/>
          </a:bodyPr>
          <a:lstStyle/>
          <a:p>
            <a:pPr marL="74250">
              <a:lnSpc>
                <a:spcPct val="150000"/>
              </a:lnSpc>
              <a:spcBef>
                <a:spcPts val="500"/>
              </a:spcBef>
            </a:pPr>
            <a:r>
              <a:rPr lang="en-GB" sz="1100" b="1">
                <a:solidFill>
                  <a:srgbClr val="000000"/>
                </a:solidFill>
                <a:latin typeface="Avenir Heavy" charset="0"/>
                <a:ea typeface="Avenir Heavy" charset="0"/>
                <a:cs typeface="Avenir Heavy" charset="0"/>
              </a:rPr>
              <a:t>Sample curriculum plans</a:t>
            </a:r>
          </a:p>
          <a:p>
            <a:pPr marL="74250">
              <a:lnSpc>
                <a:spcPct val="150000"/>
              </a:lnSpc>
              <a:spcBef>
                <a:spcPts val="500"/>
              </a:spcBef>
            </a:pPr>
            <a:r>
              <a:rPr lang="en-GB" sz="1100">
                <a:solidFill>
                  <a:srgbClr val="000000"/>
                </a:solidFill>
                <a:latin typeface="Avenir Light" charset="0"/>
                <a:ea typeface="Avenir Light" charset="0"/>
                <a:cs typeface="Avenir Light" charset="0"/>
              </a:rPr>
              <a:t>How to best structure content and units across the academic year.</a:t>
            </a:r>
          </a:p>
        </p:txBody>
      </p:sp>
      <p:sp>
        <p:nvSpPr>
          <p:cNvPr id="51" name="TextBox 50"/>
          <p:cNvSpPr txBox="1"/>
          <p:nvPr/>
        </p:nvSpPr>
        <p:spPr>
          <a:xfrm>
            <a:off x="328863" y="3740558"/>
            <a:ext cx="6355392" cy="369332"/>
          </a:xfrm>
          <a:prstGeom prst="rect">
            <a:avLst/>
          </a:prstGeom>
          <a:noFill/>
        </p:spPr>
        <p:txBody>
          <a:bodyPr wrap="square" rtlCol="0">
            <a:spAutoFit/>
          </a:bodyPr>
          <a:lstStyle/>
          <a:p>
            <a:pPr marL="0" lvl="1"/>
            <a:r>
              <a:rPr lang="en-GB" b="1">
                <a:latin typeface="Avenir Heavy" charset="0"/>
                <a:ea typeface="Avenir Heavy" charset="0"/>
                <a:cs typeface="Avenir Heavy" charset="0"/>
              </a:rPr>
              <a:t>Free web resources  </a:t>
            </a:r>
          </a:p>
        </p:txBody>
      </p:sp>
      <p:pic>
        <p:nvPicPr>
          <p:cNvPr id="53" name="Picture 5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078" y="4198074"/>
            <a:ext cx="883758" cy="623082"/>
          </a:xfrm>
          <a:prstGeom prst="rect">
            <a:avLst/>
          </a:prstGeom>
        </p:spPr>
      </p:pic>
      <p:pic>
        <p:nvPicPr>
          <p:cNvPr id="54" name="Picture 5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9829" y="4183744"/>
            <a:ext cx="900477" cy="637412"/>
          </a:xfrm>
          <a:prstGeom prst="rect">
            <a:avLst/>
          </a:prstGeom>
        </p:spPr>
      </p:pic>
      <p:pic>
        <p:nvPicPr>
          <p:cNvPr id="55" name="Picture 5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2083" y="4208408"/>
            <a:ext cx="867040" cy="612748"/>
          </a:xfrm>
          <a:prstGeom prst="rect">
            <a:avLst/>
          </a:prstGeom>
        </p:spPr>
      </p:pic>
      <p:pic>
        <p:nvPicPr>
          <p:cNvPr id="56" name="Picture 5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73116" y="4209851"/>
            <a:ext cx="867279" cy="611305"/>
          </a:xfrm>
          <a:prstGeom prst="rect">
            <a:avLst/>
          </a:prstGeom>
        </p:spPr>
      </p:pic>
    </p:spTree>
    <p:extLst>
      <p:ext uri="{BB962C8B-B14F-4D97-AF65-F5344CB8AC3E}">
        <p14:creationId xmlns:p14="http://schemas.microsoft.com/office/powerpoint/2010/main" val="13345879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63267" y="1543548"/>
            <a:ext cx="6092825" cy="1311128"/>
          </a:xfrm>
          <a:prstGeom prst="rect">
            <a:avLst/>
          </a:prstGeom>
        </p:spPr>
        <p:txBody>
          <a:bodyPr>
            <a:spAutoFit/>
          </a:bodyPr>
          <a:lstStyle/>
          <a:p>
            <a:pPr lvl="2">
              <a:lnSpc>
                <a:spcPct val="150000"/>
              </a:lnSpc>
              <a:spcBef>
                <a:spcPct val="20000"/>
              </a:spcBef>
              <a:buClr>
                <a:schemeClr val="tx1"/>
              </a:buClr>
            </a:pPr>
            <a:r>
              <a:rPr lang="en-GB" sz="1200" b="1">
                <a:solidFill>
                  <a:srgbClr val="000000"/>
                </a:solidFill>
                <a:latin typeface="Avenir Heavy" charset="0"/>
                <a:ea typeface="Avenir Heavy" charset="0"/>
                <a:cs typeface="Avenir Heavy" charset="0"/>
                <a:sym typeface="Helvetica" charset="0"/>
              </a:rPr>
              <a:t>Physical resources</a:t>
            </a:r>
          </a:p>
          <a:p>
            <a:pPr marL="1085850" lvl="2" indent="-171450">
              <a:lnSpc>
                <a:spcPct val="150000"/>
              </a:lnSpc>
              <a:spcBef>
                <a:spcPct val="20000"/>
              </a:spcBef>
              <a:buClr>
                <a:schemeClr val="tx1"/>
              </a:buClr>
              <a:buFont typeface="Arial" charset="0"/>
              <a:buChar char="•"/>
            </a:pPr>
            <a:r>
              <a:rPr lang="en-GB" sz="1200">
                <a:solidFill>
                  <a:srgbClr val="000000"/>
                </a:solidFill>
                <a:latin typeface="Avenir Light" charset="0"/>
                <a:ea typeface="Avenir Light" charset="0"/>
                <a:cs typeface="Avenir Light" charset="0"/>
                <a:sym typeface="Helvetica" charset="0"/>
              </a:rPr>
              <a:t>Qualification handbook </a:t>
            </a:r>
          </a:p>
          <a:p>
            <a:pPr marL="1085850" lvl="2" indent="-171450">
              <a:lnSpc>
                <a:spcPct val="150000"/>
              </a:lnSpc>
              <a:spcBef>
                <a:spcPct val="20000"/>
              </a:spcBef>
              <a:buClr>
                <a:schemeClr val="tx1"/>
              </a:buClr>
              <a:buFont typeface="Arial" charset="0"/>
              <a:buChar char="•"/>
            </a:pPr>
            <a:r>
              <a:rPr lang="en-GB" sz="1200">
                <a:solidFill>
                  <a:srgbClr val="000000"/>
                </a:solidFill>
                <a:latin typeface="Avenir Light" charset="0"/>
                <a:ea typeface="Avenir Light" charset="0"/>
                <a:cs typeface="Avenir Light" charset="0"/>
                <a:sym typeface="Helvetica" charset="0"/>
              </a:rPr>
              <a:t>Sample external end test</a:t>
            </a:r>
          </a:p>
          <a:p>
            <a:pPr marL="1085850" lvl="2" indent="-171450">
              <a:lnSpc>
                <a:spcPct val="150000"/>
              </a:lnSpc>
              <a:spcBef>
                <a:spcPct val="20000"/>
              </a:spcBef>
              <a:buClr>
                <a:schemeClr val="tx1"/>
              </a:buClr>
              <a:buFont typeface="Arial" charset="0"/>
              <a:buChar char="•"/>
            </a:pPr>
            <a:r>
              <a:rPr lang="en-GB" sz="1200">
                <a:solidFill>
                  <a:srgbClr val="000000"/>
                </a:solidFill>
                <a:latin typeface="Avenir Light" charset="0"/>
                <a:ea typeface="Avenir Light" charset="0"/>
                <a:cs typeface="Avenir Light" charset="0"/>
                <a:sym typeface="Helvetica" charset="0"/>
              </a:rPr>
              <a:t>Sample synoptic assignment</a:t>
            </a:r>
          </a:p>
        </p:txBody>
      </p:sp>
      <p:sp>
        <p:nvSpPr>
          <p:cNvPr id="44" name="Title 1"/>
          <p:cNvSpPr txBox="1">
            <a:spLocks/>
          </p:cNvSpPr>
          <p:nvPr/>
        </p:nvSpPr>
        <p:spPr>
          <a:xfrm>
            <a:off x="609441" y="1006987"/>
            <a:ext cx="11157219" cy="45238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2400" b="1">
                <a:latin typeface="Avenir Heavy" charset="0"/>
                <a:ea typeface="Avenir Heavy" charset="0"/>
                <a:cs typeface="Avenir Heavy" charset="0"/>
              </a:rPr>
              <a:t>Support to deliver</a:t>
            </a:r>
          </a:p>
        </p:txBody>
      </p:sp>
      <p:sp>
        <p:nvSpPr>
          <p:cNvPr id="54" name="Regular Pentagon 53"/>
          <p:cNvSpPr>
            <a:spLocks noChangeAspect="1"/>
          </p:cNvSpPr>
          <p:nvPr/>
        </p:nvSpPr>
        <p:spPr>
          <a:xfrm>
            <a:off x="4475438" y="1168036"/>
            <a:ext cx="1891566" cy="1801960"/>
          </a:xfrm>
          <a:prstGeom prst="pentagon">
            <a:avLst/>
          </a:prstGeom>
          <a:solidFill>
            <a:srgbClr val="7030A0">
              <a:alpha val="80000"/>
            </a:srgbClr>
          </a:solidFill>
        </p:spPr>
        <p:txBody>
          <a:bodyPr wrap="square" lIns="0" tIns="0" rIns="0" bIns="0" rtlCol="0" anchor="ctr">
            <a:noAutofit/>
          </a:bodyPr>
          <a:lstStyle/>
          <a:p>
            <a:endParaRPr lang="en-US" sz="1400">
              <a:solidFill>
                <a:schemeClr val="bg1"/>
              </a:solidFill>
              <a:latin typeface="Avenir LT Std 35 Light" panose="020B0402020203020204" pitchFamily="34" charset="0"/>
            </a:endParaRPr>
          </a:p>
        </p:txBody>
      </p:sp>
      <p:sp>
        <p:nvSpPr>
          <p:cNvPr id="55" name="TextBox 54"/>
          <p:cNvSpPr txBox="1"/>
          <p:nvPr/>
        </p:nvSpPr>
        <p:spPr>
          <a:xfrm>
            <a:off x="4889397" y="1576773"/>
            <a:ext cx="1080371" cy="1178139"/>
          </a:xfrm>
          <a:prstGeom prst="rect">
            <a:avLst/>
          </a:prstGeom>
          <a:noFill/>
        </p:spPr>
        <p:txBody>
          <a:bodyPr wrap="square" rtlCol="0">
            <a:spAutoFit/>
          </a:bodyPr>
          <a:lstStyle/>
          <a:p>
            <a:pPr algn="ctr"/>
            <a:r>
              <a:rPr lang="en-GB" sz="1600">
                <a:solidFill>
                  <a:schemeClr val="bg1"/>
                </a:solidFill>
                <a:latin typeface="Avenir Medium" charset="0"/>
                <a:ea typeface="Avenir Medium" charset="0"/>
                <a:cs typeface="Avenir Medium" charset="0"/>
              </a:rPr>
              <a:t>Refresh teaching methods </a:t>
            </a:r>
          </a:p>
          <a:p>
            <a:pPr algn="ctr"/>
            <a:r>
              <a:rPr lang="en-GB" sz="1600">
                <a:solidFill>
                  <a:schemeClr val="bg1"/>
                </a:solidFill>
                <a:latin typeface="Avenir Medium" charset="0"/>
                <a:ea typeface="Avenir Medium" charset="0"/>
                <a:cs typeface="Avenir Medium" charset="0"/>
              </a:rPr>
              <a:t>and ideas</a:t>
            </a:r>
          </a:p>
        </p:txBody>
      </p:sp>
      <p:cxnSp>
        <p:nvCxnSpPr>
          <p:cNvPr id="74" name="Straight Connector 73"/>
          <p:cNvCxnSpPr/>
          <p:nvPr/>
        </p:nvCxnSpPr>
        <p:spPr>
          <a:xfrm>
            <a:off x="422078" y="3532151"/>
            <a:ext cx="11466233"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2" name="Octagon 21"/>
          <p:cNvSpPr>
            <a:spLocks noChangeAspect="1"/>
          </p:cNvSpPr>
          <p:nvPr/>
        </p:nvSpPr>
        <p:spPr>
          <a:xfrm>
            <a:off x="2924232" y="4507549"/>
            <a:ext cx="1996606" cy="1997126"/>
          </a:xfrm>
          <a:prstGeom prst="octagon">
            <a:avLst/>
          </a:prstGeom>
          <a:solidFill>
            <a:srgbClr val="801870"/>
          </a:solidFill>
        </p:spPr>
        <p:txBody>
          <a:bodyPr wrap="square" lIns="0" tIns="0" rIns="0" bIns="0" rtlCol="0" anchor="ctr">
            <a:noAutofit/>
          </a:bodyPr>
          <a:lstStyle/>
          <a:p>
            <a:pPr marL="285750" indent="-285750">
              <a:buFont typeface="Wingdings" panose="05000000000000000000" pitchFamily="2" charset="2"/>
              <a:buChar char="ü"/>
            </a:pPr>
            <a:endParaRPr lang="en-US" sz="1050">
              <a:solidFill>
                <a:schemeClr val="bg1"/>
              </a:solidFill>
            </a:endParaRPr>
          </a:p>
          <a:p>
            <a:pPr marL="285750" indent="-285750">
              <a:buFont typeface="Wingdings" panose="05000000000000000000" pitchFamily="2" charset="2"/>
              <a:buChar char="ü"/>
            </a:pPr>
            <a:endParaRPr lang="en-US" sz="1050">
              <a:solidFill>
                <a:schemeClr val="bg1"/>
              </a:solidFill>
            </a:endParaRPr>
          </a:p>
        </p:txBody>
      </p:sp>
      <p:sp>
        <p:nvSpPr>
          <p:cNvPr id="23" name="TextBox 22"/>
          <p:cNvSpPr txBox="1"/>
          <p:nvPr/>
        </p:nvSpPr>
        <p:spPr>
          <a:xfrm>
            <a:off x="3161404" y="5043166"/>
            <a:ext cx="2014550" cy="830997"/>
          </a:xfrm>
          <a:prstGeom prst="rect">
            <a:avLst/>
          </a:prstGeom>
          <a:noFill/>
        </p:spPr>
        <p:txBody>
          <a:bodyPr wrap="square" rtlCol="0">
            <a:spAutoFit/>
          </a:bodyPr>
          <a:lstStyle/>
          <a:p>
            <a:pPr marL="171450" indent="-171450">
              <a:buFont typeface="Wingdings" charset="2"/>
              <a:buChar char="ü"/>
            </a:pPr>
            <a:r>
              <a:rPr lang="en-US" sz="1200" b="1">
                <a:solidFill>
                  <a:schemeClr val="bg1"/>
                </a:solidFill>
                <a:latin typeface="Avenir Heavy" charset="0"/>
                <a:ea typeface="Avenir Heavy" charset="0"/>
                <a:cs typeface="Avenir Heavy" charset="0"/>
              </a:rPr>
              <a:t>Handouts</a:t>
            </a:r>
          </a:p>
          <a:p>
            <a:pPr marL="171450" indent="-171450">
              <a:buFont typeface="Wingdings" charset="2"/>
              <a:buChar char="ü"/>
            </a:pPr>
            <a:r>
              <a:rPr lang="en-US" sz="1200" b="1">
                <a:solidFill>
                  <a:schemeClr val="bg1"/>
                </a:solidFill>
                <a:latin typeface="Avenir Heavy" charset="0"/>
                <a:ea typeface="Avenir Heavy" charset="0"/>
                <a:cs typeface="Avenir Heavy" charset="0"/>
              </a:rPr>
              <a:t>Worksheets</a:t>
            </a:r>
          </a:p>
          <a:p>
            <a:pPr marL="171450" indent="-171450">
              <a:buFont typeface="Wingdings" charset="2"/>
              <a:buChar char="ü"/>
            </a:pPr>
            <a:r>
              <a:rPr lang="en-US" sz="1200" b="1">
                <a:solidFill>
                  <a:schemeClr val="bg1"/>
                </a:solidFill>
                <a:latin typeface="Avenir Heavy" charset="0"/>
                <a:ea typeface="Avenir Heavy" charset="0"/>
                <a:cs typeface="Avenir Heavy" charset="0"/>
              </a:rPr>
              <a:t>Presentations</a:t>
            </a:r>
          </a:p>
          <a:p>
            <a:pPr marL="171450" indent="-171450">
              <a:buFont typeface="Wingdings" charset="2"/>
              <a:buChar char="ü"/>
            </a:pPr>
            <a:r>
              <a:rPr lang="en-US" sz="1200" b="1">
                <a:solidFill>
                  <a:schemeClr val="bg1"/>
                </a:solidFill>
                <a:latin typeface="Avenir Heavy" charset="0"/>
                <a:ea typeface="Avenir Heavy" charset="0"/>
                <a:cs typeface="Avenir Heavy" charset="0"/>
              </a:rPr>
              <a:t>Plus more…</a:t>
            </a:r>
          </a:p>
        </p:txBody>
      </p:sp>
      <p:sp>
        <p:nvSpPr>
          <p:cNvPr id="24" name="Regular Pentagon 23"/>
          <p:cNvSpPr>
            <a:spLocks noChangeAspect="1"/>
          </p:cNvSpPr>
          <p:nvPr/>
        </p:nvSpPr>
        <p:spPr>
          <a:xfrm>
            <a:off x="8933244" y="4406464"/>
            <a:ext cx="2096437" cy="1997126"/>
          </a:xfrm>
          <a:prstGeom prst="pentagon">
            <a:avLst/>
          </a:prstGeom>
          <a:solidFill>
            <a:srgbClr val="00B050"/>
          </a:solidFill>
          <a:ln>
            <a:noFill/>
          </a:ln>
        </p:spPr>
        <p:txBody>
          <a:bodyPr wrap="square" lIns="0" tIns="0" rIns="0" bIns="0" rtlCol="0" anchor="ctr">
            <a:noAutofit/>
          </a:bodyPr>
          <a:lstStyle/>
          <a:p>
            <a:endParaRPr lang="en-US" sz="1400">
              <a:solidFill>
                <a:schemeClr val="bg1"/>
              </a:solidFill>
              <a:latin typeface="Avenir LT Std 35 Light" panose="020B0402020203020204" pitchFamily="34" charset="0"/>
            </a:endParaRPr>
          </a:p>
        </p:txBody>
      </p:sp>
      <p:sp>
        <p:nvSpPr>
          <p:cNvPr id="25" name="TextBox 24"/>
          <p:cNvSpPr txBox="1"/>
          <p:nvPr/>
        </p:nvSpPr>
        <p:spPr>
          <a:xfrm>
            <a:off x="9295442" y="5090613"/>
            <a:ext cx="1399039" cy="830997"/>
          </a:xfrm>
          <a:prstGeom prst="rect">
            <a:avLst/>
          </a:prstGeom>
          <a:noFill/>
        </p:spPr>
        <p:txBody>
          <a:bodyPr wrap="square" rtlCol="0">
            <a:spAutoFit/>
          </a:bodyPr>
          <a:lstStyle/>
          <a:p>
            <a:pPr algn="ctr"/>
            <a:r>
              <a:rPr lang="en-GB" sz="1200" b="1">
                <a:solidFill>
                  <a:schemeClr val="bg1"/>
                </a:solidFill>
                <a:latin typeface="Avenir Heavy" charset="0"/>
                <a:ea typeface="Avenir Heavy" charset="0"/>
                <a:cs typeface="Avenir Heavy" charset="0"/>
              </a:rPr>
              <a:t>Ensure industry standards for a guaranteed progression</a:t>
            </a:r>
          </a:p>
        </p:txBody>
      </p:sp>
      <p:sp>
        <p:nvSpPr>
          <p:cNvPr id="26" name="Diamond 25"/>
          <p:cNvSpPr>
            <a:spLocks noChangeAspect="1"/>
          </p:cNvSpPr>
          <p:nvPr/>
        </p:nvSpPr>
        <p:spPr>
          <a:xfrm>
            <a:off x="6047674" y="4460102"/>
            <a:ext cx="1996607" cy="1997127"/>
          </a:xfrm>
          <a:prstGeom prst="diamond">
            <a:avLst/>
          </a:prstGeom>
          <a:solidFill>
            <a:srgbClr val="DA322A"/>
          </a:solidFill>
        </p:spPr>
        <p:txBody>
          <a:bodyPr wrap="square" lIns="0" tIns="0" rIns="0" bIns="0" rtlCol="0" anchor="ctr">
            <a:noAutofit/>
          </a:bodyPr>
          <a:lstStyle/>
          <a:p>
            <a:pPr algn="ctr"/>
            <a:endParaRPr lang="en-US">
              <a:solidFill>
                <a:schemeClr val="bg1"/>
              </a:solidFill>
            </a:endParaRPr>
          </a:p>
        </p:txBody>
      </p:sp>
      <p:sp>
        <p:nvSpPr>
          <p:cNvPr id="27" name="TextBox 26"/>
          <p:cNvSpPr txBox="1"/>
          <p:nvPr/>
        </p:nvSpPr>
        <p:spPr>
          <a:xfrm>
            <a:off x="6361115" y="5035584"/>
            <a:ext cx="1369724" cy="830997"/>
          </a:xfrm>
          <a:prstGeom prst="rect">
            <a:avLst/>
          </a:prstGeom>
          <a:noFill/>
        </p:spPr>
        <p:txBody>
          <a:bodyPr wrap="square" rtlCol="0">
            <a:spAutoFit/>
          </a:bodyPr>
          <a:lstStyle/>
          <a:p>
            <a:pPr algn="ctr"/>
            <a:r>
              <a:rPr lang="en-GB" sz="1200" b="1">
                <a:solidFill>
                  <a:schemeClr val="bg1"/>
                </a:solidFill>
                <a:latin typeface="Avenir Heavy" charset="0"/>
                <a:ea typeface="Avenir Heavy" charset="0"/>
                <a:cs typeface="Avenir Heavy" charset="0"/>
              </a:rPr>
              <a:t>Standardise the delivery of foundation and technique</a:t>
            </a:r>
          </a:p>
        </p:txBody>
      </p:sp>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931" y="4902353"/>
            <a:ext cx="1069569" cy="1066800"/>
          </a:xfrm>
          <a:prstGeom prst="rect">
            <a:avLst/>
          </a:prstGeom>
        </p:spPr>
      </p:pic>
      <p:sp>
        <p:nvSpPr>
          <p:cNvPr id="30" name="Rectangle 29"/>
          <p:cNvSpPr/>
          <p:nvPr/>
        </p:nvSpPr>
        <p:spPr>
          <a:xfrm>
            <a:off x="493480" y="3831278"/>
            <a:ext cx="4166718" cy="307777"/>
          </a:xfrm>
          <a:prstGeom prst="rect">
            <a:avLst/>
          </a:prstGeom>
        </p:spPr>
        <p:txBody>
          <a:bodyPr wrap="none">
            <a:spAutoFit/>
          </a:bodyPr>
          <a:lstStyle/>
          <a:p>
            <a:pPr>
              <a:defRPr/>
            </a:pPr>
            <a:r>
              <a:rPr lang="en-GB" sz="1400">
                <a:latin typeface="Avenir Light" charset="0"/>
                <a:ea typeface="Avenir Light" charset="0"/>
                <a:cs typeface="Avenir Light" charset="0"/>
                <a:sym typeface="Helvetica"/>
              </a:rPr>
              <a:t>Download documentation at: </a:t>
            </a:r>
            <a:r>
              <a:rPr lang="en-GB" sz="1400" u="sng">
                <a:solidFill>
                  <a:srgbClr val="CE0058"/>
                </a:solidFill>
                <a:latin typeface="Avenir Medium" charset="0"/>
                <a:ea typeface="Avenir Medium" charset="0"/>
                <a:cs typeface="Avenir Medium" charset="0"/>
                <a:sym typeface="Helvetica"/>
              </a:rPr>
              <a:t>cityandguilds.com</a:t>
            </a:r>
            <a:endParaRPr lang="en-GB" sz="1400" u="sng" kern="0">
              <a:solidFill>
                <a:srgbClr val="CE0058"/>
              </a:solidFill>
              <a:latin typeface="Avenir Medium" charset="0"/>
              <a:ea typeface="Avenir Medium" charset="0"/>
              <a:cs typeface="Avenir Medium" charset="0"/>
              <a:sym typeface="Helvetica"/>
            </a:endParaRPr>
          </a:p>
        </p:txBody>
      </p:sp>
    </p:spTree>
    <p:extLst>
      <p:ext uri="{BB962C8B-B14F-4D97-AF65-F5344CB8AC3E}">
        <p14:creationId xmlns:p14="http://schemas.microsoft.com/office/powerpoint/2010/main" val="3917706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9147" y="1572110"/>
            <a:ext cx="10537290" cy="2933373"/>
          </a:xfrm>
          <a:prstGeom prst="rect">
            <a:avLst/>
          </a:prstGeom>
        </p:spPr>
        <p:txBody>
          <a:bodyPr wrap="square" anchor="t">
            <a:spAutoFit/>
          </a:bodyPr>
          <a:lstStyle/>
          <a:p>
            <a:pPr marL="171399" indent="-171399">
              <a:lnSpc>
                <a:spcPct val="150000"/>
              </a:lnSpc>
              <a:spcBef>
                <a:spcPts val="200"/>
              </a:spcBef>
              <a:buFont typeface="Arial" charset="0"/>
              <a:buChar char="•"/>
            </a:pPr>
            <a:r>
              <a:rPr lang="en-GB" sz="1200" dirty="0">
                <a:latin typeface="Avenir Light" charset="0"/>
              </a:rPr>
              <a:t>Our Workplace Skills platform Skills Zone is unique in the way that it helps to develop, recognise  and showcase the soft skills, attributes and behaviours that aren’t covered by qualifications alone, or aren’t accredited under a current programme of study.</a:t>
            </a:r>
            <a:endParaRPr lang="en-GB" sz="1799" dirty="0">
              <a:latin typeface="Calibri"/>
              <a:cs typeface="Calibri"/>
            </a:endParaRPr>
          </a:p>
          <a:p>
            <a:pPr marL="171399" indent="-171399">
              <a:lnSpc>
                <a:spcPct val="150000"/>
              </a:lnSpc>
              <a:spcBef>
                <a:spcPts val="200"/>
              </a:spcBef>
              <a:buFont typeface="Arial" charset="0"/>
              <a:buChar char="•"/>
            </a:pPr>
            <a:r>
              <a:rPr lang="en-GB" sz="1200" dirty="0">
                <a:latin typeface="Avenir Light" charset="0"/>
              </a:rPr>
              <a:t>Check out our learner introduction video </a:t>
            </a:r>
            <a:r>
              <a:rPr lang="en-GB" sz="1200" dirty="0">
                <a:solidFill>
                  <a:srgbClr val="C0504D"/>
                </a:solidFill>
                <a:latin typeface="Avenir Light" charset="0"/>
                <a:hlinkClick r:id="rId2"/>
              </a:rPr>
              <a:t>here</a:t>
            </a:r>
            <a:r>
              <a:rPr lang="en-GB" sz="1200" dirty="0">
                <a:solidFill>
                  <a:srgbClr val="C0504D"/>
                </a:solidFill>
                <a:latin typeface="Avenir Light" charset="0"/>
              </a:rPr>
              <a:t> </a:t>
            </a:r>
            <a:endParaRPr lang="en-GB" sz="1799" dirty="0">
              <a:solidFill>
                <a:srgbClr val="C0504D"/>
              </a:solidFill>
              <a:latin typeface="Calibri"/>
              <a:cs typeface="Calibri"/>
            </a:endParaRPr>
          </a:p>
          <a:p>
            <a:pPr marL="171399" indent="-171399">
              <a:lnSpc>
                <a:spcPct val="150000"/>
              </a:lnSpc>
              <a:spcBef>
                <a:spcPts val="200"/>
              </a:spcBef>
              <a:buFont typeface="Arial" charset="0"/>
              <a:buChar char="•"/>
            </a:pPr>
            <a:r>
              <a:rPr lang="en-GB" sz="1200" dirty="0">
                <a:latin typeface="Avenir Light" charset="0"/>
              </a:rPr>
              <a:t>City &amp; Guilds Workplace Skills is designed to complement:</a:t>
            </a:r>
            <a:endParaRPr lang="en-GB" sz="1799" dirty="0">
              <a:cs typeface="Calibri"/>
            </a:endParaRPr>
          </a:p>
          <a:p>
            <a:pPr marL="856993" indent="-171399">
              <a:spcBef>
                <a:spcPts val="200"/>
              </a:spcBef>
              <a:buFont typeface="Wingdings"/>
              <a:buChar char="ü"/>
            </a:pPr>
            <a:r>
              <a:rPr lang="en-GB" sz="1200" dirty="0">
                <a:latin typeface="Avenir Light" charset="0"/>
              </a:rPr>
              <a:t>All programmes of study at 14-19</a:t>
            </a:r>
            <a:endParaRPr lang="en-GB" sz="1799" dirty="0">
              <a:latin typeface="Calibri"/>
              <a:cs typeface="Calibri"/>
            </a:endParaRPr>
          </a:p>
          <a:p>
            <a:pPr marL="856993" indent="-171399">
              <a:spcBef>
                <a:spcPts val="200"/>
              </a:spcBef>
              <a:buFont typeface="Wingdings"/>
              <a:buChar char="ü"/>
            </a:pPr>
            <a:r>
              <a:rPr lang="en-GB" sz="1200" b="1" dirty="0">
                <a:latin typeface="Avenir Light"/>
                <a:cs typeface="Calibri"/>
              </a:rPr>
              <a:t>Technicals</a:t>
            </a:r>
            <a:endParaRPr lang="en-GB" sz="1799" dirty="0">
              <a:latin typeface="Calibri"/>
              <a:cs typeface="Calibri"/>
            </a:endParaRPr>
          </a:p>
          <a:p>
            <a:pPr marL="856993" indent="-171399">
              <a:spcBef>
                <a:spcPts val="200"/>
              </a:spcBef>
              <a:buFont typeface="Wingdings"/>
              <a:buChar char="ü"/>
            </a:pPr>
            <a:r>
              <a:rPr lang="en-GB" sz="1200" dirty="0">
                <a:latin typeface="Avenir Light"/>
                <a:cs typeface="Calibri"/>
              </a:rPr>
              <a:t>The</a:t>
            </a:r>
            <a:r>
              <a:rPr lang="en-GB" sz="1200" dirty="0">
                <a:latin typeface="Avenir Light" charset="0"/>
              </a:rPr>
              <a:t> City &amp; Guilds </a:t>
            </a:r>
            <a:r>
              <a:rPr lang="en-GB" sz="1200" dirty="0" err="1">
                <a:latin typeface="Avenir Light" charset="0"/>
              </a:rPr>
              <a:t>TechBac</a:t>
            </a:r>
            <a:r>
              <a:rPr lang="en-GB" sz="1200" dirty="0">
                <a:latin typeface="Avenir Light" charset="0"/>
              </a:rPr>
              <a:t> programme</a:t>
            </a:r>
            <a:endParaRPr lang="en-GB" sz="1799" dirty="0">
              <a:cs typeface="Calibri"/>
            </a:endParaRPr>
          </a:p>
          <a:p>
            <a:pPr marL="856993" indent="-171399">
              <a:spcBef>
                <a:spcPts val="200"/>
              </a:spcBef>
              <a:buFont typeface="Wingdings"/>
              <a:buChar char="ü"/>
            </a:pPr>
            <a:r>
              <a:rPr lang="en-GB" sz="1200" dirty="0">
                <a:latin typeface="Avenir Light" charset="0"/>
              </a:rPr>
              <a:t>Employability programmes </a:t>
            </a:r>
            <a:endParaRPr lang="en-GB" sz="1799" dirty="0">
              <a:cs typeface="Calibri"/>
            </a:endParaRPr>
          </a:p>
          <a:p>
            <a:pPr marL="856993" indent="-171399">
              <a:spcBef>
                <a:spcPts val="200"/>
              </a:spcBef>
              <a:buFont typeface="Wingdings"/>
              <a:buChar char="ü"/>
            </a:pPr>
            <a:r>
              <a:rPr lang="en-GB" sz="1200" dirty="0">
                <a:latin typeface="Avenir Light" charset="0"/>
              </a:rPr>
              <a:t>Any Level 2 and Level 3 provision</a:t>
            </a:r>
            <a:endParaRPr lang="en-GB" sz="1799" dirty="0">
              <a:latin typeface="Calibri"/>
              <a:cs typeface="Calibri"/>
            </a:endParaRPr>
          </a:p>
          <a:p>
            <a:pPr marL="856993" indent="-171399">
              <a:spcBef>
                <a:spcPts val="200"/>
              </a:spcBef>
              <a:buFont typeface="Wingdings"/>
              <a:buChar char="ü"/>
            </a:pPr>
            <a:r>
              <a:rPr lang="en-GB" sz="1200" dirty="0">
                <a:latin typeface="Avenir Light" charset="0"/>
              </a:rPr>
              <a:t>Apprenticeships – mapping to ‘behaviours’</a:t>
            </a:r>
            <a:endParaRPr lang="en-GB" sz="1799" dirty="0">
              <a:latin typeface="Calibri"/>
              <a:cs typeface="Calibri"/>
            </a:endParaRPr>
          </a:p>
          <a:p>
            <a:pPr marL="182825">
              <a:spcBef>
                <a:spcPts val="200"/>
              </a:spcBef>
              <a:buFont typeface="Arial"/>
            </a:pPr>
            <a:endParaRPr lang="en-GB" sz="1200" dirty="0">
              <a:latin typeface="Avenir Light" charset="0"/>
            </a:endParaRPr>
          </a:p>
          <a:p>
            <a:pPr marL="182825">
              <a:spcBef>
                <a:spcPts val="200"/>
              </a:spcBef>
              <a:buFont typeface="Arial"/>
            </a:pPr>
            <a:endParaRPr lang="en-GB" sz="1200" dirty="0">
              <a:latin typeface="Avenir Light" charset="0"/>
            </a:endParaRPr>
          </a:p>
        </p:txBody>
      </p:sp>
      <p:sp>
        <p:nvSpPr>
          <p:cNvPr id="3" name="Title 1"/>
          <p:cNvSpPr txBox="1">
            <a:spLocks/>
          </p:cNvSpPr>
          <p:nvPr/>
        </p:nvSpPr>
        <p:spPr>
          <a:xfrm>
            <a:off x="610871" y="1007619"/>
            <a:ext cx="11154313" cy="45226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2399" b="1" dirty="0">
                <a:latin typeface="Avenir Heavy" charset="0"/>
                <a:ea typeface="Avenir Heavy" charset="0"/>
                <a:cs typeface="Avenir Heavy" charset="0"/>
              </a:rPr>
              <a:t>Workplace Skills Platform Skills Zone </a:t>
            </a:r>
            <a:endParaRPr lang="en-US" sz="2399" dirty="0">
              <a:latin typeface="Avenir Heavy" charset="0"/>
              <a:ea typeface="Avenir Heavy" charset="0"/>
              <a:cs typeface="Avenir Heavy" charset="0"/>
            </a:endParaRPr>
          </a:p>
        </p:txBody>
      </p:sp>
      <p:sp>
        <p:nvSpPr>
          <p:cNvPr id="4" name="Oval 3"/>
          <p:cNvSpPr/>
          <p:nvPr/>
        </p:nvSpPr>
        <p:spPr>
          <a:xfrm>
            <a:off x="4924730" y="4600270"/>
            <a:ext cx="1919692" cy="1804518"/>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a:cs typeface="Calibri"/>
              </a:rPr>
              <a:t>Open Badges assessment framework, Skills Zone acknowledges learners' </a:t>
            </a:r>
            <a:r>
              <a:rPr lang="en-US" sz="1799"/>
              <a:t/>
            </a:r>
            <a:br>
              <a:rPr lang="en-US" sz="1799"/>
            </a:br>
            <a:r>
              <a:rPr lang="en-US" sz="1100">
                <a:cs typeface="Calibri"/>
              </a:rPr>
              <a:t>work-ready characteristics in form of digital credentials</a:t>
            </a:r>
            <a:endParaRPr lang="en-US" sz="1100"/>
          </a:p>
        </p:txBody>
      </p:sp>
      <p:sp>
        <p:nvSpPr>
          <p:cNvPr id="5" name="Regular Pentagon 4"/>
          <p:cNvSpPr>
            <a:spLocks noChangeAspect="1"/>
          </p:cNvSpPr>
          <p:nvPr/>
        </p:nvSpPr>
        <p:spPr>
          <a:xfrm>
            <a:off x="7333969" y="4767232"/>
            <a:ext cx="1418795" cy="1280644"/>
          </a:xfrm>
          <a:prstGeom prst="pentagon">
            <a:avLst/>
          </a:prstGeom>
          <a:solidFill>
            <a:srgbClr val="7030A0">
              <a:alpha val="80000"/>
            </a:srgbClr>
          </a:solidFill>
        </p:spPr>
        <p:txBody>
          <a:bodyPr wrap="square" lIns="0" tIns="0" rIns="0" bIns="0" rtlCol="0" anchor="ctr">
            <a:noAutofit/>
          </a:bodyPr>
          <a:lstStyle/>
          <a:p>
            <a:pPr algn="ctr"/>
            <a:r>
              <a:rPr lang="en-US" sz="1200">
                <a:solidFill>
                  <a:schemeClr val="bg1"/>
                </a:solidFill>
                <a:latin typeface="Avenir LT Std 35 Light" panose="020B0402020203020204" pitchFamily="34" charset="0"/>
              </a:rPr>
              <a:t>Incorporates </a:t>
            </a:r>
            <a:r>
              <a:rPr lang="en-US" sz="1200" err="1">
                <a:solidFill>
                  <a:schemeClr val="bg1"/>
                </a:solidFill>
                <a:latin typeface="Avenir LT Std 35 Light" panose="020B0402020203020204" pitchFamily="34" charset="0"/>
              </a:rPr>
              <a:t>MyCV</a:t>
            </a:r>
            <a:r>
              <a:rPr lang="en-US" sz="1200">
                <a:solidFill>
                  <a:schemeClr val="bg1"/>
                </a:solidFill>
                <a:latin typeface="Avenir LT Std 35 Light" panose="020B0402020203020204" pitchFamily="34" charset="0"/>
              </a:rPr>
              <a:t> builder</a:t>
            </a:r>
            <a:endParaRPr lang="en-US" sz="1200"/>
          </a:p>
        </p:txBody>
      </p:sp>
      <p:sp>
        <p:nvSpPr>
          <p:cNvPr id="6" name="Diamond 5"/>
          <p:cNvSpPr>
            <a:spLocks noChangeAspect="1"/>
          </p:cNvSpPr>
          <p:nvPr/>
        </p:nvSpPr>
        <p:spPr>
          <a:xfrm>
            <a:off x="2601251" y="4666928"/>
            <a:ext cx="1587887" cy="1607349"/>
          </a:xfrm>
          <a:prstGeom prst="diamond">
            <a:avLst/>
          </a:prstGeom>
          <a:solidFill>
            <a:srgbClr val="DA322A"/>
          </a:solidFill>
        </p:spPr>
        <p:txBody>
          <a:bodyPr wrap="square" lIns="0" tIns="0" rIns="0" bIns="0" rtlCol="0" anchor="ctr">
            <a:noAutofit/>
          </a:bodyPr>
          <a:lstStyle/>
          <a:p>
            <a:pPr algn="ctr"/>
            <a:endParaRPr lang="en-US" sz="1799">
              <a:solidFill>
                <a:schemeClr val="bg1"/>
              </a:solidFill>
            </a:endParaRPr>
          </a:p>
        </p:txBody>
      </p:sp>
      <p:sp>
        <p:nvSpPr>
          <p:cNvPr id="7" name="TextBox 6"/>
          <p:cNvSpPr txBox="1"/>
          <p:nvPr/>
        </p:nvSpPr>
        <p:spPr>
          <a:xfrm>
            <a:off x="2708171" y="5304938"/>
            <a:ext cx="1369367" cy="461545"/>
          </a:xfrm>
          <a:prstGeom prst="rect">
            <a:avLst/>
          </a:prstGeom>
          <a:noFill/>
        </p:spPr>
        <p:txBody>
          <a:bodyPr wrap="square" rtlCol="0" anchor="t">
            <a:spAutoFit/>
          </a:bodyPr>
          <a:lstStyle/>
          <a:p>
            <a:pPr algn="ctr"/>
            <a:r>
              <a:rPr lang="en-GB" sz="1200" b="1">
                <a:solidFill>
                  <a:schemeClr val="bg1"/>
                </a:solidFill>
                <a:latin typeface="Avenir Heavy" charset="0"/>
                <a:ea typeface="Avenir Heavy" charset="0"/>
                <a:cs typeface="Avenir Heavy" charset="0"/>
              </a:rPr>
              <a:t>Clear line of sight to work </a:t>
            </a:r>
          </a:p>
        </p:txBody>
      </p:sp>
    </p:spTree>
    <p:extLst>
      <p:ext uri="{BB962C8B-B14F-4D97-AF65-F5344CB8AC3E}">
        <p14:creationId xmlns:p14="http://schemas.microsoft.com/office/powerpoint/2010/main" val="4171713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1006474"/>
            <a:ext cx="10969943" cy="501050"/>
          </a:xfrm>
        </p:spPr>
        <p:txBody>
          <a:bodyPr/>
          <a:lstStyle/>
          <a:p>
            <a:pPr algn="l"/>
            <a:r>
              <a:rPr lang="en-US" sz="2400" b="1">
                <a:latin typeface="Avenir Heavy" charset="0"/>
                <a:ea typeface="Avenir Heavy" charset="0"/>
                <a:cs typeface="Avenir Heavy" charset="0"/>
              </a:rPr>
              <a:t>Introducing City &amp; Guilds</a:t>
            </a:r>
          </a:p>
        </p:txBody>
      </p:sp>
      <p:sp>
        <p:nvSpPr>
          <p:cNvPr id="3" name="Content Placeholder 2"/>
          <p:cNvSpPr>
            <a:spLocks noGrp="1"/>
          </p:cNvSpPr>
          <p:nvPr>
            <p:ph idx="1"/>
          </p:nvPr>
        </p:nvSpPr>
        <p:spPr>
          <a:xfrm>
            <a:off x="609442" y="1684962"/>
            <a:ext cx="10411910" cy="4525963"/>
          </a:xfrm>
        </p:spPr>
        <p:txBody>
          <a:bodyPr/>
          <a:lstStyle/>
          <a:p>
            <a:pPr>
              <a:lnSpc>
                <a:spcPct val="150000"/>
              </a:lnSpc>
            </a:pPr>
            <a:r>
              <a:rPr lang="en-GB" sz="1200">
                <a:latin typeface="Avenir Light" charset="0"/>
                <a:ea typeface="Avenir Light" charset="0"/>
                <a:cs typeface="Avenir Light" charset="0"/>
              </a:rPr>
              <a:t>City &amp; Guilds is the UK’s leading development organisation. </a:t>
            </a:r>
          </a:p>
          <a:p>
            <a:pPr>
              <a:lnSpc>
                <a:spcPct val="150000"/>
              </a:lnSpc>
            </a:pPr>
            <a:r>
              <a:rPr lang="en-GB" sz="1200">
                <a:latin typeface="Avenir Light" charset="0"/>
                <a:ea typeface="Avenir Light" charset="0"/>
                <a:cs typeface="Avenir Light" charset="0"/>
              </a:rPr>
              <a:t>We enable training providers, employers and trainees to meet the needs of today’s workplace.</a:t>
            </a:r>
          </a:p>
          <a:p>
            <a:pPr>
              <a:lnSpc>
                <a:spcPct val="150000"/>
              </a:lnSpc>
            </a:pPr>
            <a:r>
              <a:rPr lang="en-US" sz="1200">
                <a:latin typeface="Avenir Light" charset="0"/>
                <a:ea typeface="Avenir Light" charset="0"/>
                <a:cs typeface="Avenir Light" charset="0"/>
              </a:rPr>
              <a:t>The City and Guilds of London Institute was founded by the City of London over 130 years ago and remains the awarding body for City &amp; Guilds qualifications. Our heritage makes us uniquely positioned to anticipate the future of work and learning.</a:t>
            </a:r>
            <a:endParaRPr lang="en-GB" sz="1200">
              <a:latin typeface="Avenir Light" charset="0"/>
              <a:ea typeface="Avenir Light" charset="0"/>
              <a:cs typeface="Avenir Light" charset="0"/>
            </a:endParaRPr>
          </a:p>
          <a:p>
            <a:pPr>
              <a:lnSpc>
                <a:spcPct val="150000"/>
              </a:lnSpc>
            </a:pPr>
            <a:r>
              <a:rPr lang="en-GB" sz="1200">
                <a:latin typeface="Avenir Light" charset="0"/>
                <a:ea typeface="Avenir Light" charset="0"/>
                <a:cs typeface="Avenir Light" charset="0"/>
              </a:rPr>
              <a:t>We’re one of the market leaders in training and development for the land-based sector.</a:t>
            </a:r>
          </a:p>
          <a:p>
            <a:pPr>
              <a:lnSpc>
                <a:spcPct val="150000"/>
              </a:lnSpc>
            </a:pPr>
            <a:endParaRPr lang="en-GB" sz="1200">
              <a:latin typeface="Avenir Light" charset="0"/>
              <a:ea typeface="Avenir Light" charset="0"/>
              <a:cs typeface="Avenir Light" charset="0"/>
            </a:endParaRPr>
          </a:p>
          <a:p>
            <a:endParaRPr lang="en-US"/>
          </a:p>
          <a:p>
            <a:endParaRPr lang="en-US"/>
          </a:p>
        </p:txBody>
      </p:sp>
      <p:cxnSp>
        <p:nvCxnSpPr>
          <p:cNvPr id="7" name="Straight Connector 6"/>
          <p:cNvCxnSpPr/>
          <p:nvPr/>
        </p:nvCxnSpPr>
        <p:spPr>
          <a:xfrm>
            <a:off x="609441" y="516240"/>
            <a:ext cx="10969943" cy="0"/>
          </a:xfrm>
          <a:prstGeom prst="line">
            <a:avLst/>
          </a:prstGeom>
          <a:ln/>
        </p:spPr>
        <p:style>
          <a:lnRef idx="1">
            <a:schemeClr val="accent2"/>
          </a:lnRef>
          <a:fillRef idx="0">
            <a:schemeClr val="accent2"/>
          </a:fillRef>
          <a:effectRef idx="0">
            <a:schemeClr val="accent2"/>
          </a:effectRef>
          <a:fontRef idx="minor">
            <a:schemeClr val="tx1"/>
          </a:fontRef>
        </p:style>
      </p:cxn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715" y="3408793"/>
            <a:ext cx="5363110" cy="3641712"/>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985" y="3551864"/>
            <a:ext cx="3255427" cy="2836499"/>
          </a:xfrm>
          <a:prstGeom prst="rect">
            <a:avLst/>
          </a:prstGeom>
        </p:spPr>
      </p:pic>
    </p:spTree>
    <p:extLst>
      <p:ext uri="{BB962C8B-B14F-4D97-AF65-F5344CB8AC3E}">
        <p14:creationId xmlns:p14="http://schemas.microsoft.com/office/powerpoint/2010/main" val="38308217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6" descr="A screenshot of a cell phone&#10;&#10;Description generated with very high confidence">
            <a:extLst>
              <a:ext uri="{FF2B5EF4-FFF2-40B4-BE49-F238E27FC236}">
                <a16:creationId xmlns:a16="http://schemas.microsoft.com/office/drawing/2014/main" id="{C6875F3E-F445-41FE-9BD5-83992285D2F4}"/>
              </a:ext>
            </a:extLst>
          </p:cNvPr>
          <p:cNvPicPr>
            <a:picLocks noChangeAspect="1"/>
          </p:cNvPicPr>
          <p:nvPr/>
        </p:nvPicPr>
        <p:blipFill>
          <a:blip r:embed="rId2"/>
          <a:stretch>
            <a:fillRect/>
          </a:stretch>
        </p:blipFill>
        <p:spPr>
          <a:xfrm>
            <a:off x="649122" y="3783968"/>
            <a:ext cx="4089597" cy="1491881"/>
          </a:xfrm>
          <a:prstGeom prst="rect">
            <a:avLst/>
          </a:prstGeom>
        </p:spPr>
      </p:pic>
      <p:sp>
        <p:nvSpPr>
          <p:cNvPr id="9" name="Title 1"/>
          <p:cNvSpPr txBox="1">
            <a:spLocks/>
          </p:cNvSpPr>
          <p:nvPr/>
        </p:nvSpPr>
        <p:spPr>
          <a:xfrm>
            <a:off x="610871" y="1007619"/>
            <a:ext cx="11154313" cy="45226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2399" b="1" dirty="0">
                <a:latin typeface="Avenir Heavy" charset="0"/>
                <a:ea typeface="Avenir Heavy" charset="0"/>
                <a:cs typeface="Avenir Heavy" charset="0"/>
              </a:rPr>
              <a:t>24 attitudes and behaviors are </a:t>
            </a:r>
            <a:r>
              <a:rPr lang="en-GB" sz="2399" b="1" dirty="0">
                <a:latin typeface="Avenir Heavy" charset="0"/>
                <a:ea typeface="Avenir Heavy" charset="0"/>
                <a:cs typeface="Avenir Heavy" charset="0"/>
              </a:rPr>
              <a:t>recognised</a:t>
            </a:r>
            <a:r>
              <a:rPr lang="en-US" sz="2399" b="1" dirty="0">
                <a:latin typeface="Avenir Heavy" charset="0"/>
                <a:ea typeface="Avenir Heavy" charset="0"/>
                <a:cs typeface="Avenir Heavy" charset="0"/>
              </a:rPr>
              <a:t> at 2 levels</a:t>
            </a:r>
          </a:p>
        </p:txBody>
      </p:sp>
      <p:pic>
        <p:nvPicPr>
          <p:cNvPr id="10" name="Picture 4" descr="A screenshot of a cell phone&#10;&#10;Description generated with very high confidence">
            <a:extLst>
              <a:ext uri="{FF2B5EF4-FFF2-40B4-BE49-F238E27FC236}">
                <a16:creationId xmlns:a16="http://schemas.microsoft.com/office/drawing/2014/main" id="{877C95C8-B700-4762-BFA0-136CE1A9F663}"/>
              </a:ext>
            </a:extLst>
          </p:cNvPr>
          <p:cNvPicPr>
            <a:picLocks noChangeAspect="1"/>
          </p:cNvPicPr>
          <p:nvPr/>
        </p:nvPicPr>
        <p:blipFill>
          <a:blip r:embed="rId3"/>
          <a:stretch>
            <a:fillRect/>
          </a:stretch>
        </p:blipFill>
        <p:spPr>
          <a:xfrm>
            <a:off x="649124" y="1762561"/>
            <a:ext cx="3314134" cy="1691714"/>
          </a:xfrm>
          <a:prstGeom prst="rect">
            <a:avLst/>
          </a:prstGeom>
        </p:spPr>
      </p:pic>
      <p:pic>
        <p:nvPicPr>
          <p:cNvPr id="11" name="Picture 6">
            <a:extLst>
              <a:ext uri="{FF2B5EF4-FFF2-40B4-BE49-F238E27FC236}">
                <a16:creationId xmlns:a16="http://schemas.microsoft.com/office/drawing/2014/main" id="{C63F5C0B-5C2B-4E5F-9C03-7D7704F1091A}"/>
              </a:ext>
            </a:extLst>
          </p:cNvPr>
          <p:cNvPicPr>
            <a:picLocks noChangeAspect="1"/>
          </p:cNvPicPr>
          <p:nvPr/>
        </p:nvPicPr>
        <p:blipFill>
          <a:blip r:embed="rId4"/>
          <a:stretch>
            <a:fillRect/>
          </a:stretch>
        </p:blipFill>
        <p:spPr>
          <a:xfrm>
            <a:off x="8781400" y="670645"/>
            <a:ext cx="2742501" cy="238063"/>
          </a:xfrm>
          <a:prstGeom prst="rect">
            <a:avLst/>
          </a:prstGeom>
        </p:spPr>
      </p:pic>
      <p:pic>
        <p:nvPicPr>
          <p:cNvPr id="12" name="Picture 8" descr="A close up of a sign&#10;&#10;Description generated with very high confidence">
            <a:extLst>
              <a:ext uri="{FF2B5EF4-FFF2-40B4-BE49-F238E27FC236}">
                <a16:creationId xmlns:a16="http://schemas.microsoft.com/office/drawing/2014/main" id="{004D4E7C-7ED6-4AAD-B27F-28B98B62C967}"/>
              </a:ext>
            </a:extLst>
          </p:cNvPr>
          <p:cNvPicPr>
            <a:picLocks noChangeAspect="1"/>
          </p:cNvPicPr>
          <p:nvPr/>
        </p:nvPicPr>
        <p:blipFill>
          <a:blip r:embed="rId5"/>
          <a:stretch>
            <a:fillRect/>
          </a:stretch>
        </p:blipFill>
        <p:spPr>
          <a:xfrm>
            <a:off x="3543964" y="1705829"/>
            <a:ext cx="3026146" cy="1249654"/>
          </a:xfrm>
          <a:prstGeom prst="rect">
            <a:avLst/>
          </a:prstGeom>
        </p:spPr>
      </p:pic>
      <p:pic>
        <p:nvPicPr>
          <p:cNvPr id="13" name="Picture 10" descr="A screenshot of a cell phone&#10;&#10;Description generated with very high confidence">
            <a:extLst>
              <a:ext uri="{FF2B5EF4-FFF2-40B4-BE49-F238E27FC236}">
                <a16:creationId xmlns:a16="http://schemas.microsoft.com/office/drawing/2014/main" id="{176E9930-BAEB-413C-8409-1E5988FFFAF3}"/>
              </a:ext>
            </a:extLst>
          </p:cNvPr>
          <p:cNvPicPr>
            <a:picLocks noChangeAspect="1"/>
          </p:cNvPicPr>
          <p:nvPr/>
        </p:nvPicPr>
        <p:blipFill>
          <a:blip r:embed="rId6"/>
          <a:stretch>
            <a:fillRect/>
          </a:stretch>
        </p:blipFill>
        <p:spPr>
          <a:xfrm>
            <a:off x="6906681" y="1676856"/>
            <a:ext cx="2909396" cy="1486159"/>
          </a:xfrm>
          <a:prstGeom prst="rect">
            <a:avLst/>
          </a:prstGeom>
        </p:spPr>
      </p:pic>
      <p:pic>
        <p:nvPicPr>
          <p:cNvPr id="14" name="Picture 12" descr="A close up of a sign&#10;&#10;Description generated with very high confidence">
            <a:extLst>
              <a:ext uri="{FF2B5EF4-FFF2-40B4-BE49-F238E27FC236}">
                <a16:creationId xmlns:a16="http://schemas.microsoft.com/office/drawing/2014/main" id="{0E437739-F9D2-458B-94A9-36C9C8EFD242}"/>
              </a:ext>
            </a:extLst>
          </p:cNvPr>
          <p:cNvPicPr>
            <a:picLocks noChangeAspect="1"/>
          </p:cNvPicPr>
          <p:nvPr/>
        </p:nvPicPr>
        <p:blipFill>
          <a:blip r:embed="rId7"/>
          <a:stretch>
            <a:fillRect/>
          </a:stretch>
        </p:blipFill>
        <p:spPr>
          <a:xfrm>
            <a:off x="3525567" y="3096321"/>
            <a:ext cx="3111415" cy="1317402"/>
          </a:xfrm>
          <a:prstGeom prst="rect">
            <a:avLst/>
          </a:prstGeom>
        </p:spPr>
      </p:pic>
      <p:pic>
        <p:nvPicPr>
          <p:cNvPr id="15" name="Picture 14" descr="A close up of a sign&#10;&#10;Description generated with very high confidence">
            <a:extLst>
              <a:ext uri="{FF2B5EF4-FFF2-40B4-BE49-F238E27FC236}">
                <a16:creationId xmlns:a16="http://schemas.microsoft.com/office/drawing/2014/main" id="{17AFC61C-5D19-42FA-914A-EB15B616B4AB}"/>
              </a:ext>
            </a:extLst>
          </p:cNvPr>
          <p:cNvPicPr>
            <a:picLocks noChangeAspect="1"/>
          </p:cNvPicPr>
          <p:nvPr/>
        </p:nvPicPr>
        <p:blipFill>
          <a:blip r:embed="rId8"/>
          <a:stretch>
            <a:fillRect/>
          </a:stretch>
        </p:blipFill>
        <p:spPr>
          <a:xfrm>
            <a:off x="3544616" y="4573122"/>
            <a:ext cx="3084689" cy="1359163"/>
          </a:xfrm>
          <a:prstGeom prst="rect">
            <a:avLst/>
          </a:prstGeom>
        </p:spPr>
      </p:pic>
      <p:pic>
        <p:nvPicPr>
          <p:cNvPr id="16" name="Picture 23" descr="A screenshot of a cell phone&#10;&#10;Description generated with very high confidence">
            <a:extLst>
              <a:ext uri="{FF2B5EF4-FFF2-40B4-BE49-F238E27FC236}">
                <a16:creationId xmlns:a16="http://schemas.microsoft.com/office/drawing/2014/main" id="{695E79FD-CCA1-4332-9470-34FA5E1A527E}"/>
              </a:ext>
            </a:extLst>
          </p:cNvPr>
          <p:cNvPicPr>
            <a:picLocks noChangeAspect="1"/>
          </p:cNvPicPr>
          <p:nvPr/>
        </p:nvPicPr>
        <p:blipFill>
          <a:blip r:embed="rId9"/>
          <a:stretch>
            <a:fillRect/>
          </a:stretch>
        </p:blipFill>
        <p:spPr>
          <a:xfrm>
            <a:off x="6896957" y="3533545"/>
            <a:ext cx="3390470" cy="1318928"/>
          </a:xfrm>
          <a:prstGeom prst="rect">
            <a:avLst/>
          </a:prstGeom>
        </p:spPr>
      </p:pic>
    </p:spTree>
    <p:extLst>
      <p:ext uri="{BB962C8B-B14F-4D97-AF65-F5344CB8AC3E}">
        <p14:creationId xmlns:p14="http://schemas.microsoft.com/office/powerpoint/2010/main" val="37640849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txBox="1">
            <a:spLocks/>
          </p:cNvSpPr>
          <p:nvPr/>
        </p:nvSpPr>
        <p:spPr>
          <a:xfrm>
            <a:off x="620695" y="739700"/>
            <a:ext cx="7076292" cy="45232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2399" b="1">
                <a:latin typeface="Avenir Heavy" charset="0"/>
                <a:ea typeface="Avenir Heavy" charset="0"/>
                <a:cs typeface="Avenir Heavy" charset="0"/>
              </a:rPr>
              <a:t>The landing page </a:t>
            </a:r>
            <a:endParaRPr lang="en-GB" sz="2399" b="1">
              <a:latin typeface="Avenir Heavy" charset="0"/>
              <a:ea typeface="Avenir Heavy" charset="0"/>
              <a:cs typeface="Avenir Heavy" charset="0"/>
            </a:endParaRPr>
          </a:p>
        </p:txBody>
      </p:sp>
      <p:pic>
        <p:nvPicPr>
          <p:cNvPr id="18" name="Picture 10" descr="A picture containing display&#10;&#10;Description generated with high confidence">
            <a:extLst>
              <a:ext uri="{FF2B5EF4-FFF2-40B4-BE49-F238E27FC236}">
                <a16:creationId xmlns:a16="http://schemas.microsoft.com/office/drawing/2014/main" id="{E3F3EA1D-09FD-4C2A-86A7-DA0F5903A2D7}"/>
              </a:ext>
            </a:extLst>
          </p:cNvPr>
          <p:cNvPicPr>
            <a:picLocks noChangeAspect="1"/>
          </p:cNvPicPr>
          <p:nvPr/>
        </p:nvPicPr>
        <p:blipFill>
          <a:blip r:embed="rId2"/>
          <a:stretch>
            <a:fillRect/>
          </a:stretch>
        </p:blipFill>
        <p:spPr>
          <a:xfrm>
            <a:off x="2344900" y="1324523"/>
            <a:ext cx="7787279" cy="6459995"/>
          </a:xfrm>
          <a:prstGeom prst="rect">
            <a:avLst/>
          </a:prstGeom>
        </p:spPr>
      </p:pic>
      <p:pic>
        <p:nvPicPr>
          <p:cNvPr id="19" name="Picture 6" descr="A screenshot of a cell phone&#10;&#10;Description generated with very high confidence">
            <a:extLst>
              <a:ext uri="{FF2B5EF4-FFF2-40B4-BE49-F238E27FC236}">
                <a16:creationId xmlns:a16="http://schemas.microsoft.com/office/drawing/2014/main" id="{38322EBC-70A1-4ED5-B1B5-F5AEA0E7F814}"/>
              </a:ext>
            </a:extLst>
          </p:cNvPr>
          <p:cNvPicPr>
            <a:picLocks noChangeAspect="1"/>
          </p:cNvPicPr>
          <p:nvPr/>
        </p:nvPicPr>
        <p:blipFill>
          <a:blip r:embed="rId3"/>
          <a:stretch>
            <a:fillRect/>
          </a:stretch>
        </p:blipFill>
        <p:spPr>
          <a:xfrm>
            <a:off x="2759981" y="1747554"/>
            <a:ext cx="6980821" cy="4119812"/>
          </a:xfrm>
          <a:prstGeom prst="rect">
            <a:avLst/>
          </a:prstGeom>
        </p:spPr>
      </p:pic>
      <p:sp>
        <p:nvSpPr>
          <p:cNvPr id="20" name="Rectangle 19">
            <a:extLst>
              <a:ext uri="{FF2B5EF4-FFF2-40B4-BE49-F238E27FC236}">
                <a16:creationId xmlns:a16="http://schemas.microsoft.com/office/drawing/2014/main" id="{4CC76507-AB17-4407-9009-D4EEBE18F53A}"/>
              </a:ext>
            </a:extLst>
          </p:cNvPr>
          <p:cNvSpPr/>
          <p:nvPr/>
        </p:nvSpPr>
        <p:spPr>
          <a:xfrm>
            <a:off x="239729" y="5390640"/>
            <a:ext cx="2201290" cy="830781"/>
          </a:xfrm>
          <a:prstGeom prst="rect">
            <a:avLst/>
          </a:prstGeom>
        </p:spPr>
        <p:txBody>
          <a:bodyPr wrap="square" anchor="t">
            <a:spAutoFit/>
          </a:bodyPr>
          <a:lstStyle/>
          <a:p>
            <a:r>
              <a:rPr lang="en-GB" sz="1200">
                <a:latin typeface="Avenir Light"/>
                <a:cs typeface="Calibri"/>
              </a:rPr>
              <a:t>Learners are awarded Experience Points or XP points for their interaction with the platform</a:t>
            </a:r>
            <a:endParaRPr lang="en-GB" sz="1200">
              <a:cs typeface="Calibri"/>
            </a:endParaRPr>
          </a:p>
        </p:txBody>
      </p:sp>
      <p:sp>
        <p:nvSpPr>
          <p:cNvPr id="21" name="Rectangle 20">
            <a:extLst>
              <a:ext uri="{FF2B5EF4-FFF2-40B4-BE49-F238E27FC236}">
                <a16:creationId xmlns:a16="http://schemas.microsoft.com/office/drawing/2014/main" id="{36B463DF-3F81-45DE-B82C-95EED97AFC2B}"/>
              </a:ext>
            </a:extLst>
          </p:cNvPr>
          <p:cNvSpPr/>
          <p:nvPr/>
        </p:nvSpPr>
        <p:spPr>
          <a:xfrm>
            <a:off x="10479809" y="1870261"/>
            <a:ext cx="1382854" cy="1200016"/>
          </a:xfrm>
          <a:prstGeom prst="rect">
            <a:avLst/>
          </a:prstGeom>
        </p:spPr>
        <p:txBody>
          <a:bodyPr wrap="square" anchor="t">
            <a:spAutoFit/>
          </a:bodyPr>
          <a:lstStyle/>
          <a:p>
            <a:r>
              <a:rPr lang="en-GB" sz="1200">
                <a:latin typeface="Avenir Light"/>
                <a:cs typeface="Calibri"/>
              </a:rPr>
              <a:t>Tabs to see:</a:t>
            </a:r>
            <a:endParaRPr lang="en-GB" sz="1200">
              <a:latin typeface="Calibri"/>
              <a:cs typeface="Calibri"/>
            </a:endParaRPr>
          </a:p>
          <a:p>
            <a:pPr marL="171399" indent="-171399">
              <a:buFont typeface="Arial"/>
              <a:buChar char="•"/>
            </a:pPr>
            <a:r>
              <a:rPr lang="en-GB" sz="1200">
                <a:latin typeface="Avenir Light"/>
                <a:cs typeface="Calibri"/>
              </a:rPr>
              <a:t>Leader boards</a:t>
            </a:r>
          </a:p>
          <a:p>
            <a:pPr marL="171399" indent="-171399">
              <a:buFont typeface="Arial"/>
              <a:buChar char="•"/>
            </a:pPr>
            <a:r>
              <a:rPr lang="en-GB" sz="1200">
                <a:latin typeface="Avenir Light"/>
                <a:cs typeface="Calibri"/>
              </a:rPr>
              <a:t>Open badges</a:t>
            </a:r>
          </a:p>
          <a:p>
            <a:pPr marL="171399" indent="-171399">
              <a:buFont typeface="Arial"/>
              <a:buChar char="•"/>
            </a:pPr>
            <a:r>
              <a:rPr lang="en-GB" sz="1200">
                <a:latin typeface="Avenir Light"/>
                <a:cs typeface="Calibri"/>
              </a:rPr>
              <a:t>Navigation links</a:t>
            </a:r>
          </a:p>
          <a:p>
            <a:pPr marL="171399" indent="-171399">
              <a:buFont typeface="Arial"/>
              <a:buChar char="•"/>
            </a:pPr>
            <a:r>
              <a:rPr lang="en-GB" sz="1200">
                <a:latin typeface="Avenir Light"/>
                <a:cs typeface="Calibri"/>
              </a:rPr>
              <a:t>Notifications</a:t>
            </a:r>
          </a:p>
        </p:txBody>
      </p:sp>
      <p:sp>
        <p:nvSpPr>
          <p:cNvPr id="22" name="Rectangle 21">
            <a:extLst>
              <a:ext uri="{FF2B5EF4-FFF2-40B4-BE49-F238E27FC236}">
                <a16:creationId xmlns:a16="http://schemas.microsoft.com/office/drawing/2014/main" id="{9968A27A-41F1-47B1-AD77-CEEF14FC64E6}"/>
              </a:ext>
            </a:extLst>
          </p:cNvPr>
          <p:cNvSpPr/>
          <p:nvPr/>
        </p:nvSpPr>
        <p:spPr>
          <a:xfrm>
            <a:off x="96845" y="1324523"/>
            <a:ext cx="2297708" cy="3230812"/>
          </a:xfrm>
          <a:prstGeom prst="rect">
            <a:avLst/>
          </a:prstGeom>
        </p:spPr>
        <p:txBody>
          <a:bodyPr wrap="square" anchor="t">
            <a:spAutoFit/>
          </a:bodyPr>
          <a:lstStyle/>
          <a:p>
            <a:pPr marL="345336" indent="-171399">
              <a:buFont typeface="Arial"/>
              <a:buChar char="•"/>
            </a:pPr>
            <a:r>
              <a:rPr lang="en-GB" sz="1200">
                <a:latin typeface="Avenir Light"/>
              </a:rPr>
              <a:t>Interactive Learner Work Experience Logbook</a:t>
            </a:r>
            <a:endParaRPr lang="en-GB" sz="1799">
              <a:latin typeface="Calibri"/>
              <a:cs typeface="Calibri"/>
            </a:endParaRPr>
          </a:p>
          <a:p>
            <a:pPr marL="345336" indent="-171399">
              <a:buFont typeface="Arial"/>
              <a:buChar char="•"/>
            </a:pPr>
            <a:r>
              <a:rPr lang="en-GB" sz="1200">
                <a:latin typeface="Avenir Light"/>
              </a:rPr>
              <a:t>Interactive quizzes on Workplace Health and Safety, </a:t>
            </a:r>
            <a:r>
              <a:rPr lang="en-GB" sz="1200" i="1">
                <a:latin typeface="Avenir Light"/>
              </a:rPr>
              <a:t>“Making the Most of your placement” </a:t>
            </a:r>
            <a:r>
              <a:rPr lang="en-GB" sz="1200">
                <a:latin typeface="Avenir Light"/>
              </a:rPr>
              <a:t>and </a:t>
            </a:r>
            <a:r>
              <a:rPr lang="en-GB" sz="1200" i="1">
                <a:latin typeface="Avenir Light"/>
              </a:rPr>
              <a:t>“Making a Good Impression”.</a:t>
            </a:r>
            <a:endParaRPr lang="en-GB" sz="1799">
              <a:cs typeface="Calibri"/>
            </a:endParaRPr>
          </a:p>
          <a:p>
            <a:pPr marL="345336" indent="-171399">
              <a:buFont typeface="Arial"/>
              <a:buChar char="•"/>
            </a:pPr>
            <a:r>
              <a:rPr lang="en-GB" sz="1200">
                <a:latin typeface="Avenir Light"/>
              </a:rPr>
              <a:t>Videos from learners on placements</a:t>
            </a:r>
            <a:endParaRPr lang="en-GB" sz="1799">
              <a:cs typeface="Calibri"/>
            </a:endParaRPr>
          </a:p>
          <a:p>
            <a:pPr marL="345336" indent="-171399">
              <a:buFont typeface="Arial"/>
              <a:buChar char="•"/>
            </a:pPr>
            <a:r>
              <a:rPr lang="en-GB" sz="1200">
                <a:latin typeface="Avenir Light"/>
              </a:rPr>
              <a:t>NEW Work Experience Evidence section – where learners can upload a range of different evidence types in support of their work placement experience.</a:t>
            </a:r>
            <a:endParaRPr lang="en-GB" sz="1799">
              <a:cs typeface="Calibri"/>
            </a:endParaRPr>
          </a:p>
        </p:txBody>
      </p:sp>
      <p:cxnSp>
        <p:nvCxnSpPr>
          <p:cNvPr id="23" name="Straight Arrow Connector 22">
            <a:extLst>
              <a:ext uri="{FF2B5EF4-FFF2-40B4-BE49-F238E27FC236}">
                <a16:creationId xmlns:a16="http://schemas.microsoft.com/office/drawing/2014/main" id="{50E94ECE-86DE-4743-A619-CF77FE6BDAA3}"/>
              </a:ext>
            </a:extLst>
          </p:cNvPr>
          <p:cNvCxnSpPr>
            <a:cxnSpLocks/>
          </p:cNvCxnSpPr>
          <p:nvPr/>
        </p:nvCxnSpPr>
        <p:spPr>
          <a:xfrm flipH="1">
            <a:off x="9689180" y="2361571"/>
            <a:ext cx="787323" cy="98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DE683B6F-8F35-41AE-97BB-E937C1A831F5}"/>
              </a:ext>
            </a:extLst>
          </p:cNvPr>
          <p:cNvSpPr/>
          <p:nvPr/>
        </p:nvSpPr>
        <p:spPr>
          <a:xfrm>
            <a:off x="10479811" y="3288904"/>
            <a:ext cx="1576183" cy="461545"/>
          </a:xfrm>
          <a:prstGeom prst="rect">
            <a:avLst/>
          </a:prstGeom>
        </p:spPr>
        <p:txBody>
          <a:bodyPr wrap="square" anchor="t">
            <a:spAutoFit/>
          </a:bodyPr>
          <a:lstStyle/>
          <a:p>
            <a:r>
              <a:rPr lang="en-GB" sz="1200">
                <a:latin typeface="Avenir Light"/>
                <a:cs typeface="Calibri"/>
              </a:rPr>
              <a:t>A personalised learning experience</a:t>
            </a:r>
            <a:endParaRPr lang="en-GB" sz="1200">
              <a:cs typeface="Calibri"/>
            </a:endParaRPr>
          </a:p>
        </p:txBody>
      </p:sp>
      <p:sp>
        <p:nvSpPr>
          <p:cNvPr id="25" name="Rectangle 24">
            <a:extLst>
              <a:ext uri="{FF2B5EF4-FFF2-40B4-BE49-F238E27FC236}">
                <a16:creationId xmlns:a16="http://schemas.microsoft.com/office/drawing/2014/main" id="{92D29EFB-A0E5-45E0-8F61-3C8BC618D648}"/>
              </a:ext>
            </a:extLst>
          </p:cNvPr>
          <p:cNvSpPr/>
          <p:nvPr/>
        </p:nvSpPr>
        <p:spPr>
          <a:xfrm>
            <a:off x="10422654" y="4975238"/>
            <a:ext cx="1382854" cy="1384634"/>
          </a:xfrm>
          <a:prstGeom prst="rect">
            <a:avLst/>
          </a:prstGeom>
        </p:spPr>
        <p:txBody>
          <a:bodyPr wrap="square" anchor="t">
            <a:spAutoFit/>
          </a:bodyPr>
          <a:lstStyle/>
          <a:p>
            <a:r>
              <a:rPr lang="en-GB" sz="1200">
                <a:latin typeface="Avenir Light"/>
                <a:cs typeface="Calibri"/>
              </a:rPr>
              <a:t>Click on an a skill area on the ‘skills wheel’ to navigate into the selected area of development</a:t>
            </a:r>
            <a:endParaRPr lang="en-US" sz="1799"/>
          </a:p>
          <a:p>
            <a:endParaRPr lang="en-GB" sz="1200">
              <a:latin typeface="Avenir Light"/>
              <a:cs typeface="Calibri"/>
            </a:endParaRPr>
          </a:p>
        </p:txBody>
      </p:sp>
      <p:cxnSp>
        <p:nvCxnSpPr>
          <p:cNvPr id="26" name="Straight Arrow Connector 25">
            <a:extLst>
              <a:ext uri="{FF2B5EF4-FFF2-40B4-BE49-F238E27FC236}">
                <a16:creationId xmlns:a16="http://schemas.microsoft.com/office/drawing/2014/main" id="{E507869D-BEB7-45CF-97D5-2031275C4415}"/>
              </a:ext>
            </a:extLst>
          </p:cNvPr>
          <p:cNvCxnSpPr>
            <a:cxnSpLocks/>
          </p:cNvCxnSpPr>
          <p:nvPr/>
        </p:nvCxnSpPr>
        <p:spPr>
          <a:xfrm flipH="1" flipV="1">
            <a:off x="5134357" y="3207531"/>
            <a:ext cx="5256416" cy="3023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17DF577-76CD-43D8-A408-DAEAAECEFF1A}"/>
              </a:ext>
            </a:extLst>
          </p:cNvPr>
          <p:cNvCxnSpPr>
            <a:cxnSpLocks/>
          </p:cNvCxnSpPr>
          <p:nvPr/>
        </p:nvCxnSpPr>
        <p:spPr>
          <a:xfrm flipH="1" flipV="1">
            <a:off x="5102050" y="4227150"/>
            <a:ext cx="5288722" cy="12173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697D0F4-BE92-4108-86BE-39DAD453AF67}"/>
              </a:ext>
            </a:extLst>
          </p:cNvPr>
          <p:cNvCxnSpPr>
            <a:cxnSpLocks/>
          </p:cNvCxnSpPr>
          <p:nvPr/>
        </p:nvCxnSpPr>
        <p:spPr>
          <a:xfrm flipV="1">
            <a:off x="1770873" y="3726615"/>
            <a:ext cx="3175631" cy="17987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A179AD3-9429-4874-8074-885A75F6FD9E}"/>
              </a:ext>
            </a:extLst>
          </p:cNvPr>
          <p:cNvCxnSpPr>
            <a:cxnSpLocks/>
          </p:cNvCxnSpPr>
          <p:nvPr/>
        </p:nvCxnSpPr>
        <p:spPr>
          <a:xfrm flipV="1">
            <a:off x="1963454" y="2181550"/>
            <a:ext cx="1054158" cy="10558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71255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p:cNvSpPr txBox="1">
            <a:spLocks/>
          </p:cNvSpPr>
          <p:nvPr/>
        </p:nvSpPr>
        <p:spPr>
          <a:xfrm>
            <a:off x="611030" y="715082"/>
            <a:ext cx="7076292" cy="45232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2399" b="1">
                <a:latin typeface="Avenir Heavy" charset="0"/>
                <a:ea typeface="Avenir Heavy" charset="0"/>
                <a:cs typeface="Avenir Heavy" charset="0"/>
              </a:rPr>
              <a:t>Social learning community </a:t>
            </a:r>
            <a:endParaRPr lang="en-GB" sz="2399" b="1">
              <a:latin typeface="Avenir Heavy" charset="0"/>
              <a:ea typeface="Avenir Heavy" charset="0"/>
              <a:cs typeface="Avenir Heavy" charset="0"/>
            </a:endParaRPr>
          </a:p>
        </p:txBody>
      </p:sp>
      <p:pic>
        <p:nvPicPr>
          <p:cNvPr id="35" name="Picture 10" descr="A picture containing display&#10;&#10;Description generated with high confidence">
            <a:extLst>
              <a:ext uri="{FF2B5EF4-FFF2-40B4-BE49-F238E27FC236}">
                <a16:creationId xmlns:a16="http://schemas.microsoft.com/office/drawing/2014/main" id="{E3F3EA1D-09FD-4C2A-86A7-DA0F5903A2D7}"/>
              </a:ext>
            </a:extLst>
          </p:cNvPr>
          <p:cNvPicPr>
            <a:picLocks noChangeAspect="1"/>
          </p:cNvPicPr>
          <p:nvPr/>
        </p:nvPicPr>
        <p:blipFill>
          <a:blip r:embed="rId2"/>
          <a:stretch>
            <a:fillRect/>
          </a:stretch>
        </p:blipFill>
        <p:spPr>
          <a:xfrm>
            <a:off x="563602" y="2086326"/>
            <a:ext cx="6804970" cy="5643331"/>
          </a:xfrm>
          <a:prstGeom prst="rect">
            <a:avLst/>
          </a:prstGeom>
        </p:spPr>
      </p:pic>
      <p:pic>
        <p:nvPicPr>
          <p:cNvPr id="36" name="Picture 7" descr="A screenshot of a cell phone&#10;&#10;Description generated with very high confidence">
            <a:extLst>
              <a:ext uri="{FF2B5EF4-FFF2-40B4-BE49-F238E27FC236}">
                <a16:creationId xmlns:a16="http://schemas.microsoft.com/office/drawing/2014/main" id="{99634460-8852-4303-BB7E-672681249354}"/>
              </a:ext>
            </a:extLst>
          </p:cNvPr>
          <p:cNvPicPr>
            <a:picLocks noChangeAspect="1"/>
          </p:cNvPicPr>
          <p:nvPr/>
        </p:nvPicPr>
        <p:blipFill>
          <a:blip r:embed="rId3"/>
          <a:stretch>
            <a:fillRect/>
          </a:stretch>
        </p:blipFill>
        <p:spPr>
          <a:xfrm>
            <a:off x="887053" y="2448180"/>
            <a:ext cx="6152314" cy="3398017"/>
          </a:xfrm>
          <a:prstGeom prst="rect">
            <a:avLst/>
          </a:prstGeom>
        </p:spPr>
      </p:pic>
      <p:sp>
        <p:nvSpPr>
          <p:cNvPr id="37" name="Rectangle 36">
            <a:extLst>
              <a:ext uri="{FF2B5EF4-FFF2-40B4-BE49-F238E27FC236}">
                <a16:creationId xmlns:a16="http://schemas.microsoft.com/office/drawing/2014/main" id="{D7B48628-82DC-414E-B791-36C6E6146887}"/>
              </a:ext>
            </a:extLst>
          </p:cNvPr>
          <p:cNvSpPr/>
          <p:nvPr/>
        </p:nvSpPr>
        <p:spPr>
          <a:xfrm>
            <a:off x="8412742" y="2238685"/>
            <a:ext cx="2201976" cy="2369263"/>
          </a:xfrm>
          <a:prstGeom prst="rect">
            <a:avLst/>
          </a:prstGeom>
        </p:spPr>
        <p:txBody>
          <a:bodyPr wrap="square" anchor="t">
            <a:spAutoFit/>
          </a:bodyPr>
          <a:lstStyle/>
          <a:p>
            <a:r>
              <a:rPr lang="en-GB" sz="1200">
                <a:latin typeface="Avenir Light" charset="0"/>
              </a:rPr>
              <a:t>These skill statements tell you what you need to be able to do to claim your Open Badge</a:t>
            </a:r>
            <a:endParaRPr lang="en-GB" sz="1200">
              <a:latin typeface="Avenir Light"/>
              <a:cs typeface="Calibri"/>
            </a:endParaRPr>
          </a:p>
          <a:p>
            <a:endParaRPr lang="en-GB" sz="1200">
              <a:latin typeface="Avenir Light" charset="0"/>
            </a:endParaRPr>
          </a:p>
          <a:p>
            <a:endParaRPr lang="en-GB" sz="1200">
              <a:latin typeface="Avenir Light" charset="0"/>
            </a:endParaRPr>
          </a:p>
          <a:p>
            <a:r>
              <a:rPr lang="en-GB" sz="1200">
                <a:latin typeface="Avenir Light" charset="0"/>
              </a:rPr>
              <a:t>Click on these sections to access them. You need to complete ‘Discover and Think’ to unlock the other sections</a:t>
            </a:r>
            <a:endParaRPr lang="en-GB" sz="1200">
              <a:cs typeface="Calibri"/>
            </a:endParaRPr>
          </a:p>
          <a:p>
            <a:endParaRPr lang="en-GB" sz="1400">
              <a:latin typeface="Avenir Light" charset="0"/>
            </a:endParaRPr>
          </a:p>
          <a:p>
            <a:endParaRPr lang="en-GB" sz="1400">
              <a:latin typeface="Avenir Light"/>
              <a:cs typeface="Calibri"/>
            </a:endParaRPr>
          </a:p>
        </p:txBody>
      </p:sp>
      <p:cxnSp>
        <p:nvCxnSpPr>
          <p:cNvPr id="38" name="Straight Arrow Connector 37">
            <a:extLst>
              <a:ext uri="{FF2B5EF4-FFF2-40B4-BE49-F238E27FC236}">
                <a16:creationId xmlns:a16="http://schemas.microsoft.com/office/drawing/2014/main" id="{A15293F8-5EB6-45A9-8E87-C2DC872E2380}"/>
              </a:ext>
            </a:extLst>
          </p:cNvPr>
          <p:cNvCxnSpPr/>
          <p:nvPr/>
        </p:nvCxnSpPr>
        <p:spPr>
          <a:xfrm flipH="1">
            <a:off x="6766836" y="2799736"/>
            <a:ext cx="1627297" cy="13232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2F47AF40-3C8F-4BCC-9D82-9E8F144C319F}"/>
              </a:ext>
            </a:extLst>
          </p:cNvPr>
          <p:cNvCxnSpPr>
            <a:cxnSpLocks/>
          </p:cNvCxnSpPr>
          <p:nvPr/>
        </p:nvCxnSpPr>
        <p:spPr>
          <a:xfrm flipH="1">
            <a:off x="6768219" y="3996640"/>
            <a:ext cx="1605759" cy="12048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47212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93" r="1221" b="933"/>
          <a:stretch/>
        </p:blipFill>
        <p:spPr>
          <a:xfrm>
            <a:off x="1" y="-4021"/>
            <a:ext cx="12192000" cy="6866639"/>
          </a:xfrm>
          <a:prstGeom prst="rect">
            <a:avLst/>
          </a:prstGeom>
        </p:spPr>
      </p:pic>
      <p:sp>
        <p:nvSpPr>
          <p:cNvPr id="4" name="Title 1"/>
          <p:cNvSpPr txBox="1">
            <a:spLocks/>
          </p:cNvSpPr>
          <p:nvPr/>
        </p:nvSpPr>
        <p:spPr>
          <a:xfrm>
            <a:off x="559723" y="5345046"/>
            <a:ext cx="10360501" cy="1125020"/>
          </a:xfrm>
          <a:prstGeom prst="rect">
            <a:avLst/>
          </a:prstGeom>
          <a:effectLst>
            <a:outerShdw blurRad="50800" dist="50800" dir="5400000" algn="ctr" rotWithShape="0">
              <a:schemeClr val="tx1"/>
            </a:outerShdw>
          </a:effectLst>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a:solidFill>
                  <a:schemeClr val="bg1"/>
                </a:solidFill>
                <a:latin typeface="Avenir Heavy" charset="0"/>
                <a:ea typeface="Avenir Heavy" charset="0"/>
                <a:cs typeface="Avenir Heavy" charset="0"/>
              </a:rPr>
              <a:t>Creating choice for learners</a:t>
            </a:r>
          </a:p>
          <a:p>
            <a:pPr algn="l"/>
            <a:r>
              <a:rPr lang="en-US" sz="3200">
                <a:solidFill>
                  <a:schemeClr val="bg1"/>
                </a:solidFill>
                <a:latin typeface="Avenir Light" charset="0"/>
                <a:ea typeface="Avenir Light" charset="0"/>
                <a:cs typeface="Avenir Light" charset="0"/>
              </a:rPr>
              <a:t>A route to employment</a:t>
            </a:r>
          </a:p>
        </p:txBody>
      </p:sp>
    </p:spTree>
    <p:extLst>
      <p:ext uri="{BB962C8B-B14F-4D97-AF65-F5344CB8AC3E}">
        <p14:creationId xmlns:p14="http://schemas.microsoft.com/office/powerpoint/2010/main" val="22780209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619721" y="988094"/>
            <a:ext cx="6522586" cy="54281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2400" b="1">
                <a:latin typeface="Avenir Heavy" charset="0"/>
                <a:ea typeface="Avenir Heavy" charset="0"/>
                <a:cs typeface="Avenir Heavy" charset="0"/>
              </a:rPr>
              <a:t>Progression to university</a:t>
            </a:r>
          </a:p>
          <a:p>
            <a:pPr>
              <a:lnSpc>
                <a:spcPct val="150000"/>
              </a:lnSpc>
            </a:pPr>
            <a:r>
              <a:rPr lang="en-GB" sz="2000">
                <a:latin typeface="Avenir Light" charset="0"/>
                <a:ea typeface="Avenir Light" charset="0"/>
                <a:cs typeface="Avenir Light" charset="0"/>
              </a:rPr>
              <a:t>City &amp; Guilds Technical Qualifications</a:t>
            </a:r>
          </a:p>
        </p:txBody>
      </p:sp>
      <p:sp>
        <p:nvSpPr>
          <p:cNvPr id="19" name="Decagon 18"/>
          <p:cNvSpPr>
            <a:spLocks noChangeAspect="1"/>
          </p:cNvSpPr>
          <p:nvPr/>
        </p:nvSpPr>
        <p:spPr>
          <a:xfrm>
            <a:off x="7686353" y="4232503"/>
            <a:ext cx="1514509" cy="1392951"/>
          </a:xfrm>
          <a:prstGeom prst="decagon">
            <a:avLst/>
          </a:prstGeom>
          <a:solidFill>
            <a:srgbClr val="911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GB" sz="1600" b="1">
                <a:solidFill>
                  <a:schemeClr val="bg1"/>
                </a:solidFill>
                <a:latin typeface="Avenir Heavy" charset="0"/>
                <a:ea typeface="Avenir Heavy" charset="0"/>
                <a:cs typeface="Avenir Heavy" charset="0"/>
              </a:rPr>
              <a:t>A level</a:t>
            </a:r>
          </a:p>
          <a:p>
            <a:pPr marL="0" lvl="1" algn="ctr"/>
            <a:r>
              <a:rPr lang="en-GB" sz="1600" b="1">
                <a:solidFill>
                  <a:schemeClr val="bg1"/>
                </a:solidFill>
                <a:latin typeface="Avenir Heavy" charset="0"/>
                <a:ea typeface="Avenir Heavy" charset="0"/>
                <a:cs typeface="Avenir Heavy" charset="0"/>
              </a:rPr>
              <a:t>equivalent</a:t>
            </a:r>
          </a:p>
          <a:p>
            <a:pPr marL="0" lvl="1" algn="ctr"/>
            <a:r>
              <a:rPr lang="en-GB" sz="1600" b="1">
                <a:solidFill>
                  <a:schemeClr val="bg1"/>
                </a:solidFill>
                <a:latin typeface="Avenir Heavy" charset="0"/>
                <a:ea typeface="Avenir Heavy" charset="0"/>
                <a:cs typeface="Avenir Heavy" charset="0"/>
              </a:rPr>
              <a:t>points</a:t>
            </a:r>
          </a:p>
          <a:p>
            <a:pPr marL="0" lvl="1" algn="ctr"/>
            <a:r>
              <a:rPr lang="en-GB" sz="1600" b="1">
                <a:solidFill>
                  <a:schemeClr val="bg1"/>
                </a:solidFill>
                <a:latin typeface="Avenir Heavy" charset="0"/>
                <a:ea typeface="Avenir Heavy" charset="0"/>
                <a:cs typeface="Avenir Heavy" charset="0"/>
              </a:rPr>
              <a:t>2017</a:t>
            </a:r>
          </a:p>
        </p:txBody>
      </p:sp>
      <p:graphicFrame>
        <p:nvGraphicFramePr>
          <p:cNvPr id="20" name="Table 19"/>
          <p:cNvGraphicFramePr>
            <a:graphicFrameLocks noGrp="1"/>
          </p:cNvGraphicFramePr>
          <p:nvPr>
            <p:extLst>
              <p:ext uri="{D42A27DB-BD31-4B8C-83A1-F6EECF244321}">
                <p14:modId xmlns:p14="http://schemas.microsoft.com/office/powerpoint/2010/main" val="962826582"/>
              </p:ext>
            </p:extLst>
          </p:nvPr>
        </p:nvGraphicFramePr>
        <p:xfrm>
          <a:off x="9357843" y="4232503"/>
          <a:ext cx="2232000" cy="2431064"/>
        </p:xfrm>
        <a:graphic>
          <a:graphicData uri="http://schemas.openxmlformats.org/drawingml/2006/table">
            <a:tbl>
              <a:tblPr firstRow="1" bandRow="1">
                <a:tableStyleId>{5C22544A-7EE6-4342-B048-85BDC9FD1C3A}</a:tableStyleId>
              </a:tblPr>
              <a:tblGrid>
                <a:gridCol w="1139966">
                  <a:extLst>
                    <a:ext uri="{9D8B030D-6E8A-4147-A177-3AD203B41FA5}">
                      <a16:colId xmlns:a16="http://schemas.microsoft.com/office/drawing/2014/main" val="20000"/>
                    </a:ext>
                  </a:extLst>
                </a:gridCol>
                <a:gridCol w="1092034">
                  <a:extLst>
                    <a:ext uri="{9D8B030D-6E8A-4147-A177-3AD203B41FA5}">
                      <a16:colId xmlns:a16="http://schemas.microsoft.com/office/drawing/2014/main" val="20001"/>
                    </a:ext>
                  </a:extLst>
                </a:gridCol>
              </a:tblGrid>
              <a:tr h="390482">
                <a:tc>
                  <a:txBody>
                    <a:bodyPr/>
                    <a:lstStyle/>
                    <a:p>
                      <a:pPr marL="0" marR="0" lvl="0" indent="0" algn="l" defTabSz="457200" rtl="0" eaLnBrk="1" fontAlgn="auto" latinLnBrk="0" hangingPunct="1">
                        <a:lnSpc>
                          <a:spcPct val="200000"/>
                        </a:lnSpc>
                        <a:spcBef>
                          <a:spcPts val="0"/>
                        </a:spcBef>
                        <a:spcAft>
                          <a:spcPts val="0"/>
                        </a:spcAft>
                        <a:buClrTx/>
                        <a:buSzTx/>
                        <a:buFontTx/>
                        <a:buNone/>
                        <a:tabLst/>
                        <a:defRPr/>
                      </a:pPr>
                      <a:r>
                        <a:rPr kumimoji="0" lang="en-GB" sz="1700" b="1" i="0" u="none" strike="noStrike" kern="1200" cap="none" spc="0" normalizeH="0" baseline="30000" noProof="0">
                          <a:ln>
                            <a:noFill/>
                          </a:ln>
                          <a:solidFill>
                            <a:prstClr val="white"/>
                          </a:solidFill>
                          <a:effectLst/>
                          <a:uLnTx/>
                          <a:uFillTx/>
                          <a:latin typeface="Avenir Heavy" charset="0"/>
                          <a:ea typeface="Avenir Heavy" charset="0"/>
                          <a:cs typeface="Avenir Heavy" charset="0"/>
                        </a:rPr>
                        <a:t>A level grade </a:t>
                      </a:r>
                    </a:p>
                  </a:txBody>
                  <a:tcPr>
                    <a:solidFill>
                      <a:srgbClr val="8A1538"/>
                    </a:solidFill>
                  </a:tcPr>
                </a:tc>
                <a:tc>
                  <a:txBody>
                    <a:bodyPr/>
                    <a:lstStyle/>
                    <a:p>
                      <a:pPr marL="0" marR="0" lvl="0" indent="0" algn="l" defTabSz="457200" rtl="0" eaLnBrk="1" fontAlgn="auto" latinLnBrk="0" hangingPunct="1">
                        <a:lnSpc>
                          <a:spcPct val="200000"/>
                        </a:lnSpc>
                        <a:spcBef>
                          <a:spcPts val="0"/>
                        </a:spcBef>
                        <a:spcAft>
                          <a:spcPts val="0"/>
                        </a:spcAft>
                        <a:buClrTx/>
                        <a:buSzTx/>
                        <a:buFontTx/>
                        <a:buNone/>
                        <a:tabLst/>
                        <a:defRPr/>
                      </a:pPr>
                      <a:r>
                        <a:rPr kumimoji="0" lang="en-GB" sz="1700" b="1" i="0" u="none" strike="noStrike" kern="1200" cap="none" spc="0" normalizeH="0" baseline="30000" noProof="0">
                          <a:ln>
                            <a:noFill/>
                          </a:ln>
                          <a:solidFill>
                            <a:prstClr val="white"/>
                          </a:solidFill>
                          <a:effectLst/>
                          <a:uLnTx/>
                          <a:uFillTx/>
                          <a:latin typeface="Avenir Heavy" charset="0"/>
                          <a:ea typeface="Avenir Heavy" charset="0"/>
                          <a:cs typeface="Avenir Heavy" charset="0"/>
                        </a:rPr>
                        <a:t>UCAS points</a:t>
                      </a:r>
                    </a:p>
                  </a:txBody>
                  <a:tcPr>
                    <a:solidFill>
                      <a:srgbClr val="8A1538"/>
                    </a:solidFill>
                  </a:tcPr>
                </a:tc>
                <a:extLst>
                  <a:ext uri="{0D108BD9-81ED-4DB2-BD59-A6C34878D82A}">
                    <a16:rowId xmlns:a16="http://schemas.microsoft.com/office/drawing/2014/main" val="10000"/>
                  </a:ext>
                </a:extLst>
              </a:tr>
              <a:tr h="340097">
                <a:tc>
                  <a:txBody>
                    <a:bodyPr/>
                    <a:lstStyle/>
                    <a:p>
                      <a:pPr>
                        <a:lnSpc>
                          <a:spcPct val="150000"/>
                        </a:lnSpc>
                      </a:pPr>
                      <a:r>
                        <a:rPr lang="en-US" sz="1100" b="0" i="0">
                          <a:latin typeface="Avenir Medium" charset="0"/>
                          <a:ea typeface="Avenir Medium" charset="0"/>
                          <a:cs typeface="Avenir Medium" charset="0"/>
                        </a:rPr>
                        <a:t>A*</a:t>
                      </a:r>
                    </a:p>
                  </a:txBody>
                  <a:tcPr>
                    <a:solidFill>
                      <a:srgbClr val="8A1538">
                        <a:alpha val="10196"/>
                      </a:srgbClr>
                    </a:solidFill>
                  </a:tcPr>
                </a:tc>
                <a:tc>
                  <a:txBody>
                    <a:bodyPr/>
                    <a:lstStyle/>
                    <a:p>
                      <a:pPr>
                        <a:lnSpc>
                          <a:spcPct val="150000"/>
                        </a:lnSpc>
                      </a:pPr>
                      <a:r>
                        <a:rPr lang="en-US" sz="1100" b="0" i="0">
                          <a:latin typeface="Avenir Light" charset="0"/>
                          <a:ea typeface="Avenir Light" charset="0"/>
                          <a:cs typeface="Avenir Light" charset="0"/>
                        </a:rPr>
                        <a:t>56</a:t>
                      </a:r>
                    </a:p>
                  </a:txBody>
                  <a:tcPr>
                    <a:solidFill>
                      <a:srgbClr val="8A1538">
                        <a:alpha val="10196"/>
                      </a:srgbClr>
                    </a:solidFill>
                  </a:tcPr>
                </a:tc>
                <a:extLst>
                  <a:ext uri="{0D108BD9-81ED-4DB2-BD59-A6C34878D82A}">
                    <a16:rowId xmlns:a16="http://schemas.microsoft.com/office/drawing/2014/main" val="10001"/>
                  </a:ext>
                </a:extLst>
              </a:tr>
              <a:tr h="340097">
                <a:tc>
                  <a:txBody>
                    <a:bodyPr/>
                    <a:lstStyle/>
                    <a:p>
                      <a:pPr>
                        <a:lnSpc>
                          <a:spcPct val="150000"/>
                        </a:lnSpc>
                      </a:pPr>
                      <a:r>
                        <a:rPr lang="en-US" sz="1100" b="0" i="0">
                          <a:latin typeface="Avenir Medium" charset="0"/>
                          <a:ea typeface="Avenir Medium" charset="0"/>
                          <a:cs typeface="Avenir Medium" charset="0"/>
                        </a:rPr>
                        <a:t>A</a:t>
                      </a:r>
                    </a:p>
                  </a:txBody>
                  <a:tcPr>
                    <a:solidFill>
                      <a:srgbClr val="8A1538">
                        <a:alpha val="29804"/>
                      </a:srgbClr>
                    </a:solidFill>
                  </a:tcPr>
                </a:tc>
                <a:tc>
                  <a:txBody>
                    <a:bodyPr/>
                    <a:lstStyle/>
                    <a:p>
                      <a:pPr>
                        <a:lnSpc>
                          <a:spcPct val="150000"/>
                        </a:lnSpc>
                      </a:pPr>
                      <a:r>
                        <a:rPr lang="en-US" sz="1100" b="0" i="0">
                          <a:latin typeface="Avenir Light" charset="0"/>
                          <a:ea typeface="Avenir Light" charset="0"/>
                          <a:cs typeface="Avenir Light" charset="0"/>
                        </a:rPr>
                        <a:t>48</a:t>
                      </a:r>
                    </a:p>
                  </a:txBody>
                  <a:tcPr>
                    <a:solidFill>
                      <a:srgbClr val="8A1538">
                        <a:alpha val="29804"/>
                      </a:srgbClr>
                    </a:solidFill>
                  </a:tcPr>
                </a:tc>
                <a:extLst>
                  <a:ext uri="{0D108BD9-81ED-4DB2-BD59-A6C34878D82A}">
                    <a16:rowId xmlns:a16="http://schemas.microsoft.com/office/drawing/2014/main" val="10002"/>
                  </a:ext>
                </a:extLst>
              </a:tr>
              <a:tr h="340097">
                <a:tc>
                  <a:txBody>
                    <a:bodyPr/>
                    <a:lstStyle/>
                    <a:p>
                      <a:pPr>
                        <a:lnSpc>
                          <a:spcPct val="150000"/>
                        </a:lnSpc>
                      </a:pPr>
                      <a:r>
                        <a:rPr lang="en-US" sz="1100" b="0" i="0">
                          <a:latin typeface="Avenir Medium" charset="0"/>
                          <a:ea typeface="Avenir Medium" charset="0"/>
                          <a:cs typeface="Avenir Medium" charset="0"/>
                        </a:rPr>
                        <a:t>B</a:t>
                      </a:r>
                    </a:p>
                  </a:txBody>
                  <a:tcPr>
                    <a:solidFill>
                      <a:srgbClr val="8A1538">
                        <a:alpha val="9804"/>
                      </a:srgbClr>
                    </a:solidFill>
                  </a:tcPr>
                </a:tc>
                <a:tc>
                  <a:txBody>
                    <a:bodyPr/>
                    <a:lstStyle/>
                    <a:p>
                      <a:pPr>
                        <a:lnSpc>
                          <a:spcPct val="150000"/>
                        </a:lnSpc>
                      </a:pPr>
                      <a:r>
                        <a:rPr lang="en-US" sz="1100" b="0" i="0">
                          <a:latin typeface="Avenir Light" charset="0"/>
                          <a:ea typeface="Avenir Light" charset="0"/>
                          <a:cs typeface="Avenir Light" charset="0"/>
                        </a:rPr>
                        <a:t>40</a:t>
                      </a:r>
                    </a:p>
                  </a:txBody>
                  <a:tcPr>
                    <a:solidFill>
                      <a:srgbClr val="8A1538">
                        <a:alpha val="9804"/>
                      </a:srgbClr>
                    </a:solidFill>
                  </a:tcPr>
                </a:tc>
                <a:extLst>
                  <a:ext uri="{0D108BD9-81ED-4DB2-BD59-A6C34878D82A}">
                    <a16:rowId xmlns:a16="http://schemas.microsoft.com/office/drawing/2014/main" val="10003"/>
                  </a:ext>
                </a:extLst>
              </a:tr>
              <a:tr h="340097">
                <a:tc>
                  <a:txBody>
                    <a:bodyPr/>
                    <a:lstStyle/>
                    <a:p>
                      <a:pPr>
                        <a:lnSpc>
                          <a:spcPct val="150000"/>
                        </a:lnSpc>
                      </a:pPr>
                      <a:r>
                        <a:rPr lang="en-US" sz="1100" b="0" i="0">
                          <a:latin typeface="Avenir Medium" charset="0"/>
                          <a:ea typeface="Avenir Medium" charset="0"/>
                          <a:cs typeface="Avenir Medium" charset="0"/>
                        </a:rPr>
                        <a:t>C</a:t>
                      </a:r>
                    </a:p>
                  </a:txBody>
                  <a:tcPr>
                    <a:solidFill>
                      <a:srgbClr val="8A1538">
                        <a:alpha val="29804"/>
                      </a:srgbClr>
                    </a:solidFill>
                  </a:tcPr>
                </a:tc>
                <a:tc>
                  <a:txBody>
                    <a:bodyPr/>
                    <a:lstStyle/>
                    <a:p>
                      <a:pPr>
                        <a:lnSpc>
                          <a:spcPct val="150000"/>
                        </a:lnSpc>
                      </a:pPr>
                      <a:r>
                        <a:rPr lang="en-US" sz="1100" b="0" i="0">
                          <a:latin typeface="Avenir Light" charset="0"/>
                          <a:ea typeface="Avenir Light" charset="0"/>
                          <a:cs typeface="Avenir Light" charset="0"/>
                        </a:rPr>
                        <a:t>32</a:t>
                      </a:r>
                    </a:p>
                  </a:txBody>
                  <a:tcPr>
                    <a:solidFill>
                      <a:srgbClr val="8A1538">
                        <a:alpha val="29804"/>
                      </a:srgbClr>
                    </a:solidFill>
                  </a:tcPr>
                </a:tc>
                <a:extLst>
                  <a:ext uri="{0D108BD9-81ED-4DB2-BD59-A6C34878D82A}">
                    <a16:rowId xmlns:a16="http://schemas.microsoft.com/office/drawing/2014/main" val="10004"/>
                  </a:ext>
                </a:extLst>
              </a:tr>
              <a:tr h="340097">
                <a:tc>
                  <a:txBody>
                    <a:bodyPr/>
                    <a:lstStyle/>
                    <a:p>
                      <a:pPr>
                        <a:lnSpc>
                          <a:spcPct val="150000"/>
                        </a:lnSpc>
                      </a:pPr>
                      <a:r>
                        <a:rPr lang="en-US" sz="1100" b="0" i="0">
                          <a:latin typeface="Avenir Medium" charset="0"/>
                          <a:ea typeface="Avenir Medium" charset="0"/>
                          <a:cs typeface="Avenir Medium" charset="0"/>
                        </a:rPr>
                        <a:t>D</a:t>
                      </a:r>
                    </a:p>
                  </a:txBody>
                  <a:tcPr>
                    <a:solidFill>
                      <a:srgbClr val="8A1538">
                        <a:alpha val="9804"/>
                      </a:srgbClr>
                    </a:solidFill>
                  </a:tcPr>
                </a:tc>
                <a:tc>
                  <a:txBody>
                    <a:bodyPr/>
                    <a:lstStyle/>
                    <a:p>
                      <a:pPr>
                        <a:lnSpc>
                          <a:spcPct val="150000"/>
                        </a:lnSpc>
                      </a:pPr>
                      <a:r>
                        <a:rPr lang="en-US" sz="1100" b="0" i="0">
                          <a:latin typeface="Avenir Light" charset="0"/>
                          <a:ea typeface="Avenir Light" charset="0"/>
                          <a:cs typeface="Avenir Light" charset="0"/>
                        </a:rPr>
                        <a:t>24</a:t>
                      </a:r>
                    </a:p>
                  </a:txBody>
                  <a:tcPr>
                    <a:solidFill>
                      <a:srgbClr val="8A1538">
                        <a:alpha val="9804"/>
                      </a:srgbClr>
                    </a:solidFill>
                  </a:tcPr>
                </a:tc>
                <a:extLst>
                  <a:ext uri="{0D108BD9-81ED-4DB2-BD59-A6C34878D82A}">
                    <a16:rowId xmlns:a16="http://schemas.microsoft.com/office/drawing/2014/main" val="10005"/>
                  </a:ext>
                </a:extLst>
              </a:tr>
              <a:tr h="340097">
                <a:tc>
                  <a:txBody>
                    <a:bodyPr/>
                    <a:lstStyle/>
                    <a:p>
                      <a:pPr>
                        <a:lnSpc>
                          <a:spcPct val="150000"/>
                        </a:lnSpc>
                      </a:pPr>
                      <a:r>
                        <a:rPr lang="en-US" sz="1100" b="0" i="0">
                          <a:latin typeface="Avenir Medium" charset="0"/>
                          <a:ea typeface="Avenir Medium" charset="0"/>
                          <a:cs typeface="Avenir Medium" charset="0"/>
                        </a:rPr>
                        <a:t>E</a:t>
                      </a:r>
                    </a:p>
                  </a:txBody>
                  <a:tcPr>
                    <a:solidFill>
                      <a:srgbClr val="8A1538">
                        <a:alpha val="29804"/>
                      </a:srgbClr>
                    </a:solidFill>
                  </a:tcPr>
                </a:tc>
                <a:tc>
                  <a:txBody>
                    <a:bodyPr/>
                    <a:lstStyle/>
                    <a:p>
                      <a:pPr>
                        <a:lnSpc>
                          <a:spcPct val="150000"/>
                        </a:lnSpc>
                      </a:pPr>
                      <a:r>
                        <a:rPr lang="en-US" sz="1100" b="0" i="0">
                          <a:latin typeface="Avenir Light" charset="0"/>
                          <a:ea typeface="Avenir Light" charset="0"/>
                          <a:cs typeface="Avenir Light" charset="0"/>
                        </a:rPr>
                        <a:t>16</a:t>
                      </a:r>
                    </a:p>
                  </a:txBody>
                  <a:tcPr>
                    <a:solidFill>
                      <a:srgbClr val="8A1538">
                        <a:alpha val="29804"/>
                      </a:srgbClr>
                    </a:solidFill>
                  </a:tcPr>
                </a:tc>
                <a:extLst>
                  <a:ext uri="{0D108BD9-81ED-4DB2-BD59-A6C34878D82A}">
                    <a16:rowId xmlns:a16="http://schemas.microsoft.com/office/drawing/2014/main" val="10006"/>
                  </a:ext>
                </a:extLst>
              </a:tr>
            </a:tbl>
          </a:graphicData>
        </a:graphic>
      </p:graphicFrame>
      <p:graphicFrame>
        <p:nvGraphicFramePr>
          <p:cNvPr id="21" name="Table 20"/>
          <p:cNvGraphicFramePr>
            <a:graphicFrameLocks noGrp="1"/>
          </p:cNvGraphicFramePr>
          <p:nvPr>
            <p:extLst>
              <p:ext uri="{D42A27DB-BD31-4B8C-83A1-F6EECF244321}">
                <p14:modId xmlns:p14="http://schemas.microsoft.com/office/powerpoint/2010/main" val="1974988189"/>
              </p:ext>
            </p:extLst>
          </p:nvPr>
        </p:nvGraphicFramePr>
        <p:xfrm>
          <a:off x="609441" y="1774456"/>
          <a:ext cx="10980402" cy="1945862"/>
        </p:xfrm>
        <a:graphic>
          <a:graphicData uri="http://schemas.openxmlformats.org/drawingml/2006/table">
            <a:tbl>
              <a:tblPr firstRow="1" bandRow="1">
                <a:tableStyleId>{5C22544A-7EE6-4342-B048-85BDC9FD1C3A}</a:tableStyleId>
              </a:tblPr>
              <a:tblGrid>
                <a:gridCol w="1830067">
                  <a:extLst>
                    <a:ext uri="{9D8B030D-6E8A-4147-A177-3AD203B41FA5}">
                      <a16:colId xmlns:a16="http://schemas.microsoft.com/office/drawing/2014/main" val="20000"/>
                    </a:ext>
                  </a:extLst>
                </a:gridCol>
                <a:gridCol w="1830067">
                  <a:extLst>
                    <a:ext uri="{9D8B030D-6E8A-4147-A177-3AD203B41FA5}">
                      <a16:colId xmlns:a16="http://schemas.microsoft.com/office/drawing/2014/main" val="20001"/>
                    </a:ext>
                  </a:extLst>
                </a:gridCol>
                <a:gridCol w="1830067">
                  <a:extLst>
                    <a:ext uri="{9D8B030D-6E8A-4147-A177-3AD203B41FA5}">
                      <a16:colId xmlns:a16="http://schemas.microsoft.com/office/drawing/2014/main" val="20002"/>
                    </a:ext>
                  </a:extLst>
                </a:gridCol>
                <a:gridCol w="1830067">
                  <a:extLst>
                    <a:ext uri="{9D8B030D-6E8A-4147-A177-3AD203B41FA5}">
                      <a16:colId xmlns:a16="http://schemas.microsoft.com/office/drawing/2014/main" val="20003"/>
                    </a:ext>
                  </a:extLst>
                </a:gridCol>
                <a:gridCol w="1830067">
                  <a:extLst>
                    <a:ext uri="{9D8B030D-6E8A-4147-A177-3AD203B41FA5}">
                      <a16:colId xmlns:a16="http://schemas.microsoft.com/office/drawing/2014/main" val="20004"/>
                    </a:ext>
                  </a:extLst>
                </a:gridCol>
                <a:gridCol w="1830067">
                  <a:extLst>
                    <a:ext uri="{9D8B030D-6E8A-4147-A177-3AD203B41FA5}">
                      <a16:colId xmlns:a16="http://schemas.microsoft.com/office/drawing/2014/main" val="20005"/>
                    </a:ext>
                  </a:extLst>
                </a:gridCol>
              </a:tblGrid>
              <a:tr h="586340">
                <a:tc>
                  <a:txBody>
                    <a:bodyPr/>
                    <a:lstStyle/>
                    <a:p>
                      <a:pPr>
                        <a:lnSpc>
                          <a:spcPct val="100000"/>
                        </a:lnSpc>
                        <a:spcBef>
                          <a:spcPts val="200"/>
                        </a:spcBef>
                      </a:pPr>
                      <a:r>
                        <a:rPr lang="en-US" sz="1200" b="1" i="0" baseline="0">
                          <a:latin typeface="Avenir Heavy" charset="0"/>
                          <a:ea typeface="Avenir Heavy" charset="0"/>
                          <a:cs typeface="Avenir Heavy" charset="0"/>
                        </a:rPr>
                        <a:t> </a:t>
                      </a:r>
                      <a:r>
                        <a:rPr lang="en-US" sz="1200" b="1" i="0">
                          <a:latin typeface="Avenir Heavy" charset="0"/>
                          <a:ea typeface="Avenir Heavy" charset="0"/>
                          <a:cs typeface="Avenir Heavy" charset="0"/>
                        </a:rPr>
                        <a:t>Grade</a:t>
                      </a:r>
                    </a:p>
                  </a:txBody>
                  <a:tcPr>
                    <a:solidFill>
                      <a:srgbClr val="00B5E2"/>
                    </a:solidFill>
                  </a:tcPr>
                </a:tc>
                <a:tc>
                  <a:txBody>
                    <a:bodyPr/>
                    <a:lstStyle/>
                    <a:p>
                      <a:pPr>
                        <a:lnSpc>
                          <a:spcPct val="100000"/>
                        </a:lnSpc>
                        <a:spcBef>
                          <a:spcPts val="200"/>
                        </a:spcBef>
                      </a:pPr>
                      <a:r>
                        <a:rPr lang="en-US" sz="1200" b="1" i="0">
                          <a:latin typeface="Avenir Heavy" charset="0"/>
                          <a:ea typeface="Avenir Heavy" charset="0"/>
                          <a:cs typeface="Avenir Heavy" charset="0"/>
                        </a:rPr>
                        <a:t>Level 3 Advanced Technical Certificate (360)</a:t>
                      </a:r>
                    </a:p>
                  </a:txBody>
                  <a:tcPr>
                    <a:solidFill>
                      <a:srgbClr val="00B5E2"/>
                    </a:solidFill>
                  </a:tcPr>
                </a:tc>
                <a:tc>
                  <a:txBody>
                    <a:bodyPr/>
                    <a:lstStyle/>
                    <a:p>
                      <a:pPr>
                        <a:lnSpc>
                          <a:spcPct val="100000"/>
                        </a:lnSpc>
                        <a:spcBef>
                          <a:spcPts val="200"/>
                        </a:spcBef>
                      </a:pPr>
                      <a:r>
                        <a:rPr lang="en-US" sz="1200" b="1" i="0">
                          <a:latin typeface="Avenir Heavy" charset="0"/>
                          <a:ea typeface="Avenir Heavy" charset="0"/>
                          <a:cs typeface="Avenir Heavy" charset="0"/>
                        </a:rPr>
                        <a:t>Level 3 Advanced Technical Diploma (450)</a:t>
                      </a:r>
                    </a:p>
                  </a:txBody>
                  <a:tcPr>
                    <a:solidFill>
                      <a:srgbClr val="00B5E2"/>
                    </a:solidFill>
                  </a:tcPr>
                </a:tc>
                <a:tc>
                  <a:txBody>
                    <a:bodyPr/>
                    <a:lstStyle/>
                    <a:p>
                      <a:pPr>
                        <a:lnSpc>
                          <a:spcPct val="100000"/>
                        </a:lnSpc>
                        <a:spcBef>
                          <a:spcPts val="200"/>
                        </a:spcBef>
                      </a:pPr>
                      <a:r>
                        <a:rPr lang="en-US" sz="1200" b="1" i="0">
                          <a:latin typeface="Avenir Heavy" charset="0"/>
                          <a:ea typeface="Avenir Heavy" charset="0"/>
                          <a:cs typeface="Avenir Heavy" charset="0"/>
                        </a:rPr>
                        <a:t>Level 3 Advanced Technical Diploma (540)</a:t>
                      </a:r>
                    </a:p>
                  </a:txBody>
                  <a:tcPr>
                    <a:solidFill>
                      <a:srgbClr val="00B5E2"/>
                    </a:solidFill>
                  </a:tcPr>
                </a:tc>
                <a:tc>
                  <a:txBody>
                    <a:bodyPr/>
                    <a:lstStyle/>
                    <a:p>
                      <a:pPr>
                        <a:lnSpc>
                          <a:spcPct val="100000"/>
                        </a:lnSpc>
                        <a:spcBef>
                          <a:spcPts val="200"/>
                        </a:spcBef>
                      </a:pPr>
                      <a:r>
                        <a:rPr lang="en-US" sz="1200" b="1" i="0">
                          <a:latin typeface="Avenir Heavy" charset="0"/>
                          <a:ea typeface="Avenir Heavy" charset="0"/>
                          <a:cs typeface="Avenir Heavy" charset="0"/>
                        </a:rPr>
                        <a:t>Level 3 Advanced Extended Technical Diploma (720)</a:t>
                      </a:r>
                    </a:p>
                  </a:txBody>
                  <a:tcPr>
                    <a:solidFill>
                      <a:srgbClr val="00B5E2"/>
                    </a:solidFill>
                  </a:tcPr>
                </a:tc>
                <a:tc>
                  <a:txBody>
                    <a:bodyPr/>
                    <a:lstStyle/>
                    <a:p>
                      <a:pPr>
                        <a:lnSpc>
                          <a:spcPct val="100000"/>
                        </a:lnSpc>
                        <a:spcBef>
                          <a:spcPts val="200"/>
                        </a:spcBef>
                      </a:pPr>
                      <a:r>
                        <a:rPr lang="en-US" sz="1200" b="1" i="0">
                          <a:latin typeface="Avenir Heavy" charset="0"/>
                          <a:ea typeface="Avenir Heavy" charset="0"/>
                          <a:cs typeface="Avenir Heavy" charset="0"/>
                        </a:rPr>
                        <a:t>Level 3 Advanced Extended Technical Diploma (1080)</a:t>
                      </a:r>
                    </a:p>
                  </a:txBody>
                  <a:tcPr>
                    <a:solidFill>
                      <a:srgbClr val="00B5E2"/>
                    </a:solidFill>
                  </a:tcPr>
                </a:tc>
                <a:extLst>
                  <a:ext uri="{0D108BD9-81ED-4DB2-BD59-A6C34878D82A}">
                    <a16:rowId xmlns:a16="http://schemas.microsoft.com/office/drawing/2014/main" val="10000"/>
                  </a:ext>
                </a:extLst>
              </a:tr>
              <a:tr h="354995">
                <a:tc>
                  <a:txBody>
                    <a:bodyPr/>
                    <a:lstStyle/>
                    <a:p>
                      <a:pPr marL="0" marR="0" indent="0" algn="l" defTabSz="457200" rtl="0" eaLnBrk="1" fontAlgn="auto" latinLnBrk="0" hangingPunct="1">
                        <a:lnSpc>
                          <a:spcPct val="150000"/>
                        </a:lnSpc>
                        <a:spcBef>
                          <a:spcPts val="0"/>
                        </a:spcBef>
                        <a:spcAft>
                          <a:spcPts val="0"/>
                        </a:spcAft>
                        <a:buClrTx/>
                        <a:buSzTx/>
                        <a:buFontTx/>
                        <a:buNone/>
                        <a:tabLst/>
                        <a:defRPr/>
                      </a:pPr>
                      <a:r>
                        <a:rPr lang="en-US" sz="1100" b="0" i="0">
                          <a:solidFill>
                            <a:schemeClr val="tx1"/>
                          </a:solidFill>
                          <a:latin typeface="Avenir Medium" charset="0"/>
                          <a:ea typeface="Avenir Medium" charset="0"/>
                          <a:cs typeface="Avenir Medium" charset="0"/>
                        </a:rPr>
                        <a:t> Distinction*</a:t>
                      </a:r>
                    </a:p>
                  </a:txBody>
                  <a:tcPr>
                    <a:solidFill>
                      <a:srgbClr val="00B5E2">
                        <a:alpha val="9804"/>
                      </a:srgbClr>
                    </a:solidFill>
                  </a:tcPr>
                </a:tc>
                <a:tc>
                  <a:txBody>
                    <a:bodyPr/>
                    <a:lstStyle/>
                    <a:p>
                      <a:pPr>
                        <a:lnSpc>
                          <a:spcPct val="150000"/>
                        </a:lnSpc>
                      </a:pPr>
                      <a:r>
                        <a:rPr lang="en-US" sz="1100" b="0" i="0">
                          <a:latin typeface="Avenir Light" charset="0"/>
                          <a:ea typeface="Avenir Light" charset="0"/>
                          <a:cs typeface="Avenir Light" charset="0"/>
                        </a:rPr>
                        <a:t>56</a:t>
                      </a:r>
                    </a:p>
                  </a:txBody>
                  <a:tcPr marL="85751" marR="85751" marT="42875" marB="42875">
                    <a:solidFill>
                      <a:srgbClr val="00B5E2">
                        <a:alpha val="9804"/>
                      </a:srgbClr>
                    </a:solidFill>
                  </a:tcPr>
                </a:tc>
                <a:tc>
                  <a: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venir Light" charset="0"/>
                          <a:ea typeface="Avenir Light" charset="0"/>
                          <a:cs typeface="Avenir Light" charset="0"/>
                        </a:rPr>
                        <a:t>56</a:t>
                      </a:r>
                    </a:p>
                  </a:txBody>
                  <a:tcPr marL="85751" marR="85751" marT="42875" marB="42875">
                    <a:solidFill>
                      <a:srgbClr val="00B5E2">
                        <a:alpha val="9804"/>
                      </a:srgbClr>
                    </a:solidFill>
                  </a:tcPr>
                </a:tc>
                <a:tc>
                  <a: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venir Light" charset="0"/>
                          <a:ea typeface="Avenir Light" charset="0"/>
                          <a:cs typeface="Avenir Light" charset="0"/>
                        </a:rPr>
                        <a:t>84</a:t>
                      </a:r>
                    </a:p>
                  </a:txBody>
                  <a:tcPr marL="85751" marR="85751" marT="42875" marB="42875">
                    <a:solidFill>
                      <a:srgbClr val="00B5E2">
                        <a:alpha val="9804"/>
                      </a:srgbClr>
                    </a:solidFill>
                  </a:tcPr>
                </a:tc>
                <a:tc>
                  <a: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venir Light" charset="0"/>
                          <a:ea typeface="Avenir Light" charset="0"/>
                          <a:cs typeface="Avenir Light" charset="0"/>
                        </a:rPr>
                        <a:t>112</a:t>
                      </a:r>
                    </a:p>
                  </a:txBody>
                  <a:tcPr marL="85751" marR="85751" marT="42875" marB="42875">
                    <a:solidFill>
                      <a:srgbClr val="00B5E2">
                        <a:alpha val="9804"/>
                      </a:srgbClr>
                    </a:solidFill>
                  </a:tcPr>
                </a:tc>
                <a:tc>
                  <a: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venir Light" charset="0"/>
                          <a:ea typeface="Avenir Light" charset="0"/>
                          <a:cs typeface="Avenir Light" charset="0"/>
                        </a:rPr>
                        <a:t>168</a:t>
                      </a:r>
                    </a:p>
                  </a:txBody>
                  <a:tcPr marL="85751" marR="85751" marT="42875" marB="42875">
                    <a:solidFill>
                      <a:srgbClr val="00B5E2">
                        <a:alpha val="9804"/>
                      </a:srgbClr>
                    </a:solidFill>
                  </a:tcPr>
                </a:tc>
                <a:extLst>
                  <a:ext uri="{0D108BD9-81ED-4DB2-BD59-A6C34878D82A}">
                    <a16:rowId xmlns:a16="http://schemas.microsoft.com/office/drawing/2014/main" val="10001"/>
                  </a:ext>
                </a:extLst>
              </a:tr>
              <a:tr h="297712">
                <a:tc>
                  <a:txBody>
                    <a:bodyPr/>
                    <a:lstStyle/>
                    <a:p>
                      <a:pPr>
                        <a:lnSpc>
                          <a:spcPct val="150000"/>
                        </a:lnSpc>
                      </a:pPr>
                      <a:r>
                        <a:rPr lang="en-US" sz="1100" b="0" i="0">
                          <a:solidFill>
                            <a:schemeClr val="tx1"/>
                          </a:solidFill>
                          <a:latin typeface="Avenir Medium" charset="0"/>
                          <a:ea typeface="Avenir Medium" charset="0"/>
                          <a:cs typeface="Avenir Medium" charset="0"/>
                        </a:rPr>
                        <a:t> Distinction</a:t>
                      </a:r>
                    </a:p>
                  </a:txBody>
                  <a:tcPr>
                    <a:solidFill>
                      <a:srgbClr val="00B5E2">
                        <a:alpha val="29804"/>
                      </a:srgbClr>
                    </a:solidFill>
                  </a:tcPr>
                </a:tc>
                <a:tc>
                  <a: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venir Light" charset="0"/>
                          <a:ea typeface="Avenir Light" charset="0"/>
                          <a:cs typeface="Avenir Light" charset="0"/>
                        </a:rPr>
                        <a:t>48</a:t>
                      </a:r>
                    </a:p>
                  </a:txBody>
                  <a:tcPr marL="85751" marR="85751" marT="42875" marB="42875">
                    <a:solidFill>
                      <a:srgbClr val="00B5E2">
                        <a:alpha val="29804"/>
                      </a:srgbClr>
                    </a:solidFill>
                  </a:tcPr>
                </a:tc>
                <a:tc>
                  <a:txBody>
                    <a:bodyPr/>
                    <a:lstStyle/>
                    <a:p>
                      <a:pPr marL="0" marR="0" indent="0" algn="l" defTabSz="457200" rtl="0" eaLnBrk="1" fontAlgn="auto" latinLnBrk="0" hangingPunct="1">
                        <a:lnSpc>
                          <a:spcPct val="150000"/>
                        </a:lnSpc>
                        <a:spcBef>
                          <a:spcPts val="0"/>
                        </a:spcBef>
                        <a:spcAft>
                          <a:spcPts val="0"/>
                        </a:spcAft>
                        <a:buClrTx/>
                        <a:buSzTx/>
                        <a:buFontTx/>
                        <a:buNone/>
                        <a:tabLst/>
                        <a:defRPr/>
                      </a:pPr>
                      <a:r>
                        <a:rPr lang="en-US" sz="1100" b="0" i="0">
                          <a:solidFill>
                            <a:schemeClr val="tx1"/>
                          </a:solidFill>
                          <a:latin typeface="Avenir Light" charset="0"/>
                          <a:ea typeface="Avenir Light" charset="0"/>
                          <a:cs typeface="Avenir Light" charset="0"/>
                        </a:rPr>
                        <a:t>48</a:t>
                      </a:r>
                    </a:p>
                  </a:txBody>
                  <a:tcPr marL="85751" marR="85751" marT="42875" marB="42875">
                    <a:solidFill>
                      <a:srgbClr val="00B5E2">
                        <a:alpha val="29804"/>
                      </a:srgbClr>
                    </a:solidFill>
                  </a:tcPr>
                </a:tc>
                <a:tc>
                  <a: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venir Light" charset="0"/>
                          <a:ea typeface="Avenir Light" charset="0"/>
                          <a:cs typeface="Avenir Light" charset="0"/>
                        </a:rPr>
                        <a:t>72</a:t>
                      </a:r>
                    </a:p>
                  </a:txBody>
                  <a:tcPr marL="85751" marR="85751" marT="42875" marB="42875">
                    <a:solidFill>
                      <a:srgbClr val="00B5E2">
                        <a:alpha val="29804"/>
                      </a:srgbClr>
                    </a:solidFill>
                  </a:tcPr>
                </a:tc>
                <a:tc>
                  <a: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venir Light" charset="0"/>
                          <a:ea typeface="Avenir Light" charset="0"/>
                          <a:cs typeface="Avenir Light" charset="0"/>
                        </a:rPr>
                        <a:t>96</a:t>
                      </a:r>
                    </a:p>
                  </a:txBody>
                  <a:tcPr marL="85751" marR="85751" marT="42875" marB="42875">
                    <a:solidFill>
                      <a:srgbClr val="00B5E2">
                        <a:alpha val="29804"/>
                      </a:srgbClr>
                    </a:solidFill>
                  </a:tcPr>
                </a:tc>
                <a:tc>
                  <a: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venir Light" charset="0"/>
                          <a:ea typeface="Avenir Light" charset="0"/>
                          <a:cs typeface="Avenir Light" charset="0"/>
                        </a:rPr>
                        <a:t>144</a:t>
                      </a:r>
                    </a:p>
                  </a:txBody>
                  <a:tcPr marL="85751" marR="85751" marT="42875" marB="42875">
                    <a:solidFill>
                      <a:srgbClr val="00B5E2">
                        <a:alpha val="29804"/>
                      </a:srgbClr>
                    </a:solidFill>
                  </a:tcPr>
                </a:tc>
                <a:extLst>
                  <a:ext uri="{0D108BD9-81ED-4DB2-BD59-A6C34878D82A}">
                    <a16:rowId xmlns:a16="http://schemas.microsoft.com/office/drawing/2014/main" val="10002"/>
                  </a:ext>
                </a:extLst>
              </a:tr>
              <a:tr h="305376">
                <a:tc>
                  <a:txBody>
                    <a:bodyPr/>
                    <a:lstStyle/>
                    <a:p>
                      <a:pPr>
                        <a:lnSpc>
                          <a:spcPct val="150000"/>
                        </a:lnSpc>
                      </a:pPr>
                      <a:r>
                        <a:rPr lang="en-US" sz="1100" b="0" i="0">
                          <a:solidFill>
                            <a:schemeClr val="tx1"/>
                          </a:solidFill>
                          <a:latin typeface="Avenir Medium" charset="0"/>
                          <a:ea typeface="Avenir Medium" charset="0"/>
                          <a:cs typeface="Avenir Medium" charset="0"/>
                        </a:rPr>
                        <a:t> Merit</a:t>
                      </a:r>
                    </a:p>
                  </a:txBody>
                  <a:tcPr>
                    <a:solidFill>
                      <a:srgbClr val="00B5E2">
                        <a:alpha val="9804"/>
                      </a:srgbClr>
                    </a:solidFill>
                  </a:tcPr>
                </a:tc>
                <a:tc>
                  <a: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venir Light" charset="0"/>
                          <a:ea typeface="Avenir Light" charset="0"/>
                          <a:cs typeface="Avenir Light" charset="0"/>
                        </a:rPr>
                        <a:t>32</a:t>
                      </a:r>
                    </a:p>
                  </a:txBody>
                  <a:tcPr marL="85751" marR="85751" marT="42875" marB="42875">
                    <a:solidFill>
                      <a:srgbClr val="00B5E2">
                        <a:alpha val="9804"/>
                      </a:srgbClr>
                    </a:solidFill>
                  </a:tcPr>
                </a:tc>
                <a:tc>
                  <a: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venir Light" charset="0"/>
                          <a:ea typeface="Avenir Light" charset="0"/>
                          <a:cs typeface="Avenir Light" charset="0"/>
                        </a:rPr>
                        <a:t>32</a:t>
                      </a:r>
                    </a:p>
                  </a:txBody>
                  <a:tcPr marL="85751" marR="85751" marT="42875" marB="42875">
                    <a:solidFill>
                      <a:srgbClr val="00B5E2">
                        <a:alpha val="9804"/>
                      </a:srgbClr>
                    </a:solidFill>
                  </a:tcPr>
                </a:tc>
                <a:tc>
                  <a: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venir Light" charset="0"/>
                          <a:ea typeface="Avenir Light" charset="0"/>
                          <a:cs typeface="Avenir Light" charset="0"/>
                        </a:rPr>
                        <a:t>48</a:t>
                      </a:r>
                    </a:p>
                  </a:txBody>
                  <a:tcPr marL="85751" marR="85751" marT="42875" marB="42875">
                    <a:solidFill>
                      <a:srgbClr val="00B5E2">
                        <a:alpha val="9804"/>
                      </a:srgbClr>
                    </a:solidFill>
                  </a:tcPr>
                </a:tc>
                <a:tc>
                  <a: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venir Light" charset="0"/>
                          <a:ea typeface="Avenir Light" charset="0"/>
                          <a:cs typeface="Avenir Light" charset="0"/>
                        </a:rPr>
                        <a:t>64</a:t>
                      </a:r>
                    </a:p>
                  </a:txBody>
                  <a:tcPr marL="85751" marR="85751" marT="42875" marB="42875">
                    <a:solidFill>
                      <a:srgbClr val="00B5E2">
                        <a:alpha val="9804"/>
                      </a:srgbClr>
                    </a:solidFill>
                  </a:tcPr>
                </a:tc>
                <a:tc>
                  <a: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venir Light" charset="0"/>
                          <a:ea typeface="Avenir Light" charset="0"/>
                          <a:cs typeface="Avenir Light" charset="0"/>
                        </a:rPr>
                        <a:t>96</a:t>
                      </a:r>
                    </a:p>
                  </a:txBody>
                  <a:tcPr marL="85751" marR="85751" marT="42875" marB="42875">
                    <a:solidFill>
                      <a:srgbClr val="00B5E2">
                        <a:alpha val="9804"/>
                      </a:srgbClr>
                    </a:solidFill>
                  </a:tcPr>
                </a:tc>
                <a:extLst>
                  <a:ext uri="{0D108BD9-81ED-4DB2-BD59-A6C34878D82A}">
                    <a16:rowId xmlns:a16="http://schemas.microsoft.com/office/drawing/2014/main" val="10003"/>
                  </a:ext>
                </a:extLst>
              </a:tr>
              <a:tr h="313040">
                <a:tc>
                  <a:txBody>
                    <a:bodyPr/>
                    <a:lstStyle/>
                    <a:p>
                      <a:pPr>
                        <a:lnSpc>
                          <a:spcPct val="150000"/>
                        </a:lnSpc>
                      </a:pPr>
                      <a:r>
                        <a:rPr lang="en-US" sz="1100" b="0" i="0">
                          <a:solidFill>
                            <a:schemeClr val="tx1"/>
                          </a:solidFill>
                          <a:latin typeface="Avenir Medium" charset="0"/>
                          <a:ea typeface="Avenir Medium" charset="0"/>
                          <a:cs typeface="Avenir Medium" charset="0"/>
                        </a:rPr>
                        <a:t> Pass</a:t>
                      </a:r>
                    </a:p>
                  </a:txBody>
                  <a:tcPr>
                    <a:solidFill>
                      <a:srgbClr val="00B5E2">
                        <a:alpha val="29804"/>
                      </a:srgbClr>
                    </a:solidFill>
                  </a:tcPr>
                </a:tc>
                <a:tc>
                  <a: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venir Light" charset="0"/>
                          <a:ea typeface="Avenir Light" charset="0"/>
                          <a:cs typeface="Avenir Light" charset="0"/>
                        </a:rPr>
                        <a:t>16</a:t>
                      </a:r>
                    </a:p>
                  </a:txBody>
                  <a:tcPr marL="85751" marR="85751" marT="42875" marB="42875">
                    <a:solidFill>
                      <a:srgbClr val="00B5E2">
                        <a:alpha val="29804"/>
                      </a:srgbClr>
                    </a:solidFill>
                  </a:tcPr>
                </a:tc>
                <a:tc>
                  <a: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venir Light" charset="0"/>
                          <a:ea typeface="Avenir Light" charset="0"/>
                          <a:cs typeface="Avenir Light" charset="0"/>
                        </a:rPr>
                        <a:t>16</a:t>
                      </a:r>
                    </a:p>
                  </a:txBody>
                  <a:tcPr marL="85751" marR="85751" marT="42875" marB="42875">
                    <a:solidFill>
                      <a:srgbClr val="00B5E2">
                        <a:alpha val="29804"/>
                      </a:srgbClr>
                    </a:solidFill>
                  </a:tcPr>
                </a:tc>
                <a:tc>
                  <a: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venir Light" charset="0"/>
                          <a:ea typeface="Avenir Light" charset="0"/>
                          <a:cs typeface="Avenir Light" charset="0"/>
                        </a:rPr>
                        <a:t>24</a:t>
                      </a:r>
                    </a:p>
                  </a:txBody>
                  <a:tcPr marL="85751" marR="85751" marT="42875" marB="42875">
                    <a:solidFill>
                      <a:srgbClr val="00B5E2">
                        <a:alpha val="29804"/>
                      </a:srgbClr>
                    </a:solidFill>
                  </a:tcPr>
                </a:tc>
                <a:tc>
                  <a: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venir Light" charset="0"/>
                          <a:ea typeface="Avenir Light" charset="0"/>
                          <a:cs typeface="Avenir Light" charset="0"/>
                        </a:rPr>
                        <a:t>32</a:t>
                      </a:r>
                    </a:p>
                  </a:txBody>
                  <a:tcPr marL="85751" marR="85751" marT="42875" marB="42875">
                    <a:solidFill>
                      <a:srgbClr val="00B5E2">
                        <a:alpha val="29804"/>
                      </a:srgbClr>
                    </a:solidFill>
                  </a:tcPr>
                </a:tc>
                <a:tc>
                  <a: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dk1"/>
                          </a:solidFill>
                          <a:effectLst/>
                          <a:uLnTx/>
                          <a:uFillTx/>
                          <a:latin typeface="Avenir Light" charset="0"/>
                          <a:ea typeface="Avenir Light" charset="0"/>
                          <a:cs typeface="Avenir Light" charset="0"/>
                        </a:rPr>
                        <a:t>48</a:t>
                      </a:r>
                      <a:endParaRPr kumimoji="0" lang="en-US" sz="1100" b="0" i="0" u="none" strike="noStrike" kern="1200" cap="none" spc="0" normalizeH="0" baseline="0" noProof="0">
                        <a:ln>
                          <a:noFill/>
                        </a:ln>
                        <a:solidFill>
                          <a:prstClr val="black"/>
                        </a:solidFill>
                        <a:effectLst/>
                        <a:uLnTx/>
                        <a:uFillTx/>
                        <a:latin typeface="Avenir Light" charset="0"/>
                        <a:ea typeface="Avenir Light" charset="0"/>
                        <a:cs typeface="Avenir Light" charset="0"/>
                      </a:endParaRPr>
                    </a:p>
                  </a:txBody>
                  <a:tcPr marL="85751" marR="85751" marT="42875" marB="42875">
                    <a:solidFill>
                      <a:srgbClr val="00B5E2">
                        <a:alpha val="29804"/>
                      </a:srgbClr>
                    </a:solidFill>
                  </a:tcPr>
                </a:tc>
                <a:extLst>
                  <a:ext uri="{0D108BD9-81ED-4DB2-BD59-A6C34878D82A}">
                    <a16:rowId xmlns:a16="http://schemas.microsoft.com/office/drawing/2014/main" val="10004"/>
                  </a:ext>
                </a:extLst>
              </a:tr>
            </a:tbl>
          </a:graphicData>
        </a:graphic>
      </p:graphicFrame>
      <p:graphicFrame>
        <p:nvGraphicFramePr>
          <p:cNvPr id="22" name="Table 21"/>
          <p:cNvGraphicFramePr>
            <a:graphicFrameLocks noGrp="1"/>
          </p:cNvGraphicFramePr>
          <p:nvPr>
            <p:extLst>
              <p:ext uri="{D42A27DB-BD31-4B8C-83A1-F6EECF244321}">
                <p14:modId xmlns:p14="http://schemas.microsoft.com/office/powerpoint/2010/main" val="2065288452"/>
              </p:ext>
            </p:extLst>
          </p:nvPr>
        </p:nvGraphicFramePr>
        <p:xfrm>
          <a:off x="619721" y="4232503"/>
          <a:ext cx="5760000" cy="2431065"/>
        </p:xfrm>
        <a:graphic>
          <a:graphicData uri="http://schemas.openxmlformats.org/drawingml/2006/table">
            <a:tbl>
              <a:tblPr firstRow="1" bandRow="1">
                <a:tableStyleId>{5C22544A-7EE6-4342-B048-85BDC9FD1C3A}</a:tableStyleId>
              </a:tblPr>
              <a:tblGrid>
                <a:gridCol w="1410172">
                  <a:extLst>
                    <a:ext uri="{9D8B030D-6E8A-4147-A177-3AD203B41FA5}">
                      <a16:colId xmlns:a16="http://schemas.microsoft.com/office/drawing/2014/main" val="20000"/>
                    </a:ext>
                  </a:extLst>
                </a:gridCol>
                <a:gridCol w="2144846">
                  <a:extLst>
                    <a:ext uri="{9D8B030D-6E8A-4147-A177-3AD203B41FA5}">
                      <a16:colId xmlns:a16="http://schemas.microsoft.com/office/drawing/2014/main" val="20001"/>
                    </a:ext>
                  </a:extLst>
                </a:gridCol>
                <a:gridCol w="2204982">
                  <a:extLst>
                    <a:ext uri="{9D8B030D-6E8A-4147-A177-3AD203B41FA5}">
                      <a16:colId xmlns:a16="http://schemas.microsoft.com/office/drawing/2014/main" val="20002"/>
                    </a:ext>
                  </a:extLst>
                </a:gridCol>
              </a:tblGrid>
              <a:tr h="476487">
                <a:tc>
                  <a:txBody>
                    <a:bodyPr/>
                    <a:lstStyle/>
                    <a:p>
                      <a:pPr>
                        <a:lnSpc>
                          <a:spcPct val="100000"/>
                        </a:lnSpc>
                        <a:spcBef>
                          <a:spcPts val="200"/>
                        </a:spcBef>
                      </a:pPr>
                      <a:r>
                        <a:rPr lang="en-US" sz="1200" b="1" i="0" baseline="0">
                          <a:latin typeface="Avenir Heavy" charset="0"/>
                          <a:ea typeface="Avenir Heavy" charset="0"/>
                          <a:cs typeface="Avenir Heavy" charset="0"/>
                        </a:rPr>
                        <a:t> </a:t>
                      </a:r>
                      <a:r>
                        <a:rPr lang="en-US" sz="1200" b="1" i="0">
                          <a:latin typeface="Avenir Heavy" charset="0"/>
                          <a:ea typeface="Avenir Heavy" charset="0"/>
                          <a:cs typeface="Avenir Heavy" charset="0"/>
                        </a:rPr>
                        <a:t>Grade</a:t>
                      </a:r>
                    </a:p>
                  </a:txBody>
                  <a:tcPr>
                    <a:solidFill>
                      <a:srgbClr val="78BE20"/>
                    </a:solidFill>
                  </a:tcPr>
                </a:tc>
                <a:tc>
                  <a:txBody>
                    <a:bodyPr/>
                    <a:lstStyle/>
                    <a:p>
                      <a:pPr>
                        <a:lnSpc>
                          <a:spcPct val="100000"/>
                        </a:lnSpc>
                        <a:spcBef>
                          <a:spcPts val="200"/>
                        </a:spcBef>
                      </a:pPr>
                      <a:r>
                        <a:rPr lang="en-US" sz="1200" b="1" i="0">
                          <a:latin typeface="Avenir Heavy" charset="0"/>
                          <a:ea typeface="Avenir Heavy" charset="0"/>
                          <a:cs typeface="Avenir Heavy" charset="0"/>
                        </a:rPr>
                        <a:t>Level 3 Extended Project Qualification</a:t>
                      </a:r>
                    </a:p>
                  </a:txBody>
                  <a:tcPr>
                    <a:solidFill>
                      <a:srgbClr val="78BE20"/>
                    </a:solidFill>
                  </a:tcPr>
                </a:tc>
                <a:tc>
                  <a:txBody>
                    <a:bodyPr/>
                    <a:lstStyle/>
                    <a:p>
                      <a:pPr>
                        <a:lnSpc>
                          <a:spcPct val="100000"/>
                        </a:lnSpc>
                        <a:spcBef>
                          <a:spcPts val="200"/>
                        </a:spcBef>
                      </a:pPr>
                      <a:r>
                        <a:rPr lang="en-US" sz="1200" b="1" i="0">
                          <a:latin typeface="Avenir Heavy" charset="0"/>
                          <a:ea typeface="Avenir Heavy" charset="0"/>
                          <a:cs typeface="Avenir Heavy" charset="0"/>
                        </a:rPr>
                        <a:t>Using and Applying Mathematics (Core</a:t>
                      </a:r>
                      <a:r>
                        <a:rPr lang="en-US" sz="1200" b="1" i="0" baseline="0">
                          <a:latin typeface="Avenir Heavy" charset="0"/>
                          <a:ea typeface="Avenir Heavy" charset="0"/>
                          <a:cs typeface="Avenir Heavy" charset="0"/>
                        </a:rPr>
                        <a:t> </a:t>
                      </a:r>
                      <a:r>
                        <a:rPr lang="en-US" sz="1200" b="1" i="0" err="1">
                          <a:latin typeface="Avenir Heavy" charset="0"/>
                          <a:ea typeface="Avenir Heavy" charset="0"/>
                          <a:cs typeface="Avenir Heavy" charset="0"/>
                        </a:rPr>
                        <a:t>Maths</a:t>
                      </a:r>
                      <a:r>
                        <a:rPr lang="en-US" sz="1200" b="1" i="0">
                          <a:latin typeface="Avenir Heavy" charset="0"/>
                          <a:ea typeface="Avenir Heavy" charset="0"/>
                          <a:cs typeface="Avenir Heavy" charset="0"/>
                        </a:rPr>
                        <a:t>)</a:t>
                      </a:r>
                    </a:p>
                  </a:txBody>
                  <a:tcPr>
                    <a:solidFill>
                      <a:srgbClr val="78BE20"/>
                    </a:solidFill>
                  </a:tcPr>
                </a:tc>
                <a:extLst>
                  <a:ext uri="{0D108BD9-81ED-4DB2-BD59-A6C34878D82A}">
                    <a16:rowId xmlns:a16="http://schemas.microsoft.com/office/drawing/2014/main" val="10000"/>
                  </a:ext>
                </a:extLst>
              </a:tr>
              <a:tr h="325763">
                <a:tc>
                  <a:txBody>
                    <a:bodyPr/>
                    <a:lstStyle/>
                    <a:p>
                      <a:pPr>
                        <a:lnSpc>
                          <a:spcPct val="150000"/>
                        </a:lnSpc>
                      </a:pPr>
                      <a:r>
                        <a:rPr lang="en-US" sz="1100" b="0" i="0">
                          <a:latin typeface="Avenir Medium" charset="0"/>
                          <a:ea typeface="Avenir Medium" charset="0"/>
                          <a:cs typeface="Avenir Medium" charset="0"/>
                        </a:rPr>
                        <a:t>A*</a:t>
                      </a:r>
                    </a:p>
                  </a:txBody>
                  <a:tcPr>
                    <a:solidFill>
                      <a:srgbClr val="78BE20">
                        <a:alpha val="9804"/>
                      </a:srgbClr>
                    </a:solidFill>
                  </a:tcPr>
                </a:tc>
                <a:tc>
                  <a:txBody>
                    <a:bodyPr/>
                    <a:lstStyle/>
                    <a:p>
                      <a:pPr>
                        <a:lnSpc>
                          <a:spcPct val="150000"/>
                        </a:lnSpc>
                      </a:pPr>
                      <a:r>
                        <a:rPr lang="en-US" sz="1100" b="0" i="0">
                          <a:latin typeface="Avenir Light" charset="0"/>
                          <a:ea typeface="Avenir Light" charset="0"/>
                          <a:cs typeface="Avenir Light" charset="0"/>
                        </a:rPr>
                        <a:t>28</a:t>
                      </a:r>
                    </a:p>
                  </a:txBody>
                  <a:tcPr>
                    <a:solidFill>
                      <a:srgbClr val="78BE20">
                        <a:alpha val="9804"/>
                      </a:srgbClr>
                    </a:solidFill>
                  </a:tcPr>
                </a:tc>
                <a:tc>
                  <a:txBody>
                    <a:bodyPr/>
                    <a:lstStyle/>
                    <a:p>
                      <a:pPr>
                        <a:lnSpc>
                          <a:spcPct val="150000"/>
                        </a:lnSpc>
                      </a:pPr>
                      <a:r>
                        <a:rPr lang="en-US" sz="1100" b="0" i="0">
                          <a:latin typeface="Avenir Light" charset="0"/>
                          <a:ea typeface="Avenir Light" charset="0"/>
                          <a:cs typeface="Avenir Light" charset="0"/>
                        </a:rPr>
                        <a:t>–</a:t>
                      </a:r>
                    </a:p>
                  </a:txBody>
                  <a:tcPr>
                    <a:solidFill>
                      <a:srgbClr val="78BE20">
                        <a:alpha val="9804"/>
                      </a:srgbClr>
                    </a:solidFill>
                  </a:tcPr>
                </a:tc>
                <a:extLst>
                  <a:ext uri="{0D108BD9-81ED-4DB2-BD59-A6C34878D82A}">
                    <a16:rowId xmlns:a16="http://schemas.microsoft.com/office/drawing/2014/main" val="10001"/>
                  </a:ext>
                </a:extLst>
              </a:tr>
              <a:tr h="325763">
                <a:tc>
                  <a:txBody>
                    <a:bodyPr/>
                    <a:lstStyle/>
                    <a:p>
                      <a:pPr>
                        <a:lnSpc>
                          <a:spcPct val="150000"/>
                        </a:lnSpc>
                      </a:pPr>
                      <a:r>
                        <a:rPr lang="en-US" sz="1100" b="0" i="0">
                          <a:latin typeface="Avenir Medium" charset="0"/>
                          <a:ea typeface="Avenir Medium" charset="0"/>
                          <a:cs typeface="Avenir Medium" charset="0"/>
                        </a:rPr>
                        <a:t>A</a:t>
                      </a:r>
                    </a:p>
                  </a:txBody>
                  <a:tcPr>
                    <a:solidFill>
                      <a:srgbClr val="78BE20">
                        <a:alpha val="29804"/>
                      </a:srgbClr>
                    </a:solidFill>
                  </a:tcPr>
                </a:tc>
                <a:tc>
                  <a:txBody>
                    <a:bodyPr/>
                    <a:lstStyle/>
                    <a:p>
                      <a:pPr>
                        <a:lnSpc>
                          <a:spcPct val="150000"/>
                        </a:lnSpc>
                      </a:pPr>
                      <a:r>
                        <a:rPr lang="en-US" sz="1100" b="0" i="0">
                          <a:latin typeface="Avenir Light" charset="0"/>
                          <a:ea typeface="Avenir Light" charset="0"/>
                          <a:cs typeface="Avenir Light" charset="0"/>
                        </a:rPr>
                        <a:t>24</a:t>
                      </a:r>
                    </a:p>
                  </a:txBody>
                  <a:tcPr>
                    <a:solidFill>
                      <a:srgbClr val="78BE20">
                        <a:alpha val="29804"/>
                      </a:srgbClr>
                    </a:solidFill>
                  </a:tcPr>
                </a:tc>
                <a:tc>
                  <a:txBody>
                    <a:bodyPr/>
                    <a:lstStyle/>
                    <a:p>
                      <a:pPr>
                        <a:lnSpc>
                          <a:spcPct val="150000"/>
                        </a:lnSpc>
                      </a:pPr>
                      <a:r>
                        <a:rPr lang="en-US" sz="1100" b="0" i="0">
                          <a:latin typeface="Avenir Light" charset="0"/>
                          <a:ea typeface="Avenir Light" charset="0"/>
                          <a:cs typeface="Avenir Light" charset="0"/>
                        </a:rPr>
                        <a:t>20</a:t>
                      </a:r>
                    </a:p>
                  </a:txBody>
                  <a:tcPr>
                    <a:solidFill>
                      <a:srgbClr val="78BE20">
                        <a:alpha val="29804"/>
                      </a:srgbClr>
                    </a:solidFill>
                  </a:tcPr>
                </a:tc>
                <a:extLst>
                  <a:ext uri="{0D108BD9-81ED-4DB2-BD59-A6C34878D82A}">
                    <a16:rowId xmlns:a16="http://schemas.microsoft.com/office/drawing/2014/main" val="10002"/>
                  </a:ext>
                </a:extLst>
              </a:tr>
              <a:tr h="325763">
                <a:tc>
                  <a:txBody>
                    <a:bodyPr/>
                    <a:lstStyle/>
                    <a:p>
                      <a:pPr>
                        <a:lnSpc>
                          <a:spcPct val="150000"/>
                        </a:lnSpc>
                      </a:pPr>
                      <a:r>
                        <a:rPr lang="en-US" sz="1100" b="0" i="0">
                          <a:latin typeface="Avenir Medium" charset="0"/>
                          <a:ea typeface="Avenir Medium" charset="0"/>
                          <a:cs typeface="Avenir Medium" charset="0"/>
                        </a:rPr>
                        <a:t>B</a:t>
                      </a:r>
                    </a:p>
                  </a:txBody>
                  <a:tcPr>
                    <a:solidFill>
                      <a:srgbClr val="78BE20">
                        <a:alpha val="9804"/>
                      </a:srgbClr>
                    </a:solidFill>
                  </a:tcPr>
                </a:tc>
                <a:tc>
                  <a:txBody>
                    <a:bodyPr/>
                    <a:lstStyle/>
                    <a:p>
                      <a:pPr>
                        <a:lnSpc>
                          <a:spcPct val="150000"/>
                        </a:lnSpc>
                      </a:pPr>
                      <a:r>
                        <a:rPr lang="en-US" sz="1100" b="0" i="0">
                          <a:latin typeface="Avenir Light" charset="0"/>
                          <a:ea typeface="Avenir Light" charset="0"/>
                          <a:cs typeface="Avenir Light" charset="0"/>
                        </a:rPr>
                        <a:t>20</a:t>
                      </a:r>
                    </a:p>
                  </a:txBody>
                  <a:tcPr>
                    <a:solidFill>
                      <a:srgbClr val="78BE20">
                        <a:alpha val="9804"/>
                      </a:srgbClr>
                    </a:solidFill>
                  </a:tcPr>
                </a:tc>
                <a:tc>
                  <a:txBody>
                    <a:bodyPr/>
                    <a:lstStyle/>
                    <a:p>
                      <a:pPr>
                        <a:lnSpc>
                          <a:spcPct val="150000"/>
                        </a:lnSpc>
                      </a:pPr>
                      <a:r>
                        <a:rPr lang="en-US" sz="1100" b="0" i="0">
                          <a:latin typeface="Avenir Light" charset="0"/>
                          <a:ea typeface="Avenir Light" charset="0"/>
                          <a:cs typeface="Avenir Light" charset="0"/>
                        </a:rPr>
                        <a:t>16</a:t>
                      </a:r>
                    </a:p>
                  </a:txBody>
                  <a:tcPr>
                    <a:solidFill>
                      <a:srgbClr val="78BE20">
                        <a:alpha val="9804"/>
                      </a:srgbClr>
                    </a:solidFill>
                  </a:tcPr>
                </a:tc>
                <a:extLst>
                  <a:ext uri="{0D108BD9-81ED-4DB2-BD59-A6C34878D82A}">
                    <a16:rowId xmlns:a16="http://schemas.microsoft.com/office/drawing/2014/main" val="10003"/>
                  </a:ext>
                </a:extLst>
              </a:tr>
              <a:tr h="325763">
                <a:tc>
                  <a:txBody>
                    <a:bodyPr/>
                    <a:lstStyle/>
                    <a:p>
                      <a:pPr>
                        <a:lnSpc>
                          <a:spcPct val="150000"/>
                        </a:lnSpc>
                      </a:pPr>
                      <a:r>
                        <a:rPr lang="en-US" sz="1100" b="0" i="0">
                          <a:latin typeface="Avenir Medium" charset="0"/>
                          <a:ea typeface="Avenir Medium" charset="0"/>
                          <a:cs typeface="Avenir Medium" charset="0"/>
                        </a:rPr>
                        <a:t>C</a:t>
                      </a:r>
                    </a:p>
                  </a:txBody>
                  <a:tcPr>
                    <a:solidFill>
                      <a:srgbClr val="78BE20">
                        <a:alpha val="29804"/>
                      </a:srgbClr>
                    </a:solidFill>
                  </a:tcPr>
                </a:tc>
                <a:tc>
                  <a:txBody>
                    <a:bodyPr/>
                    <a:lstStyle/>
                    <a:p>
                      <a:pPr>
                        <a:lnSpc>
                          <a:spcPct val="150000"/>
                        </a:lnSpc>
                      </a:pPr>
                      <a:r>
                        <a:rPr lang="en-US" sz="1100" b="0" i="0">
                          <a:latin typeface="Avenir Light" charset="0"/>
                          <a:ea typeface="Avenir Light" charset="0"/>
                          <a:cs typeface="Avenir Light" charset="0"/>
                        </a:rPr>
                        <a:t>16</a:t>
                      </a:r>
                    </a:p>
                  </a:txBody>
                  <a:tcPr>
                    <a:solidFill>
                      <a:srgbClr val="78BE20">
                        <a:alpha val="29804"/>
                      </a:srgbClr>
                    </a:solidFill>
                  </a:tcPr>
                </a:tc>
                <a:tc>
                  <a:txBody>
                    <a:bodyPr/>
                    <a:lstStyle/>
                    <a:p>
                      <a:pPr>
                        <a:lnSpc>
                          <a:spcPct val="150000"/>
                        </a:lnSpc>
                      </a:pPr>
                      <a:r>
                        <a:rPr lang="en-US" sz="1100" b="0" i="0">
                          <a:latin typeface="Avenir Light" charset="0"/>
                          <a:ea typeface="Avenir Light" charset="0"/>
                          <a:cs typeface="Avenir Light" charset="0"/>
                        </a:rPr>
                        <a:t>12</a:t>
                      </a:r>
                    </a:p>
                  </a:txBody>
                  <a:tcPr>
                    <a:solidFill>
                      <a:srgbClr val="78BE20">
                        <a:alpha val="29804"/>
                      </a:srgbClr>
                    </a:solidFill>
                  </a:tcPr>
                </a:tc>
                <a:extLst>
                  <a:ext uri="{0D108BD9-81ED-4DB2-BD59-A6C34878D82A}">
                    <a16:rowId xmlns:a16="http://schemas.microsoft.com/office/drawing/2014/main" val="10004"/>
                  </a:ext>
                </a:extLst>
              </a:tr>
              <a:tr h="325763">
                <a:tc>
                  <a:txBody>
                    <a:bodyPr/>
                    <a:lstStyle/>
                    <a:p>
                      <a:pPr>
                        <a:lnSpc>
                          <a:spcPct val="150000"/>
                        </a:lnSpc>
                      </a:pPr>
                      <a:r>
                        <a:rPr lang="en-US" sz="1100" b="0" i="0">
                          <a:latin typeface="Avenir Medium" charset="0"/>
                          <a:ea typeface="Avenir Medium" charset="0"/>
                          <a:cs typeface="Avenir Medium" charset="0"/>
                        </a:rPr>
                        <a:t>D</a:t>
                      </a:r>
                    </a:p>
                  </a:txBody>
                  <a:tcPr>
                    <a:solidFill>
                      <a:srgbClr val="78BE20">
                        <a:alpha val="9804"/>
                      </a:srgbClr>
                    </a:solidFill>
                  </a:tcPr>
                </a:tc>
                <a:tc>
                  <a:txBody>
                    <a:bodyPr/>
                    <a:lstStyle/>
                    <a:p>
                      <a:pPr>
                        <a:lnSpc>
                          <a:spcPct val="150000"/>
                        </a:lnSpc>
                      </a:pPr>
                      <a:r>
                        <a:rPr lang="en-US" sz="1100" b="0" i="0">
                          <a:latin typeface="Avenir Light" charset="0"/>
                          <a:ea typeface="Avenir Light" charset="0"/>
                          <a:cs typeface="Avenir Light" charset="0"/>
                        </a:rPr>
                        <a:t>12</a:t>
                      </a:r>
                    </a:p>
                  </a:txBody>
                  <a:tcPr>
                    <a:solidFill>
                      <a:srgbClr val="78BE20">
                        <a:alpha val="9804"/>
                      </a:srgbClr>
                    </a:solidFill>
                  </a:tcPr>
                </a:tc>
                <a:tc>
                  <a:txBody>
                    <a:bodyPr/>
                    <a:lstStyle/>
                    <a:p>
                      <a:pPr>
                        <a:lnSpc>
                          <a:spcPct val="150000"/>
                        </a:lnSpc>
                      </a:pPr>
                      <a:r>
                        <a:rPr lang="en-US" sz="1100" b="0" i="0">
                          <a:latin typeface="Avenir Light" charset="0"/>
                          <a:ea typeface="Avenir Light" charset="0"/>
                          <a:cs typeface="Avenir Light" charset="0"/>
                        </a:rPr>
                        <a:t>10</a:t>
                      </a:r>
                    </a:p>
                  </a:txBody>
                  <a:tcPr>
                    <a:solidFill>
                      <a:srgbClr val="78BE20">
                        <a:alpha val="9804"/>
                      </a:srgbClr>
                    </a:solidFill>
                  </a:tcPr>
                </a:tc>
                <a:extLst>
                  <a:ext uri="{0D108BD9-81ED-4DB2-BD59-A6C34878D82A}">
                    <a16:rowId xmlns:a16="http://schemas.microsoft.com/office/drawing/2014/main" val="10005"/>
                  </a:ext>
                </a:extLst>
              </a:tr>
              <a:tr h="325763">
                <a:tc>
                  <a:txBody>
                    <a:bodyPr/>
                    <a:lstStyle/>
                    <a:p>
                      <a:pPr>
                        <a:lnSpc>
                          <a:spcPct val="150000"/>
                        </a:lnSpc>
                      </a:pPr>
                      <a:r>
                        <a:rPr lang="en-US" sz="1100" b="0" i="0">
                          <a:latin typeface="Avenir Medium" charset="0"/>
                          <a:ea typeface="Avenir Medium" charset="0"/>
                          <a:cs typeface="Avenir Medium" charset="0"/>
                        </a:rPr>
                        <a:t>E</a:t>
                      </a:r>
                    </a:p>
                  </a:txBody>
                  <a:tcPr>
                    <a:solidFill>
                      <a:srgbClr val="78BE20">
                        <a:alpha val="29804"/>
                      </a:srgbClr>
                    </a:solidFill>
                  </a:tcPr>
                </a:tc>
                <a:tc>
                  <a:txBody>
                    <a:bodyPr/>
                    <a:lstStyle/>
                    <a:p>
                      <a:pPr>
                        <a:lnSpc>
                          <a:spcPct val="150000"/>
                        </a:lnSpc>
                      </a:pPr>
                      <a:r>
                        <a:rPr lang="en-US" sz="1100" b="0" i="0">
                          <a:latin typeface="Avenir Light" charset="0"/>
                          <a:ea typeface="Avenir Light" charset="0"/>
                          <a:cs typeface="Avenir Light" charset="0"/>
                        </a:rPr>
                        <a:t> 8</a:t>
                      </a:r>
                    </a:p>
                  </a:txBody>
                  <a:tcPr>
                    <a:solidFill>
                      <a:srgbClr val="78BE20">
                        <a:alpha val="29804"/>
                      </a:srgbClr>
                    </a:solidFill>
                  </a:tcPr>
                </a:tc>
                <a:tc>
                  <a:txBody>
                    <a:bodyPr/>
                    <a:lstStyle/>
                    <a:p>
                      <a:pPr>
                        <a:lnSpc>
                          <a:spcPct val="150000"/>
                        </a:lnSpc>
                      </a:pPr>
                      <a:r>
                        <a:rPr lang="en-US" sz="1100" b="0" i="0">
                          <a:latin typeface="Avenir Light" charset="0"/>
                          <a:ea typeface="Avenir Light" charset="0"/>
                          <a:cs typeface="Avenir Light" charset="0"/>
                        </a:rPr>
                        <a:t> 6</a:t>
                      </a:r>
                    </a:p>
                  </a:txBody>
                  <a:tcPr>
                    <a:solidFill>
                      <a:srgbClr val="78BE20">
                        <a:alpha val="29804"/>
                      </a:srgbClr>
                    </a:solidFill>
                  </a:tcPr>
                </a:tc>
                <a:extLst>
                  <a:ext uri="{0D108BD9-81ED-4DB2-BD59-A6C34878D82A}">
                    <a16:rowId xmlns:a16="http://schemas.microsoft.com/office/drawing/2014/main" val="10006"/>
                  </a:ext>
                </a:extLst>
              </a:tr>
            </a:tbl>
          </a:graphicData>
        </a:graphic>
      </p:graphicFrame>
      <p:sp>
        <p:nvSpPr>
          <p:cNvPr id="23" name="TextBox 22"/>
          <p:cNvSpPr txBox="1"/>
          <p:nvPr/>
        </p:nvSpPr>
        <p:spPr>
          <a:xfrm>
            <a:off x="557432" y="3852106"/>
            <a:ext cx="6216661" cy="646331"/>
          </a:xfrm>
          <a:prstGeom prst="rect">
            <a:avLst/>
          </a:prstGeom>
          <a:noFill/>
        </p:spPr>
        <p:txBody>
          <a:bodyPr wrap="square" rtlCol="0">
            <a:spAutoFit/>
          </a:bodyPr>
          <a:lstStyle/>
          <a:p>
            <a:r>
              <a:rPr lang="en-GB">
                <a:latin typeface="Avenir Light" charset="0"/>
                <a:ea typeface="Avenir Light" charset="0"/>
                <a:cs typeface="Avenir Light" charset="0"/>
              </a:rPr>
              <a:t>Other City &amp; Guilds Technical Qualifications</a:t>
            </a:r>
          </a:p>
          <a:p>
            <a:endParaRPr lang="en-US"/>
          </a:p>
        </p:txBody>
      </p:sp>
    </p:spTree>
    <p:extLst>
      <p:ext uri="{BB962C8B-B14F-4D97-AF65-F5344CB8AC3E}">
        <p14:creationId xmlns:p14="http://schemas.microsoft.com/office/powerpoint/2010/main" val="42493052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509403" y="955188"/>
            <a:ext cx="11160125" cy="850463"/>
          </a:xfrm>
          <a:prstGeom prst="rect">
            <a:avLst/>
          </a:prstGeom>
        </p:spPr>
        <p:txBody>
          <a:bodyPr lIns="0" tIns="0" rIns="0" bIns="0"/>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nSpc>
                <a:spcPts val="3000"/>
              </a:lnSpc>
            </a:pPr>
            <a:r>
              <a:rPr lang="en-GB" altLang="en-US" sz="2400">
                <a:latin typeface="Avenir Heavy" charset="0"/>
                <a:ea typeface="Avenir Heavy" charset="0"/>
                <a:cs typeface="Avenir Heavy" charset="0"/>
              </a:rPr>
              <a:t>Meeting the challenge w</a:t>
            </a:r>
            <a:r>
              <a:rPr lang="en-GB" sz="2400">
                <a:latin typeface="Avenir Heavy" charset="0"/>
                <a:ea typeface="Avenir Heavy" charset="0"/>
                <a:cs typeface="Avenir Heavy" charset="0"/>
              </a:rPr>
              <a:t>ith the City &amp; Guilds TechBac</a:t>
            </a:r>
          </a:p>
          <a:p>
            <a:pPr>
              <a:lnSpc>
                <a:spcPct val="150000"/>
              </a:lnSpc>
            </a:pPr>
            <a:r>
              <a:rPr lang="en-GB" sz="2400">
                <a:solidFill>
                  <a:srgbClr val="000000"/>
                </a:solidFill>
                <a:latin typeface="Avenir Book" charset="0"/>
                <a:ea typeface="Avenir Book" charset="0"/>
                <a:cs typeface="Avenir Book" charset="0"/>
              </a:rPr>
              <a:t>TechBac is a unique combination of:</a:t>
            </a:r>
          </a:p>
        </p:txBody>
      </p:sp>
      <p:sp>
        <p:nvSpPr>
          <p:cNvPr id="10" name="TextBox 9"/>
          <p:cNvSpPr txBox="1"/>
          <p:nvPr/>
        </p:nvSpPr>
        <p:spPr>
          <a:xfrm>
            <a:off x="509402" y="2293683"/>
            <a:ext cx="11160125" cy="3746303"/>
          </a:xfrm>
          <a:prstGeom prst="rect">
            <a:avLst/>
          </a:prstGeom>
          <a:noFill/>
        </p:spPr>
        <p:txBody>
          <a:bodyPr wrap="square" lIns="0" tIns="0" rIns="0" bIns="0" numCol="2" spcCol="720000" rtlCol="0" anchor="t">
            <a:noAutofit/>
          </a:bodyPr>
          <a:lstStyle/>
          <a:p>
            <a:pPr algn="r">
              <a:lnSpc>
                <a:spcPts val="2000"/>
              </a:lnSpc>
            </a:pPr>
            <a:r>
              <a:rPr lang="en-GB" sz="2400" b="1">
                <a:solidFill>
                  <a:srgbClr val="DB271C"/>
                </a:solidFill>
                <a:latin typeface="Avenir Heavy" charset="0"/>
                <a:ea typeface="Avenir Heavy" charset="0"/>
                <a:cs typeface="Avenir Heavy" charset="0"/>
              </a:rPr>
              <a:t>Technical Skills</a:t>
            </a:r>
          </a:p>
          <a:p>
            <a:pPr algn="r">
              <a:lnSpc>
                <a:spcPts val="2000"/>
              </a:lnSpc>
            </a:pPr>
            <a:endParaRPr lang="en-GB" sz="1200">
              <a:solidFill>
                <a:srgbClr val="000000"/>
              </a:solidFill>
              <a:latin typeface="Avenir Book" charset="0"/>
              <a:ea typeface="Avenir Book" charset="0"/>
              <a:cs typeface="Avenir Book" charset="0"/>
            </a:endParaRPr>
          </a:p>
          <a:p>
            <a:pPr>
              <a:lnSpc>
                <a:spcPts val="1800"/>
              </a:lnSpc>
            </a:pPr>
            <a:r>
              <a:rPr lang="en-GB" sz="1200">
                <a:solidFill>
                  <a:srgbClr val="000000"/>
                </a:solidFill>
                <a:latin typeface="Avenir Book" charset="0"/>
                <a:ea typeface="Avenir Book" charset="0"/>
                <a:cs typeface="Avenir Book" charset="0"/>
              </a:rPr>
              <a:t>New employer-recognised City &amp; Guilds Technical Qualifications:</a:t>
            </a:r>
          </a:p>
          <a:p>
            <a:pPr>
              <a:lnSpc>
                <a:spcPts val="1800"/>
              </a:lnSpc>
            </a:pPr>
            <a:endParaRPr lang="en-GB" sz="1200">
              <a:solidFill>
                <a:srgbClr val="000000"/>
              </a:solidFill>
              <a:latin typeface="Avenir Book" charset="0"/>
              <a:ea typeface="Avenir Book" charset="0"/>
              <a:cs typeface="Avenir Book" charset="0"/>
            </a:endParaRPr>
          </a:p>
          <a:p>
            <a:pPr marL="285750" indent="-285750">
              <a:lnSpc>
                <a:spcPts val="1800"/>
              </a:lnSpc>
              <a:spcAft>
                <a:spcPts val="600"/>
              </a:spcAft>
              <a:buFont typeface="Arial" panose="020B0604020202020204" pitchFamily="34" charset="0"/>
              <a:buChar char="•"/>
            </a:pPr>
            <a:r>
              <a:rPr lang="en-GB" sz="1200">
                <a:solidFill>
                  <a:srgbClr val="000000"/>
                </a:solidFill>
                <a:latin typeface="Avenir Book" charset="0"/>
                <a:ea typeface="Avenir Book" charset="0"/>
                <a:cs typeface="Avenir Book" charset="0"/>
              </a:rPr>
              <a:t>designed to meet the latest education reforms</a:t>
            </a:r>
          </a:p>
          <a:p>
            <a:pPr marL="285750" indent="-285750">
              <a:lnSpc>
                <a:spcPts val="1800"/>
              </a:lnSpc>
              <a:spcAft>
                <a:spcPts val="600"/>
              </a:spcAft>
              <a:buFont typeface="Arial" panose="020B0604020202020204" pitchFamily="34" charset="0"/>
              <a:buChar char="•"/>
            </a:pPr>
            <a:r>
              <a:rPr lang="en-GB" sz="1200">
                <a:solidFill>
                  <a:srgbClr val="000000"/>
                </a:solidFill>
                <a:latin typeface="Avenir Book" charset="0"/>
                <a:ea typeface="Avenir Book" charset="0"/>
                <a:cs typeface="Avenir Book" charset="0"/>
              </a:rPr>
              <a:t>relevant to industry needs</a:t>
            </a:r>
          </a:p>
          <a:p>
            <a:pPr marL="285750" indent="-285750">
              <a:lnSpc>
                <a:spcPts val="1800"/>
              </a:lnSpc>
              <a:spcAft>
                <a:spcPts val="600"/>
              </a:spcAft>
              <a:buFont typeface="Arial" panose="020B0604020202020204" pitchFamily="34" charset="0"/>
              <a:buChar char="•"/>
            </a:pPr>
            <a:r>
              <a:rPr lang="en-GB" sz="1200">
                <a:solidFill>
                  <a:srgbClr val="000000"/>
                </a:solidFill>
                <a:latin typeface="Avenir Book" charset="0"/>
                <a:ea typeface="Avenir Book" charset="0"/>
                <a:cs typeface="Avenir Book" charset="0"/>
              </a:rPr>
              <a:t>rigorous, high-quality practical learning with outcomes in mind</a:t>
            </a:r>
          </a:p>
          <a:p>
            <a:pPr marL="285750" indent="-285750">
              <a:lnSpc>
                <a:spcPts val="1800"/>
              </a:lnSpc>
              <a:spcAft>
                <a:spcPts val="600"/>
              </a:spcAft>
              <a:buFont typeface="Arial" panose="020B0604020202020204" pitchFamily="34" charset="0"/>
              <a:buChar char="•"/>
            </a:pPr>
            <a:r>
              <a:rPr lang="en-GB" sz="1200">
                <a:solidFill>
                  <a:srgbClr val="000000"/>
                </a:solidFill>
                <a:latin typeface="Avenir Book" charset="0"/>
                <a:ea typeface="Avenir Book" charset="0"/>
                <a:cs typeface="Avenir Book" charset="0"/>
              </a:rPr>
              <a:t>supporting progress to further education, university or employment.</a:t>
            </a:r>
          </a:p>
          <a:p>
            <a:pPr marL="285750" indent="-285750">
              <a:lnSpc>
                <a:spcPts val="2000"/>
              </a:lnSpc>
              <a:spcAft>
                <a:spcPts val="600"/>
              </a:spcAft>
              <a:buFont typeface="Arial" panose="020B0604020202020204" pitchFamily="34" charset="0"/>
              <a:buChar char="•"/>
            </a:pPr>
            <a:endParaRPr lang="en-GB" sz="1400" b="1">
              <a:solidFill>
                <a:srgbClr val="000000"/>
              </a:solidFill>
              <a:latin typeface="Avenir Book" charset="0"/>
              <a:ea typeface="Avenir Book" charset="0"/>
              <a:cs typeface="Avenir Book" charset="0"/>
            </a:endParaRPr>
          </a:p>
          <a:p>
            <a:pPr marL="285750" indent="-285750">
              <a:lnSpc>
                <a:spcPts val="2000"/>
              </a:lnSpc>
              <a:spcAft>
                <a:spcPts val="600"/>
              </a:spcAft>
              <a:buFont typeface="Arial" panose="020B0604020202020204" pitchFamily="34" charset="0"/>
              <a:buChar char="•"/>
            </a:pPr>
            <a:endParaRPr lang="en-GB" sz="1400" b="1">
              <a:solidFill>
                <a:srgbClr val="000000"/>
              </a:solidFill>
              <a:latin typeface="Avenir Book" charset="0"/>
              <a:ea typeface="Avenir Book" charset="0"/>
              <a:cs typeface="Avenir Book" charset="0"/>
            </a:endParaRPr>
          </a:p>
          <a:p>
            <a:pPr marL="285750" indent="-285750">
              <a:lnSpc>
                <a:spcPts val="2000"/>
              </a:lnSpc>
              <a:spcAft>
                <a:spcPts val="600"/>
              </a:spcAft>
              <a:buFont typeface="Arial" panose="020B0604020202020204" pitchFamily="34" charset="0"/>
              <a:buChar char="•"/>
            </a:pPr>
            <a:endParaRPr lang="en-GB" sz="1400" b="1">
              <a:solidFill>
                <a:srgbClr val="000000"/>
              </a:solidFill>
              <a:latin typeface="Avenir Book" charset="0"/>
              <a:ea typeface="Avenir Book" charset="0"/>
              <a:cs typeface="Avenir Book" charset="0"/>
            </a:endParaRPr>
          </a:p>
          <a:p>
            <a:pPr>
              <a:lnSpc>
                <a:spcPts val="1800"/>
              </a:lnSpc>
              <a:spcAft>
                <a:spcPts val="600"/>
              </a:spcAft>
            </a:pPr>
            <a:endParaRPr lang="en-GB" sz="2400" b="1">
              <a:solidFill>
                <a:srgbClr val="00BFB3"/>
              </a:solidFill>
              <a:latin typeface="Avenir Heavy" charset="0"/>
              <a:ea typeface="Avenir Heavy" charset="0"/>
              <a:cs typeface="Avenir Heavy" charset="0"/>
            </a:endParaRPr>
          </a:p>
          <a:p>
            <a:pPr>
              <a:lnSpc>
                <a:spcPts val="1800"/>
              </a:lnSpc>
              <a:spcAft>
                <a:spcPts val="600"/>
              </a:spcAft>
            </a:pPr>
            <a:endParaRPr lang="en-GB" sz="2400" b="1">
              <a:solidFill>
                <a:srgbClr val="00BFB3"/>
              </a:solidFill>
              <a:latin typeface="Avenir Heavy" charset="0"/>
              <a:ea typeface="Avenir Heavy" charset="0"/>
              <a:cs typeface="Avenir Heavy" charset="0"/>
            </a:endParaRPr>
          </a:p>
          <a:p>
            <a:pPr>
              <a:lnSpc>
                <a:spcPts val="1800"/>
              </a:lnSpc>
              <a:spcAft>
                <a:spcPts val="600"/>
              </a:spcAft>
            </a:pPr>
            <a:r>
              <a:rPr lang="en-GB" sz="2400" b="1">
                <a:solidFill>
                  <a:srgbClr val="00BFB3"/>
                </a:solidFill>
                <a:latin typeface="Avenir Heavy" charset="0"/>
                <a:ea typeface="Avenir Heavy" charset="0"/>
                <a:cs typeface="Avenir Heavy" charset="0"/>
              </a:rPr>
              <a:t>Workplace Skills</a:t>
            </a:r>
            <a:r>
              <a:rPr lang="en-GB" sz="1400" b="1">
                <a:solidFill>
                  <a:srgbClr val="00BFB3"/>
                </a:solidFill>
                <a:latin typeface="Avenir Heavy" charset="0"/>
                <a:ea typeface="Avenir Heavy" charset="0"/>
                <a:cs typeface="Avenir Heavy" charset="0"/>
              </a:rPr>
              <a:t/>
            </a:r>
            <a:br>
              <a:rPr lang="en-GB" sz="1400" b="1">
                <a:solidFill>
                  <a:srgbClr val="00BFB3"/>
                </a:solidFill>
                <a:latin typeface="Avenir Heavy" charset="0"/>
                <a:ea typeface="Avenir Heavy" charset="0"/>
                <a:cs typeface="Avenir Heavy" charset="0"/>
              </a:rPr>
            </a:br>
            <a:r>
              <a:rPr lang="en-GB" sz="1400">
                <a:solidFill>
                  <a:srgbClr val="2EB5AD"/>
                </a:solidFill>
                <a:latin typeface="Avenir Book" charset="0"/>
                <a:ea typeface="Avenir Book" charset="0"/>
                <a:cs typeface="Avenir Book" charset="0"/>
              </a:rPr>
              <a:t/>
            </a:r>
            <a:br>
              <a:rPr lang="en-GB" sz="1400">
                <a:solidFill>
                  <a:srgbClr val="2EB5AD"/>
                </a:solidFill>
                <a:latin typeface="Avenir Book" charset="0"/>
                <a:ea typeface="Avenir Book" charset="0"/>
                <a:cs typeface="Avenir Book" charset="0"/>
              </a:rPr>
            </a:br>
            <a:r>
              <a:rPr lang="en-GB" sz="1200">
                <a:solidFill>
                  <a:srgbClr val="000000"/>
                </a:solidFill>
                <a:latin typeface="Avenir Book" charset="0"/>
                <a:ea typeface="Avenir Book" charset="0"/>
                <a:cs typeface="Avenir Book" charset="0"/>
              </a:rPr>
              <a:t>City &amp; Guilds Workplace Skills is a blended approach to developing transferable and social skills:</a:t>
            </a:r>
          </a:p>
          <a:p>
            <a:pPr>
              <a:lnSpc>
                <a:spcPts val="1800"/>
              </a:lnSpc>
            </a:pPr>
            <a:endParaRPr lang="en-GB" sz="1200">
              <a:solidFill>
                <a:srgbClr val="000000"/>
              </a:solidFill>
              <a:latin typeface="Avenir Book" charset="0"/>
              <a:ea typeface="Avenir Book" charset="0"/>
              <a:cs typeface="Avenir Book" charset="0"/>
            </a:endParaRPr>
          </a:p>
          <a:p>
            <a:pPr marL="285750" indent="-285750">
              <a:lnSpc>
                <a:spcPts val="1800"/>
              </a:lnSpc>
              <a:spcAft>
                <a:spcPts val="600"/>
              </a:spcAft>
              <a:buFont typeface="Arial" panose="020B0604020202020204" pitchFamily="34" charset="0"/>
              <a:buChar char="•"/>
            </a:pPr>
            <a:r>
              <a:rPr lang="en-GB" sz="1200">
                <a:solidFill>
                  <a:srgbClr val="000000"/>
                </a:solidFill>
                <a:latin typeface="Avenir Book" charset="0"/>
                <a:ea typeface="Avenir Book" charset="0"/>
                <a:cs typeface="Avenir Book" charset="0"/>
              </a:rPr>
              <a:t>develop, accredit and showcase Workplace Skills to enrich learners’ CVs </a:t>
            </a:r>
          </a:p>
          <a:p>
            <a:pPr marL="285750" indent="-285750">
              <a:lnSpc>
                <a:spcPts val="1800"/>
              </a:lnSpc>
              <a:spcAft>
                <a:spcPts val="600"/>
              </a:spcAft>
              <a:buFont typeface="Arial" panose="020B0604020202020204" pitchFamily="34" charset="0"/>
              <a:buChar char="•"/>
            </a:pPr>
            <a:r>
              <a:rPr lang="en-GB" sz="1200">
                <a:solidFill>
                  <a:srgbClr val="000000"/>
                </a:solidFill>
                <a:latin typeface="Avenir Book" charset="0"/>
                <a:ea typeface="Avenir Book" charset="0"/>
                <a:cs typeface="Avenir Book" charset="0"/>
              </a:rPr>
              <a:t>help learners to feel confident and ready for work </a:t>
            </a:r>
          </a:p>
          <a:p>
            <a:pPr marL="285750" indent="-285750">
              <a:lnSpc>
                <a:spcPts val="1800"/>
              </a:lnSpc>
              <a:spcAft>
                <a:spcPts val="600"/>
              </a:spcAft>
              <a:buFont typeface="Arial" panose="020B0604020202020204" pitchFamily="34" charset="0"/>
              <a:buChar char="•"/>
            </a:pPr>
            <a:r>
              <a:rPr lang="en-GB" sz="1200">
                <a:solidFill>
                  <a:srgbClr val="000000"/>
                </a:solidFill>
                <a:latin typeface="Avenir Book" charset="0"/>
                <a:ea typeface="Avenir Book" charset="0"/>
                <a:cs typeface="Avenir Book" charset="0"/>
              </a:rPr>
              <a:t>track learners’ engagement and progress to optimise performance</a:t>
            </a:r>
          </a:p>
          <a:p>
            <a:pPr marL="285750" indent="-285750">
              <a:lnSpc>
                <a:spcPts val="1800"/>
              </a:lnSpc>
              <a:spcAft>
                <a:spcPts val="600"/>
              </a:spcAft>
              <a:buFont typeface="Arial" panose="020B0604020202020204" pitchFamily="34" charset="0"/>
              <a:buChar char="•"/>
            </a:pPr>
            <a:r>
              <a:rPr lang="en-GB" sz="1200">
                <a:solidFill>
                  <a:srgbClr val="000000"/>
                </a:solidFill>
                <a:latin typeface="Avenir Book" charset="0"/>
                <a:ea typeface="Avenir Book" charset="0"/>
                <a:cs typeface="Avenir Book" charset="0"/>
              </a:rPr>
              <a:t>aligned to changes in policy and digital delivery</a:t>
            </a:r>
          </a:p>
          <a:p>
            <a:pPr marL="285750" indent="-285750">
              <a:lnSpc>
                <a:spcPts val="1800"/>
              </a:lnSpc>
              <a:spcAft>
                <a:spcPts val="600"/>
              </a:spcAft>
              <a:buFont typeface="Arial" panose="020B0604020202020204" pitchFamily="34" charset="0"/>
              <a:buChar char="•"/>
            </a:pPr>
            <a:r>
              <a:rPr lang="en-GB" sz="1200">
                <a:solidFill>
                  <a:srgbClr val="000000"/>
                </a:solidFill>
                <a:latin typeface="Avenir Book" charset="0"/>
                <a:ea typeface="Avenir Book" charset="0"/>
                <a:cs typeface="Avenir Book" charset="0"/>
              </a:rPr>
              <a:t>support to embed in delivery.</a:t>
            </a:r>
          </a:p>
          <a:p>
            <a:pPr>
              <a:lnSpc>
                <a:spcPts val="1800"/>
              </a:lnSpc>
              <a:spcAft>
                <a:spcPts val="600"/>
              </a:spcAft>
            </a:pPr>
            <a:r>
              <a:rPr lang="en-GB" sz="1200" b="1">
                <a:solidFill>
                  <a:srgbClr val="000000"/>
                </a:solidFill>
                <a:latin typeface="Avenir Book" charset="0"/>
                <a:ea typeface="Avenir Book" charset="0"/>
                <a:cs typeface="Avenir Book" charset="0"/>
              </a:rPr>
              <a:t>To create, recognise and award these attributes and behaviours, we have developed the </a:t>
            </a:r>
            <a:r>
              <a:rPr lang="en-GB" sz="1200" b="1">
                <a:solidFill>
                  <a:srgbClr val="FF0000"/>
                </a:solidFill>
                <a:latin typeface="Avenir Book" charset="0"/>
                <a:ea typeface="Avenir Book" charset="0"/>
                <a:cs typeface="Avenir Book" charset="0"/>
              </a:rPr>
              <a:t>Skills Zone</a:t>
            </a:r>
            <a:r>
              <a:rPr lang="en-GB" sz="1200" b="1">
                <a:solidFill>
                  <a:srgbClr val="000000"/>
                </a:solidFill>
                <a:latin typeface="Avenir Book" charset="0"/>
                <a:ea typeface="Avenir Book" charset="0"/>
                <a:cs typeface="Avenir Book" charset="0"/>
              </a:rPr>
              <a:t>, our gateway to Workplace Skills.</a:t>
            </a:r>
          </a:p>
          <a:p>
            <a:pPr marL="285750" indent="-285750">
              <a:lnSpc>
                <a:spcPts val="1800"/>
              </a:lnSpc>
              <a:spcAft>
                <a:spcPts val="600"/>
              </a:spcAft>
              <a:buFont typeface="Arial" panose="020B0604020202020204" pitchFamily="34" charset="0"/>
              <a:buChar char="•"/>
            </a:pPr>
            <a:endParaRPr lang="en-GB" sz="1200">
              <a:solidFill>
                <a:srgbClr val="000000"/>
              </a:solidFill>
              <a:latin typeface="Avenir Book" charset="0"/>
              <a:ea typeface="Avenir Book" charset="0"/>
              <a:cs typeface="Avenir Book" charset="0"/>
            </a:endParaRPr>
          </a:p>
          <a:p>
            <a:pPr>
              <a:lnSpc>
                <a:spcPts val="1800"/>
              </a:lnSpc>
              <a:spcAft>
                <a:spcPts val="600"/>
              </a:spcAft>
            </a:pPr>
            <a:endParaRPr lang="en-GB" sz="1200">
              <a:solidFill>
                <a:srgbClr val="000000"/>
              </a:solidFill>
              <a:latin typeface="Avenir Book" charset="0"/>
              <a:ea typeface="Avenir Book" charset="0"/>
              <a:cs typeface="Avenir Book" charset="0"/>
            </a:endParaRPr>
          </a:p>
        </p:txBody>
      </p:sp>
      <p:cxnSp>
        <p:nvCxnSpPr>
          <p:cNvPr id="11" name="Straight Connector 10"/>
          <p:cNvCxnSpPr/>
          <p:nvPr/>
        </p:nvCxnSpPr>
        <p:spPr>
          <a:xfrm>
            <a:off x="6096000" y="2568221"/>
            <a:ext cx="0" cy="2957256"/>
          </a:xfrm>
          <a:prstGeom prst="line">
            <a:avLst/>
          </a:prstGeom>
          <a:ln cap="rnd">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2" name="Equal 11"/>
          <p:cNvSpPr/>
          <p:nvPr/>
        </p:nvSpPr>
        <p:spPr>
          <a:xfrm>
            <a:off x="5899014" y="5644302"/>
            <a:ext cx="395684" cy="395684"/>
          </a:xfrm>
          <a:prstGeom prst="mathEqual">
            <a:avLst/>
          </a:prstGeom>
          <a:solidFill>
            <a:srgbClr val="000000"/>
          </a:solidFill>
        </p:spPr>
        <p:txBody>
          <a:bodyPr wrap="none" lIns="0" tIns="0" rIns="0" bIns="0" rtlCol="0" anchor="ctr">
            <a:noAutofit/>
          </a:bodyPr>
          <a:lstStyle/>
          <a:p>
            <a:pPr algn="ctr"/>
            <a:endParaRPr lang="en-US">
              <a:solidFill>
                <a:srgbClr val="000000"/>
              </a:solidFill>
            </a:endParaRPr>
          </a:p>
        </p:txBody>
      </p:sp>
      <p:sp>
        <p:nvSpPr>
          <p:cNvPr id="13" name="TextBox 12"/>
          <p:cNvSpPr txBox="1"/>
          <p:nvPr/>
        </p:nvSpPr>
        <p:spPr>
          <a:xfrm>
            <a:off x="4090757" y="6182670"/>
            <a:ext cx="4716961" cy="470370"/>
          </a:xfrm>
          <a:prstGeom prst="rect">
            <a:avLst/>
          </a:prstGeom>
          <a:noFill/>
        </p:spPr>
        <p:txBody>
          <a:bodyPr wrap="square" lIns="0" tIns="0" rIns="0" bIns="0" numCol="1" spcCol="0" rtlCol="0" anchor="t">
            <a:noAutofit/>
          </a:bodyPr>
          <a:lstStyle/>
          <a:p>
            <a:pPr fontAlgn="base">
              <a:lnSpc>
                <a:spcPts val="1800"/>
              </a:lnSpc>
              <a:spcBef>
                <a:spcPct val="0"/>
              </a:spcBef>
              <a:defRPr/>
            </a:pPr>
            <a:r>
              <a:rPr lang="en-GB" sz="2400" b="1">
                <a:solidFill>
                  <a:srgbClr val="CF318A"/>
                </a:solidFill>
                <a:latin typeface="Avenir Heavy" charset="0"/>
                <a:ea typeface="Avenir Heavy" charset="0"/>
                <a:cs typeface="Avenir Heavy" charset="0"/>
              </a:rPr>
              <a:t>A rounded individual who is:</a:t>
            </a:r>
          </a:p>
          <a:p>
            <a:pPr fontAlgn="base">
              <a:lnSpc>
                <a:spcPts val="1800"/>
              </a:lnSpc>
              <a:spcBef>
                <a:spcPct val="0"/>
              </a:spcBef>
              <a:defRPr/>
            </a:pPr>
            <a:r>
              <a:rPr lang="en-GB" sz="1200">
                <a:solidFill>
                  <a:srgbClr val="000000"/>
                </a:solidFill>
                <a:latin typeface="Avenir Book" charset="0"/>
                <a:ea typeface="Avenir Book" charset="0"/>
                <a:cs typeface="Avenir Book" charset="0"/>
              </a:rPr>
              <a:t>confident, talented, motivated and ready to work</a:t>
            </a:r>
          </a:p>
        </p:txBody>
      </p:sp>
      <p:sp>
        <p:nvSpPr>
          <p:cNvPr id="14" name="Plus 13"/>
          <p:cNvSpPr/>
          <p:nvPr/>
        </p:nvSpPr>
        <p:spPr>
          <a:xfrm>
            <a:off x="5899014" y="2172537"/>
            <a:ext cx="395684" cy="395684"/>
          </a:xfrm>
          <a:prstGeom prst="mathPlus">
            <a:avLst/>
          </a:prstGeom>
          <a:solidFill>
            <a:schemeClr val="tx1">
              <a:lumMod val="95000"/>
              <a:lumOff val="5000"/>
            </a:schemeClr>
          </a:solidFill>
          <a:ln>
            <a:noFill/>
          </a:ln>
        </p:spPr>
        <p:txBody>
          <a:bodyPr wrap="none" lIns="0" tIns="0" rIns="0" bIns="0" rtlCol="0" anchor="ctr">
            <a:noAutofit/>
          </a:bodyPr>
          <a:lstStyle/>
          <a:p>
            <a:pPr algn="ctr"/>
            <a:endParaRPr lang="en-US">
              <a:solidFill>
                <a:srgbClr val="000000"/>
              </a:solidFill>
            </a:endParaRPr>
          </a:p>
        </p:txBody>
      </p:sp>
    </p:spTree>
    <p:extLst>
      <p:ext uri="{BB962C8B-B14F-4D97-AF65-F5344CB8AC3E}">
        <p14:creationId xmlns:p14="http://schemas.microsoft.com/office/powerpoint/2010/main" val="14841553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7319" y="2888609"/>
            <a:ext cx="5541506" cy="4033460"/>
          </a:xfrm>
          <a:prstGeom prst="rect">
            <a:avLst/>
          </a:prstGeom>
        </p:spPr>
      </p:pic>
      <p:sp>
        <p:nvSpPr>
          <p:cNvPr id="4" name="Regular Pentagon 3"/>
          <p:cNvSpPr>
            <a:spLocks noChangeAspect="1"/>
          </p:cNvSpPr>
          <p:nvPr/>
        </p:nvSpPr>
        <p:spPr>
          <a:xfrm rot="14043614" flipH="1">
            <a:off x="370030" y="752262"/>
            <a:ext cx="2101641" cy="2001563"/>
          </a:xfrm>
          <a:prstGeom prst="pentagon">
            <a:avLst/>
          </a:prstGeom>
          <a:solidFill>
            <a:srgbClr val="CE0058"/>
          </a:solidFill>
          <a:ln>
            <a:noFill/>
          </a:ln>
        </p:spPr>
        <p:txBody>
          <a:bodyPr wrap="square" lIns="0" tIns="0" rIns="0" bIns="0" rtlCol="0" anchor="ctr">
            <a:noAutofit/>
          </a:bodyPr>
          <a:lstStyle/>
          <a:p>
            <a:pPr algn="ctr"/>
            <a:endParaRPr lang="en-US" sz="1799">
              <a:solidFill>
                <a:srgbClr val="CE0058"/>
              </a:solidFill>
            </a:endParaRPr>
          </a:p>
        </p:txBody>
      </p:sp>
      <p:sp>
        <p:nvSpPr>
          <p:cNvPr id="5" name="Title 1"/>
          <p:cNvSpPr txBox="1">
            <a:spLocks/>
          </p:cNvSpPr>
          <p:nvPr/>
        </p:nvSpPr>
        <p:spPr>
          <a:xfrm>
            <a:off x="815044" y="1392082"/>
            <a:ext cx="1378491" cy="72192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2399" b="1">
                <a:solidFill>
                  <a:schemeClr val="bg1"/>
                </a:solidFill>
                <a:latin typeface="Avenir Heavy" charset="0"/>
                <a:ea typeface="Avenir Heavy" charset="0"/>
                <a:cs typeface="Avenir Heavy" charset="0"/>
              </a:rPr>
              <a:t>Keep in </a:t>
            </a:r>
          </a:p>
          <a:p>
            <a:pPr algn="ctr"/>
            <a:r>
              <a:rPr lang="en-US" sz="2399" b="1">
                <a:solidFill>
                  <a:schemeClr val="bg1"/>
                </a:solidFill>
                <a:latin typeface="Avenir Heavy" charset="0"/>
                <a:ea typeface="Avenir Heavy" charset="0"/>
                <a:cs typeface="Avenir Heavy" charset="0"/>
              </a:rPr>
              <a:t>touch</a:t>
            </a:r>
          </a:p>
        </p:txBody>
      </p:sp>
      <p:sp>
        <p:nvSpPr>
          <p:cNvPr id="6" name="Rectangle 5"/>
          <p:cNvSpPr/>
          <p:nvPr/>
        </p:nvSpPr>
        <p:spPr>
          <a:xfrm>
            <a:off x="515801" y="2842761"/>
            <a:ext cx="7299900" cy="707702"/>
          </a:xfrm>
          <a:prstGeom prst="rect">
            <a:avLst/>
          </a:prstGeom>
        </p:spPr>
        <p:txBody>
          <a:bodyPr wrap="square">
            <a:spAutoFit/>
          </a:bodyPr>
          <a:lstStyle/>
          <a:p>
            <a:r>
              <a:rPr lang="en-US" sz="1999">
                <a:latin typeface="Avenir Heavy" charset="0"/>
                <a:ea typeface="Avenir Heavy" charset="0"/>
                <a:cs typeface="Avenir Heavy" charset="0"/>
              </a:rPr>
              <a:t>Looking to deliver starting September 2017?</a:t>
            </a:r>
            <a:br>
              <a:rPr lang="en-US" sz="1999">
                <a:latin typeface="Avenir Heavy" charset="0"/>
                <a:ea typeface="Avenir Heavy" charset="0"/>
                <a:cs typeface="Avenir Heavy" charset="0"/>
              </a:rPr>
            </a:br>
            <a:endParaRPr lang="en-US" sz="1999"/>
          </a:p>
        </p:txBody>
      </p:sp>
      <p:sp>
        <p:nvSpPr>
          <p:cNvPr id="11" name="Content Placeholder 2"/>
          <p:cNvSpPr txBox="1">
            <a:spLocks/>
          </p:cNvSpPr>
          <p:nvPr/>
        </p:nvSpPr>
        <p:spPr>
          <a:xfrm>
            <a:off x="580976" y="3162300"/>
            <a:ext cx="6528078" cy="2568810"/>
          </a:xfrm>
          <a:prstGeom prst="rect">
            <a:avLst/>
          </a:prstGeom>
        </p:spPr>
        <p:txBody>
          <a:bodyPr anchor="t"/>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126">
              <a:buFont typeface="Wingdings" charset="2"/>
              <a:buChar char="ü"/>
              <a:defRPr/>
            </a:pPr>
            <a:r>
              <a:rPr lang="en-US" sz="1200" dirty="0">
                <a:latin typeface="Avenir Light" charset="0"/>
                <a:ea typeface="Avenir Light" charset="0"/>
                <a:cs typeface="Avenir Light" charset="0"/>
              </a:rPr>
              <a:t>Book in a planning meeting with your Business Manager or our Land-based Technical Advisor, </a:t>
            </a:r>
            <a:r>
              <a:rPr lang="en-US" sz="1200" b="1" dirty="0">
                <a:latin typeface="Avenir Heavy" charset="0"/>
                <a:ea typeface="Avenir Heavy" charset="0"/>
                <a:cs typeface="Avenir Heavy" charset="0"/>
              </a:rPr>
              <a:t>Belinda Esdaile</a:t>
            </a:r>
            <a:r>
              <a:rPr lang="en-US" dirty="0">
                <a:latin typeface="+mn-ea"/>
                <a:cs typeface="+mn-ea"/>
              </a:rPr>
              <a:t/>
            </a:r>
            <a:br>
              <a:rPr lang="en-US" dirty="0">
                <a:latin typeface="+mn-ea"/>
                <a:cs typeface="+mn-ea"/>
              </a:rPr>
            </a:br>
            <a:endParaRPr lang="en-US" sz="1200" b="1" dirty="0">
              <a:latin typeface="Avenir Heavy" charset="0"/>
              <a:ea typeface="Avenir Heavy" charset="0"/>
              <a:cs typeface="Avenir Heavy" charset="0"/>
            </a:endParaRPr>
          </a:p>
          <a:p>
            <a:pPr defTabSz="914126">
              <a:buFont typeface="Wingdings" charset="2"/>
              <a:buChar char="ü"/>
              <a:defRPr/>
            </a:pPr>
            <a:r>
              <a:rPr lang="en-US" sz="1200" b="1" dirty="0">
                <a:latin typeface="Avenir Heavy" charset="0"/>
                <a:ea typeface="Avenir Heavy" charset="0"/>
                <a:cs typeface="Avenir Heavy" charset="0"/>
              </a:rPr>
              <a:t>Find out more </a:t>
            </a:r>
            <a:r>
              <a:rPr lang="en-US" sz="1200" dirty="0">
                <a:latin typeface="Avenir Light" charset="0"/>
                <a:ea typeface="Avenir Light" charset="0"/>
                <a:cs typeface="Avenir Light" charset="0"/>
              </a:rPr>
              <a:t>about how we support City &amp; Guilds centres delivering Technical Qualifications at </a:t>
            </a:r>
            <a:r>
              <a:rPr lang="en-US" sz="1200" u="sng" dirty="0">
                <a:solidFill>
                  <a:srgbClr val="CE0058"/>
                </a:solidFill>
                <a:latin typeface="Avenir Light" charset="0"/>
                <a:ea typeface="Avenir Light" charset="0"/>
                <a:cs typeface="Avenir Light" charset="0"/>
              </a:rPr>
              <a:t>cityandguilds.com/</a:t>
            </a:r>
            <a:r>
              <a:rPr lang="en-US" sz="1200" u="sng" dirty="0" err="1">
                <a:solidFill>
                  <a:srgbClr val="CE0058"/>
                </a:solidFill>
                <a:latin typeface="Avenir Light" charset="0"/>
                <a:ea typeface="Avenir Light" charset="0"/>
                <a:cs typeface="Avenir Light" charset="0"/>
              </a:rPr>
              <a:t>technicals</a:t>
            </a:r>
            <a:endParaRPr lang="en-US" sz="1200" u="sng" dirty="0">
              <a:solidFill>
                <a:srgbClr val="CE0058"/>
              </a:solidFill>
              <a:latin typeface="Avenir Light" charset="0"/>
              <a:ea typeface="Avenir Light" charset="0"/>
              <a:cs typeface="Avenir Light" charset="0"/>
            </a:endParaRPr>
          </a:p>
          <a:p>
            <a:pPr defTabSz="914126">
              <a:buFont typeface="Wingdings" charset="2"/>
              <a:buChar char="ü"/>
              <a:defRPr/>
            </a:pPr>
            <a:r>
              <a:rPr lang="en-US" sz="1200" b="1" dirty="0">
                <a:latin typeface="Avenir Heavy" charset="0"/>
                <a:ea typeface="Avenir Heavy" charset="0"/>
                <a:cs typeface="Avenir Heavy" charset="0"/>
              </a:rPr>
              <a:t>Keep up-to-date </a:t>
            </a:r>
            <a:r>
              <a:rPr lang="en-US" sz="1200" dirty="0">
                <a:latin typeface="Avenir Light" charset="0"/>
                <a:ea typeface="Avenir Light" charset="0"/>
                <a:cs typeface="Avenir Light" charset="0"/>
              </a:rPr>
              <a:t>with the latest news and developments by joining our mailing list at </a:t>
            </a:r>
            <a:r>
              <a:rPr lang="en-US" sz="1200" u="sng" dirty="0">
                <a:solidFill>
                  <a:srgbClr val="CE0058"/>
                </a:solidFill>
                <a:latin typeface="Avenir Light" charset="0"/>
                <a:ea typeface="Avenir Light" charset="0"/>
                <a:cs typeface="Avenir Light" charset="0"/>
              </a:rPr>
              <a:t>cityandguilds.com/</a:t>
            </a:r>
            <a:r>
              <a:rPr lang="en-US" sz="1200" u="sng" dirty="0" err="1">
                <a:solidFill>
                  <a:srgbClr val="CE0058"/>
                </a:solidFill>
                <a:latin typeface="Avenir Light" charset="0"/>
                <a:ea typeface="Avenir Light" charset="0"/>
                <a:cs typeface="Avenir Light" charset="0"/>
              </a:rPr>
              <a:t>technicals</a:t>
            </a:r>
          </a:p>
          <a:p>
            <a:pPr defTabSz="914126">
              <a:buFont typeface="Wingdings" charset="2"/>
              <a:buChar char="ü"/>
              <a:defRPr/>
            </a:pPr>
            <a:endParaRPr lang="en-US" sz="1200" u="sng" dirty="0">
              <a:solidFill>
                <a:srgbClr val="CE0058"/>
              </a:solidFill>
              <a:latin typeface="Avenir Light"/>
            </a:endParaRPr>
          </a:p>
          <a:p>
            <a:pPr defTabSz="914126">
              <a:buFont typeface="Wingdings" charset="2"/>
              <a:buChar char="ü"/>
              <a:defRPr/>
            </a:pPr>
            <a:r>
              <a:rPr lang="en-US" sz="1200" b="1" dirty="0">
                <a:solidFill>
                  <a:srgbClr val="000000"/>
                </a:solidFill>
                <a:latin typeface="Avenir Light"/>
              </a:rPr>
              <a:t>Speak to National Land Based College</a:t>
            </a:r>
            <a:r>
              <a:rPr lang="en-US" sz="1200" dirty="0">
                <a:solidFill>
                  <a:srgbClr val="000000"/>
                </a:solidFill>
                <a:latin typeface="Avenir Light"/>
              </a:rPr>
              <a:t> to hear about the support they can offer</a:t>
            </a:r>
            <a:r>
              <a:rPr lang="en-US" sz="1200" dirty="0">
                <a:solidFill>
                  <a:srgbClr val="CE0058"/>
                </a:solidFill>
                <a:latin typeface="Avenir Light"/>
              </a:rPr>
              <a:t> </a:t>
            </a:r>
            <a:r>
              <a:rPr lang="en-US" sz="1200" dirty="0">
                <a:solidFill>
                  <a:srgbClr val="000000"/>
                </a:solidFill>
                <a:latin typeface="Avenir Light"/>
              </a:rPr>
              <a:t>Member Colleges</a:t>
            </a:r>
          </a:p>
          <a:p>
            <a:pPr defTabSz="914126">
              <a:buFont typeface="Wingdings" charset="2"/>
              <a:buChar char="ü"/>
              <a:defRPr/>
            </a:pPr>
            <a:endParaRPr lang="en-US" sz="1200" u="sng" dirty="0">
              <a:solidFill>
                <a:srgbClr val="CE0058"/>
              </a:solidFill>
              <a:latin typeface="Avenir Light"/>
            </a:endParaRPr>
          </a:p>
          <a:p>
            <a:pPr marL="0" indent="0" defTabSz="914126">
              <a:lnSpc>
                <a:spcPts val="1699"/>
              </a:lnSpc>
              <a:buNone/>
              <a:defRPr/>
            </a:pPr>
            <a:endParaRPr lang="en-US" sz="1200" dirty="0"/>
          </a:p>
          <a:p>
            <a:pPr marL="0" indent="0" defTabSz="914126">
              <a:buNone/>
              <a:defRPr/>
            </a:pPr>
            <a:endParaRPr lang="en-US" sz="1200" dirty="0"/>
          </a:p>
        </p:txBody>
      </p:sp>
      <p:graphicFrame>
        <p:nvGraphicFramePr>
          <p:cNvPr id="9" name="Table 8"/>
          <p:cNvGraphicFramePr>
            <a:graphicFrameLocks noGrp="1"/>
          </p:cNvGraphicFramePr>
          <p:nvPr>
            <p:extLst>
              <p:ext uri="{D42A27DB-BD31-4B8C-83A1-F6EECF244321}">
                <p14:modId xmlns:p14="http://schemas.microsoft.com/office/powerpoint/2010/main" val="1553620140"/>
              </p:ext>
            </p:extLst>
          </p:nvPr>
        </p:nvGraphicFramePr>
        <p:xfrm>
          <a:off x="936858" y="5418785"/>
          <a:ext cx="2955772" cy="953452"/>
        </p:xfrm>
        <a:graphic>
          <a:graphicData uri="http://schemas.openxmlformats.org/drawingml/2006/table">
            <a:tbl>
              <a:tblPr firstRow="1" bandRow="1">
                <a:tableStyleId>{5C22544A-7EE6-4342-B048-85BDC9FD1C3A}</a:tableStyleId>
              </a:tblPr>
              <a:tblGrid>
                <a:gridCol w="2955772">
                  <a:extLst>
                    <a:ext uri="{9D8B030D-6E8A-4147-A177-3AD203B41FA5}">
                      <a16:colId xmlns:a16="http://schemas.microsoft.com/office/drawing/2014/main" val="20000"/>
                    </a:ext>
                  </a:extLst>
                </a:gridCol>
              </a:tblGrid>
              <a:tr h="953452">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GB" sz="1200" b="1">
                          <a:solidFill>
                            <a:srgbClr val="000000"/>
                          </a:solidFill>
                          <a:latin typeface="Avenir LT Std 85 Heavy"/>
                          <a:ea typeface="Avenir LT Std 85 Heavy" charset="0"/>
                          <a:cs typeface="Avenir LT Std 85 Heavy" charset="0"/>
                        </a:rPr>
                        <a:t>Belinda Esdaile</a:t>
                      </a:r>
                      <a:r>
                        <a:rPr lang="en-US"/>
                        <a:t/>
                      </a:r>
                      <a:br>
                        <a:rPr lang="en-US"/>
                      </a:br>
                      <a:r>
                        <a:rPr lang="en-GB" sz="1200" b="0">
                          <a:solidFill>
                            <a:srgbClr val="000000"/>
                          </a:solidFill>
                          <a:latin typeface="Avenir LT Std 85 Heavy"/>
                        </a:rPr>
                        <a:t>City &amp; Guilds Technical</a:t>
                      </a:r>
                      <a:r>
                        <a:rPr lang="en-GB" sz="1200" b="0">
                          <a:solidFill>
                            <a:srgbClr val="000000"/>
                          </a:solidFill>
                          <a:latin typeface="Avenir LT Std 85 Heavy"/>
                          <a:ea typeface="Avenir Light" charset="0"/>
                          <a:cs typeface="Avenir Light" charset="0"/>
                        </a:rPr>
                        <a:t> Advisor for </a:t>
                      </a:r>
                      <a:r>
                        <a:rPr lang="en-US" sz="1200" b="0">
                          <a:solidFill>
                            <a:srgbClr val="000000"/>
                          </a:solidFill>
                          <a:latin typeface="Avenir LT Std 85 Heavy"/>
                          <a:ea typeface="Avenir Light" charset="0"/>
                          <a:cs typeface="Avenir Light" charset="0"/>
                        </a:rPr>
                        <a:t>Land</a:t>
                      </a:r>
                      <a:r>
                        <a:rPr lang="en-US"/>
                        <a:t/>
                      </a:r>
                      <a:br>
                        <a:rPr lang="en-US"/>
                      </a:br>
                      <a:r>
                        <a:rPr lang="en-GB" sz="1200">
                          <a:solidFill>
                            <a:srgbClr val="000000"/>
                          </a:solidFill>
                          <a:latin typeface="Avenir LT Std 85 Heavy"/>
                          <a:ea typeface="Avenir Light" charset="0"/>
                          <a:cs typeface="Avenir Light" charset="0"/>
                        </a:rPr>
                        <a:t>M: </a:t>
                      </a:r>
                      <a:r>
                        <a:rPr lang="is-IS" sz="1200" b="0">
                          <a:solidFill>
                            <a:srgbClr val="000000"/>
                          </a:solidFill>
                          <a:latin typeface="Avenir LT Std 85 Heavy"/>
                          <a:ea typeface="Avenir Light" charset="0"/>
                          <a:cs typeface="Avenir Light" charset="0"/>
                        </a:rPr>
                        <a:t>07730 764886</a:t>
                      </a:r>
                      <a:r>
                        <a:rPr lang="en-US"/>
                        <a:t/>
                      </a:r>
                      <a:br>
                        <a:rPr lang="en-US"/>
                      </a:br>
                      <a:r>
                        <a:rPr lang="en-GB" sz="1200">
                          <a:solidFill>
                            <a:srgbClr val="000000"/>
                          </a:solidFill>
                          <a:latin typeface="Avenir LT Std 85 Heavy"/>
                          <a:ea typeface="Avenir Light" charset="0"/>
                          <a:cs typeface="Avenir Light" charset="0"/>
                        </a:rPr>
                        <a:t>E:</a:t>
                      </a:r>
                      <a:r>
                        <a:rPr lang="en-GB" sz="1200">
                          <a:solidFill>
                            <a:srgbClr val="000000"/>
                          </a:solidFill>
                          <a:latin typeface="Avenir LT Std 85 Heavy"/>
                        </a:rPr>
                        <a:t> </a:t>
                      </a:r>
                      <a:r>
                        <a:rPr lang="en-GB" sz="1200" b="0">
                          <a:solidFill>
                            <a:srgbClr val="000000"/>
                          </a:solidFill>
                          <a:latin typeface="Avenir LT Std 85 Heavy"/>
                          <a:ea typeface="Avenir Medium" charset="0"/>
                          <a:cs typeface="Avenir Medium" charset="0"/>
                          <a:hlinkClick r:id="rId3"/>
                        </a:rPr>
                        <a:t>belinda.esdaile@cityandguilds.com</a:t>
                      </a:r>
                      <a:endParaRPr lang="en-GB" sz="1200" b="0">
                        <a:solidFill>
                          <a:srgbClr val="000000"/>
                        </a:solidFill>
                        <a:latin typeface="Avenir LT Std 85 Heavy"/>
                        <a:ea typeface="Avenir Medium" charset="0"/>
                        <a:cs typeface="Avenir Medium" charset="0"/>
                      </a:endParaRPr>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0000"/>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4226932516"/>
              </p:ext>
            </p:extLst>
          </p:nvPr>
        </p:nvGraphicFramePr>
        <p:xfrm>
          <a:off x="3819203" y="5286375"/>
          <a:ext cx="2878824" cy="1188529"/>
        </p:xfrm>
        <a:graphic>
          <a:graphicData uri="http://schemas.openxmlformats.org/drawingml/2006/table">
            <a:tbl>
              <a:tblPr firstRow="1" bandRow="1">
                <a:tableStyleId>{5C22544A-7EE6-4342-B048-85BDC9FD1C3A}</a:tableStyleId>
              </a:tblPr>
              <a:tblGrid>
                <a:gridCol w="2878824">
                  <a:extLst>
                    <a:ext uri="{9D8B030D-6E8A-4147-A177-3AD203B41FA5}">
                      <a16:colId xmlns:a16="http://schemas.microsoft.com/office/drawing/2014/main" val="20000"/>
                    </a:ext>
                  </a:extLst>
                </a:gridCol>
              </a:tblGrid>
              <a:tr h="1188529">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GB" sz="1200" b="1">
                          <a:solidFill>
                            <a:srgbClr val="000000"/>
                          </a:solidFill>
                          <a:latin typeface="Avenir LT Std 85 Heavy"/>
                        </a:rPr>
                        <a:t>Sarah </a:t>
                      </a:r>
                      <a:r>
                        <a:rPr lang="en-GB" sz="1200" b="1" err="1">
                          <a:solidFill>
                            <a:srgbClr val="000000"/>
                          </a:solidFill>
                          <a:latin typeface="Avenir LT Std 85 Heavy"/>
                        </a:rPr>
                        <a:t>Purdell</a:t>
                      </a:r>
                      <a:r>
                        <a:rPr lang="en-US"/>
                        <a:t/>
                      </a:r>
                      <a:br>
                        <a:rPr lang="en-US"/>
                      </a:br>
                      <a:r>
                        <a:rPr lang="en-GB" sz="1200" b="0">
                          <a:solidFill>
                            <a:srgbClr val="000000"/>
                          </a:solidFill>
                          <a:latin typeface="Avenir LT Std 85 Heavy"/>
                        </a:rPr>
                        <a:t>NLBC Programme Development Manager</a:t>
                      </a:r>
                      <a:r>
                        <a:rPr lang="en-GB" sz="1200" b="1">
                          <a:solidFill>
                            <a:srgbClr val="000000"/>
                          </a:solidFill>
                          <a:latin typeface="Avenir LT Std 85 Heavy"/>
                        </a:rPr>
                        <a:t> </a:t>
                      </a:r>
                    </a:p>
                    <a:p>
                      <a:pPr marL="0" marR="0" lvl="1" indent="0" algn="l" defTabSz="457200" eaLnBrk="1" fontAlgn="auto" latinLnBrk="0" hangingPunct="1">
                        <a:lnSpc>
                          <a:spcPct val="100000"/>
                        </a:lnSpc>
                        <a:spcBef>
                          <a:spcPts val="0"/>
                        </a:spcBef>
                        <a:spcAft>
                          <a:spcPts val="0"/>
                        </a:spcAft>
                        <a:buClrTx/>
                        <a:buSzTx/>
                        <a:buFontTx/>
                        <a:buNone/>
                        <a:tabLst/>
                        <a:defRPr/>
                      </a:pPr>
                      <a:r>
                        <a:rPr lang="en-GB" sz="1200" b="1">
                          <a:solidFill>
                            <a:srgbClr val="000000"/>
                          </a:solidFill>
                          <a:latin typeface="Avenir LT Std 85 Heavy"/>
                        </a:rPr>
                        <a:t>M: </a:t>
                      </a:r>
                      <a:r>
                        <a:rPr lang="en-GB" sz="1200" b="0" i="0" u="none" strike="noStrike" noProof="0">
                          <a:solidFill>
                            <a:srgbClr val="000000"/>
                          </a:solidFill>
                          <a:latin typeface="Avenir LT Std 85 Heavy"/>
                        </a:rPr>
                        <a:t> 07495683917</a:t>
                      </a:r>
                    </a:p>
                    <a:p>
                      <a:pPr marL="0" marR="0" lvl="1" indent="0" algn="l" defTabSz="457200" eaLnBrk="1" fontAlgn="auto" latinLnBrk="0" hangingPunct="1">
                        <a:lnSpc>
                          <a:spcPct val="100000"/>
                        </a:lnSpc>
                        <a:spcBef>
                          <a:spcPts val="0"/>
                        </a:spcBef>
                        <a:spcAft>
                          <a:spcPts val="0"/>
                        </a:spcAft>
                        <a:buClrTx/>
                        <a:buSzTx/>
                        <a:buFontTx/>
                        <a:buNone/>
                        <a:tabLst/>
                        <a:defRPr/>
                      </a:pPr>
                      <a:r>
                        <a:rPr lang="en-GB" sz="1200" b="1" i="0" u="none" strike="noStrike" noProof="0">
                          <a:solidFill>
                            <a:srgbClr val="000000"/>
                          </a:solidFill>
                          <a:latin typeface="Avenir LT Std 85 Heavy"/>
                        </a:rPr>
                        <a:t>E: </a:t>
                      </a:r>
                      <a:r>
                        <a:rPr lang="en-GB" sz="1200" b="0" i="0" u="sng" strike="noStrike" noProof="0">
                          <a:solidFill>
                            <a:srgbClr val="0563C1"/>
                          </a:solidFill>
                          <a:latin typeface="Avenir LT Std 85 Heavy"/>
                          <a:hlinkClick r:id="rId4"/>
                        </a:rPr>
                        <a:t>sarah.purdell@nlbc.uk</a:t>
                      </a:r>
                      <a:r>
                        <a:rPr lang="en-GB" sz="1200" b="0" i="0" u="none" strike="noStrike" noProof="0">
                          <a:solidFill>
                            <a:srgbClr val="000000"/>
                          </a:solidFill>
                          <a:latin typeface="Avenir LT Std 85 Heavy"/>
                        </a:rPr>
                        <a:t>  </a:t>
                      </a:r>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0000"/>
                  </a:ext>
                </a:extLst>
              </a:tr>
            </a:tbl>
          </a:graphicData>
        </a:graphic>
      </p:graphicFrame>
      <p:pic>
        <p:nvPicPr>
          <p:cNvPr id="13" name="Picture 4"/>
          <p:cNvPicPr>
            <a:picLocks noChangeAspect="1"/>
          </p:cNvPicPr>
          <p:nvPr/>
        </p:nvPicPr>
        <p:blipFill>
          <a:blip r:embed="rId5"/>
          <a:stretch>
            <a:fillRect/>
          </a:stretch>
        </p:blipFill>
        <p:spPr>
          <a:xfrm>
            <a:off x="8341131" y="1008543"/>
            <a:ext cx="2743200" cy="1136237"/>
          </a:xfrm>
          <a:prstGeom prst="rect">
            <a:avLst/>
          </a:prstGeom>
        </p:spPr>
      </p:pic>
    </p:spTree>
    <p:extLst>
      <p:ext uri="{BB962C8B-B14F-4D97-AF65-F5344CB8AC3E}">
        <p14:creationId xmlns:p14="http://schemas.microsoft.com/office/powerpoint/2010/main" val="1259939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479264" y="5463775"/>
            <a:ext cx="9230294" cy="988581"/>
          </a:xfrm>
          <a:prstGeom prst="rect">
            <a:avLst/>
          </a:prstGeom>
          <a:solidFill>
            <a:srgbClr val="DA322A"/>
          </a:solidFill>
          <a:ln>
            <a:noFill/>
          </a:ln>
        </p:spPr>
        <p:style>
          <a:lnRef idx="2">
            <a:schemeClr val="dk1"/>
          </a:lnRef>
          <a:fillRef idx="1">
            <a:schemeClr val="lt1"/>
          </a:fillRef>
          <a:effectRef idx="0">
            <a:schemeClr val="dk1"/>
          </a:effectRef>
          <a:fontRef idx="minor">
            <a:schemeClr val="dk1"/>
          </a:fontRef>
        </p:style>
        <p:txBody>
          <a:bodyPr wrap="square" lIns="0" tIns="0" rIns="0" bIns="0" rtlCol="0" anchor="ctr">
            <a:noAutofit/>
          </a:bodyPr>
          <a:lstStyle/>
          <a:p>
            <a:pPr algn="ctr"/>
            <a:r>
              <a:rPr lang="en-GB" sz="2800" b="1">
                <a:solidFill>
                  <a:schemeClr val="bg1"/>
                </a:solidFill>
                <a:latin typeface="Avenir Heavy" charset="0"/>
                <a:ea typeface="Avenir Heavy" charset="0"/>
                <a:cs typeface="Avenir Heavy" charset="0"/>
              </a:rPr>
              <a:t>Post-16 skills plan </a:t>
            </a:r>
          </a:p>
          <a:p>
            <a:pPr algn="ctr"/>
            <a:r>
              <a:rPr lang="en-GB">
                <a:solidFill>
                  <a:schemeClr val="bg1"/>
                </a:solidFill>
                <a:latin typeface="Avenir Light" charset="0"/>
                <a:ea typeface="Avenir Light" charset="0"/>
                <a:cs typeface="Avenir Light" charset="0"/>
              </a:rPr>
              <a:t>City &amp; Guilds Technical Qualifications are strongly aligned with the routes identified</a:t>
            </a:r>
          </a:p>
        </p:txBody>
      </p:sp>
      <p:sp>
        <p:nvSpPr>
          <p:cNvPr id="2" name="Title 1"/>
          <p:cNvSpPr>
            <a:spLocks noGrp="1"/>
          </p:cNvSpPr>
          <p:nvPr>
            <p:ph type="title" idx="4294967295"/>
          </p:nvPr>
        </p:nvSpPr>
        <p:spPr>
          <a:xfrm>
            <a:off x="515936" y="955109"/>
            <a:ext cx="11156950" cy="1117600"/>
          </a:xfrm>
        </p:spPr>
        <p:txBody>
          <a:bodyPr>
            <a:normAutofit/>
          </a:bodyPr>
          <a:lstStyle/>
          <a:p>
            <a:r>
              <a:rPr lang="en-GB" sz="2400" b="1">
                <a:latin typeface="Avenir Heavy" charset="0"/>
                <a:ea typeface="Avenir Heavy" charset="0"/>
                <a:cs typeface="Avenir Heavy" charset="0"/>
              </a:rPr>
              <a:t>City &amp; Guilds is a widely recognised and respected Awarding Organisation for Technical Qualifications in Land</a:t>
            </a:r>
          </a:p>
        </p:txBody>
      </p:sp>
      <p:sp>
        <p:nvSpPr>
          <p:cNvPr id="3" name="Rectangle 2"/>
          <p:cNvSpPr/>
          <p:nvPr/>
        </p:nvSpPr>
        <p:spPr>
          <a:xfrm>
            <a:off x="430461" y="3656757"/>
            <a:ext cx="3841735" cy="1231106"/>
          </a:xfrm>
          <a:prstGeom prst="rect">
            <a:avLst/>
          </a:prstGeom>
        </p:spPr>
        <p:txBody>
          <a:bodyPr wrap="square">
            <a:spAutoFit/>
          </a:bodyPr>
          <a:lstStyle/>
          <a:p>
            <a:pPr algn="ctr"/>
            <a:r>
              <a:rPr lang="en-GB" sz="2000" b="1">
                <a:latin typeface="Avenir Heavy" charset="0"/>
                <a:ea typeface="Avenir Heavy" charset="0"/>
                <a:cs typeface="Avenir Heavy" charset="0"/>
              </a:rPr>
              <a:t>A market leader</a:t>
            </a:r>
          </a:p>
          <a:p>
            <a:pPr algn="ctr">
              <a:lnSpc>
                <a:spcPct val="150000"/>
              </a:lnSpc>
            </a:pPr>
            <a:r>
              <a:rPr lang="en-GB" sz="1200">
                <a:latin typeface="Avenir Light" charset="0"/>
                <a:ea typeface="Avenir Light" charset="0"/>
                <a:cs typeface="Avenir Light" charset="0"/>
              </a:rPr>
              <a:t>City &amp; Guilds accounted for approximately 59% of all the regulated qualifications awarded to learners in England, Wales and Northern Ireland in 2015/2016.</a:t>
            </a:r>
          </a:p>
        </p:txBody>
      </p:sp>
      <p:sp>
        <p:nvSpPr>
          <p:cNvPr id="11" name="Rectangle 10"/>
          <p:cNvSpPr/>
          <p:nvPr/>
        </p:nvSpPr>
        <p:spPr>
          <a:xfrm>
            <a:off x="4392448" y="3654856"/>
            <a:ext cx="3460226" cy="1538883"/>
          </a:xfrm>
          <a:prstGeom prst="rect">
            <a:avLst/>
          </a:prstGeom>
        </p:spPr>
        <p:txBody>
          <a:bodyPr wrap="square">
            <a:spAutoFit/>
          </a:bodyPr>
          <a:lstStyle/>
          <a:p>
            <a:pPr algn="ctr"/>
            <a:r>
              <a:rPr lang="en-GB" sz="2000" b="1">
                <a:latin typeface="Avenir Heavy" charset="0"/>
                <a:ea typeface="Avenir Heavy" charset="0"/>
                <a:cs typeface="Avenir Heavy" charset="0"/>
              </a:rPr>
              <a:t>Strong links to the</a:t>
            </a:r>
          </a:p>
          <a:p>
            <a:pPr algn="ctr"/>
            <a:r>
              <a:rPr lang="en-GB" sz="2000" b="1">
                <a:latin typeface="Avenir Heavy" charset="0"/>
                <a:ea typeface="Avenir Heavy" charset="0"/>
                <a:cs typeface="Avenir Heavy" charset="0"/>
              </a:rPr>
              <a:t>Land industry</a:t>
            </a:r>
          </a:p>
          <a:p>
            <a:pPr algn="ctr">
              <a:lnSpc>
                <a:spcPct val="150000"/>
              </a:lnSpc>
            </a:pPr>
            <a:r>
              <a:rPr lang="en-GB" sz="1200">
                <a:latin typeface="Avenir Light" charset="0"/>
                <a:ea typeface="Avenir Light" charset="0"/>
                <a:cs typeface="Avenir Light" charset="0"/>
              </a:rPr>
              <a:t>NPTC brand existing since the 1960s </a:t>
            </a:r>
            <a:br>
              <a:rPr lang="en-GB" sz="1200">
                <a:latin typeface="Avenir Light" charset="0"/>
                <a:ea typeface="Avenir Light" charset="0"/>
                <a:cs typeface="Avenir Light" charset="0"/>
              </a:rPr>
            </a:br>
            <a:r>
              <a:rPr lang="en-GB" sz="1200">
                <a:latin typeface="Avenir Light" charset="0"/>
                <a:ea typeface="Avenir Light" charset="0"/>
                <a:cs typeface="Avenir Light" charset="0"/>
              </a:rPr>
              <a:t>(City &amp; Guilds involved in delivering competency based assessment since the 1950s).</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5985" y="2316314"/>
            <a:ext cx="1270685" cy="1191768"/>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6531" y="2243702"/>
            <a:ext cx="1387301" cy="1298028"/>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4124" y="2272319"/>
            <a:ext cx="1096874" cy="1151882"/>
          </a:xfrm>
          <a:prstGeom prst="rect">
            <a:avLst/>
          </a:prstGeom>
        </p:spPr>
      </p:pic>
      <p:sp>
        <p:nvSpPr>
          <p:cNvPr id="10" name="Rectangle 9">
            <a:extLst>
              <a:ext uri="{FF2B5EF4-FFF2-40B4-BE49-F238E27FC236}">
                <a16:creationId xmlns:a16="http://schemas.microsoft.com/office/drawing/2014/main" id="{754E2FCC-B654-4488-9939-22DB60872A9E}"/>
              </a:ext>
            </a:extLst>
          </p:cNvPr>
          <p:cNvSpPr/>
          <p:nvPr/>
        </p:nvSpPr>
        <p:spPr>
          <a:xfrm>
            <a:off x="7972926" y="3655043"/>
            <a:ext cx="3891231" cy="1754326"/>
          </a:xfrm>
          <a:prstGeom prst="rect">
            <a:avLst/>
          </a:prstGeom>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b="1" dirty="0">
                <a:latin typeface="Avenir Heavy" charset="0"/>
                <a:ea typeface="Avenir Heavy" charset="0"/>
                <a:cs typeface="Avenir Heavy" charset="0"/>
              </a:rPr>
              <a:t>Comprehensive offer </a:t>
            </a:r>
            <a:endParaRPr lang="en-GB" b="1">
              <a:latin typeface="Avenir Heavy" charset="0"/>
              <a:ea typeface="Avenir Heavy" charset="0"/>
              <a:cs typeface="Avenir Heavy" charset="0"/>
            </a:endParaRPr>
          </a:p>
          <a:p>
            <a:pPr algn="ctr"/>
            <a:r>
              <a:rPr lang="en-GB" b="1" dirty="0">
                <a:latin typeface="Avenir Heavy" charset="0"/>
                <a:ea typeface="Avenir Heavy" charset="0"/>
                <a:cs typeface="Avenir Heavy" charset="0"/>
              </a:rPr>
              <a:t>across Key Stages 4 &amp; 5</a:t>
            </a:r>
            <a:endParaRPr lang="en-GB" b="1">
              <a:latin typeface="Avenir Heavy" charset="0"/>
              <a:ea typeface="Avenir Heavy" charset="0"/>
              <a:cs typeface="Avenir Heavy" charset="0"/>
            </a:endParaRPr>
          </a:p>
          <a:p>
            <a:pPr algn="ctr">
              <a:lnSpc>
                <a:spcPct val="150000"/>
              </a:lnSpc>
            </a:pPr>
            <a:r>
              <a:rPr lang="en-GB" sz="1200" dirty="0">
                <a:solidFill>
                  <a:srgbClr val="000000"/>
                </a:solidFill>
                <a:latin typeface="Avenir Light" charset="0"/>
                <a:ea typeface="Avenir Light" charset="0"/>
                <a:cs typeface="Avenir Light" charset="0"/>
              </a:rPr>
              <a:t>23 L3 KS 5 Technical Certificate covering 8 subjects</a:t>
            </a:r>
          </a:p>
          <a:p>
            <a:pPr algn="ctr">
              <a:lnSpc>
                <a:spcPct val="150000"/>
              </a:lnSpc>
            </a:pPr>
            <a:r>
              <a:rPr lang="en-GB" sz="1200" dirty="0">
                <a:solidFill>
                  <a:srgbClr val="000000"/>
                </a:solidFill>
                <a:latin typeface="Avenir Light" charset="0"/>
                <a:ea typeface="Avenir Light" charset="0"/>
                <a:cs typeface="Avenir Light" charset="0"/>
              </a:rPr>
              <a:t>8 L2 KS5 Technical Certificates covering 8 subjects</a:t>
            </a:r>
          </a:p>
          <a:p>
            <a:pPr algn="ctr">
              <a:lnSpc>
                <a:spcPct val="150000"/>
              </a:lnSpc>
            </a:pPr>
            <a:r>
              <a:rPr lang="en-GB" sz="1200" dirty="0">
                <a:solidFill>
                  <a:srgbClr val="000000"/>
                </a:solidFill>
                <a:latin typeface="Avenir Light" charset="0"/>
                <a:ea typeface="Avenir Light" charset="0"/>
                <a:cs typeface="Avenir Light" charset="0"/>
              </a:rPr>
              <a:t>1 L2 KS4 Technical Award for Land.</a:t>
            </a:r>
          </a:p>
          <a:p>
            <a:pPr algn="ctr"/>
            <a:endParaRPr lang="en-GB" b="1">
              <a:latin typeface="Avenir Heavy" charset="0"/>
              <a:ea typeface="Avenir Heavy" charset="0"/>
              <a:cs typeface="Avenir Heavy" charset="0"/>
            </a:endParaRPr>
          </a:p>
        </p:txBody>
      </p:sp>
    </p:spTree>
    <p:extLst>
      <p:ext uri="{BB962C8B-B14F-4D97-AF65-F5344CB8AC3E}">
        <p14:creationId xmlns:p14="http://schemas.microsoft.com/office/powerpoint/2010/main" val="2136561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31253" y="753414"/>
            <a:ext cx="11128881" cy="1115291"/>
          </a:xfrm>
          <a:prstGeom prst="rect">
            <a:avLst/>
          </a:prstGeom>
        </p:spPr>
        <p:txBody>
          <a:bodyP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2700">
                <a:latin typeface="Avenir Heavy"/>
              </a:rPr>
              <a:t>Delivering Our Purpose</a:t>
            </a:r>
            <a:r>
              <a:rPr lang="en-GB"/>
              <a:t/>
            </a:r>
            <a:br>
              <a:rPr lang="en-GB"/>
            </a:br>
            <a:endParaRPr lang="en-GB"/>
          </a:p>
        </p:txBody>
      </p:sp>
      <p:grpSp>
        <p:nvGrpSpPr>
          <p:cNvPr id="3" name="Group 2"/>
          <p:cNvGrpSpPr/>
          <p:nvPr/>
        </p:nvGrpSpPr>
        <p:grpSpPr>
          <a:xfrm>
            <a:off x="5544354" y="1091484"/>
            <a:ext cx="6071164" cy="5361955"/>
            <a:chOff x="6361026" y="1337644"/>
            <a:chExt cx="5400724" cy="4769834"/>
          </a:xfrm>
        </p:grpSpPr>
        <p:sp>
          <p:nvSpPr>
            <p:cNvPr id="13" name="Oval 12"/>
            <p:cNvSpPr/>
            <p:nvPr/>
          </p:nvSpPr>
          <p:spPr>
            <a:xfrm>
              <a:off x="9072491" y="1467749"/>
              <a:ext cx="540000" cy="540000"/>
            </a:xfrm>
            <a:prstGeom prst="ellipse">
              <a:avLst/>
            </a:prstGeom>
            <a:solidFill>
              <a:schemeClr val="accent3"/>
            </a:solidFill>
            <a:ln w="349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989" b="1">
                  <a:solidFill>
                    <a:srgbClr val="FFFFFF"/>
                  </a:solidFill>
                </a:rPr>
                <a:t>=</a:t>
              </a:r>
            </a:p>
          </p:txBody>
        </p:sp>
        <p:sp>
          <p:nvSpPr>
            <p:cNvPr id="14" name="Oval 13"/>
            <p:cNvSpPr/>
            <p:nvPr/>
          </p:nvSpPr>
          <p:spPr>
            <a:xfrm>
              <a:off x="9072491" y="2318909"/>
              <a:ext cx="540000" cy="540000"/>
            </a:xfrm>
            <a:prstGeom prst="ellipse">
              <a:avLst/>
            </a:prstGeom>
            <a:solidFill>
              <a:schemeClr val="accent3"/>
            </a:solidFill>
            <a:ln w="349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989" b="1">
                  <a:solidFill>
                    <a:srgbClr val="FFFFFF"/>
                  </a:solidFill>
                </a:rPr>
                <a:t>=</a:t>
              </a:r>
            </a:p>
          </p:txBody>
        </p:sp>
        <p:sp>
          <p:nvSpPr>
            <p:cNvPr id="15" name="Oval 14"/>
            <p:cNvSpPr/>
            <p:nvPr/>
          </p:nvSpPr>
          <p:spPr>
            <a:xfrm>
              <a:off x="9072491" y="3287302"/>
              <a:ext cx="540000" cy="540000"/>
            </a:xfrm>
            <a:prstGeom prst="ellipse">
              <a:avLst/>
            </a:prstGeom>
            <a:solidFill>
              <a:schemeClr val="accent3"/>
            </a:solidFill>
            <a:ln w="349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989" b="1">
                  <a:solidFill>
                    <a:srgbClr val="FFFFFF"/>
                  </a:solidFill>
                </a:rPr>
                <a:t>=</a:t>
              </a:r>
            </a:p>
          </p:txBody>
        </p:sp>
        <p:sp>
          <p:nvSpPr>
            <p:cNvPr id="16" name="Oval 15"/>
            <p:cNvSpPr/>
            <p:nvPr/>
          </p:nvSpPr>
          <p:spPr>
            <a:xfrm>
              <a:off x="9072491" y="4331887"/>
              <a:ext cx="540000" cy="540000"/>
            </a:xfrm>
            <a:prstGeom prst="ellipse">
              <a:avLst/>
            </a:prstGeom>
            <a:solidFill>
              <a:schemeClr val="accent3"/>
            </a:solidFill>
            <a:ln w="349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989" b="1">
                  <a:solidFill>
                    <a:srgbClr val="FFFFFF"/>
                  </a:solidFill>
                </a:rPr>
                <a:t>=</a:t>
              </a:r>
            </a:p>
          </p:txBody>
        </p:sp>
        <p:sp>
          <p:nvSpPr>
            <p:cNvPr id="17" name="Oval 16"/>
            <p:cNvSpPr/>
            <p:nvPr/>
          </p:nvSpPr>
          <p:spPr>
            <a:xfrm>
              <a:off x="9072491" y="5372574"/>
              <a:ext cx="540000" cy="540000"/>
            </a:xfrm>
            <a:prstGeom prst="ellipse">
              <a:avLst/>
            </a:prstGeom>
            <a:solidFill>
              <a:schemeClr val="accent3"/>
            </a:solidFill>
            <a:ln w="349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989" b="1">
                  <a:solidFill>
                    <a:srgbClr val="FFFFFF"/>
                  </a:solidFill>
                </a:rPr>
                <a:t>=</a:t>
              </a:r>
            </a:p>
          </p:txBody>
        </p:sp>
        <p:pic>
          <p:nvPicPr>
            <p:cNvPr id="18" name="Picture 17"/>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6361026" y="1550851"/>
              <a:ext cx="410895" cy="405025"/>
            </a:xfrm>
            <a:prstGeom prst="rect">
              <a:avLst/>
            </a:prstGeom>
          </p:spPr>
        </p:pic>
        <p:pic>
          <p:nvPicPr>
            <p:cNvPr id="19" name="Picture 18"/>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6361026" y="2386396"/>
              <a:ext cx="410895" cy="405025"/>
            </a:xfrm>
            <a:prstGeom prst="rect">
              <a:avLst/>
            </a:prstGeom>
          </p:spPr>
        </p:pic>
        <p:pic>
          <p:nvPicPr>
            <p:cNvPr id="20" name="Picture 19"/>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6361026" y="3354789"/>
              <a:ext cx="410895" cy="405025"/>
            </a:xfrm>
            <a:prstGeom prst="rect">
              <a:avLst/>
            </a:prstGeom>
          </p:spPr>
        </p:pic>
        <p:pic>
          <p:nvPicPr>
            <p:cNvPr id="21" name="Picture 20"/>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6361026" y="4399374"/>
              <a:ext cx="410895" cy="405025"/>
            </a:xfrm>
            <a:prstGeom prst="rect">
              <a:avLst/>
            </a:prstGeom>
          </p:spPr>
        </p:pic>
        <p:pic>
          <p:nvPicPr>
            <p:cNvPr id="22" name="Picture 21"/>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6361026" y="5440061"/>
              <a:ext cx="410895" cy="405025"/>
            </a:xfrm>
            <a:prstGeom prst="rect">
              <a:avLst/>
            </a:prstGeom>
          </p:spPr>
        </p:pic>
        <p:cxnSp>
          <p:nvCxnSpPr>
            <p:cNvPr id="23" name="Straight Connector 22"/>
            <p:cNvCxnSpPr/>
            <p:nvPr/>
          </p:nvCxnSpPr>
          <p:spPr>
            <a:xfrm>
              <a:off x="6368841" y="2160446"/>
              <a:ext cx="5237031" cy="0"/>
            </a:xfrm>
            <a:prstGeom prst="line">
              <a:avLst/>
            </a:prstGeom>
            <a:solidFill>
              <a:schemeClr val="bg1">
                <a:lumMod val="75000"/>
              </a:schemeClr>
            </a:solidFill>
            <a:ln w="190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cxnSp>
        <p:cxnSp>
          <p:nvCxnSpPr>
            <p:cNvPr id="24" name="Straight Connector 23"/>
            <p:cNvCxnSpPr/>
            <p:nvPr/>
          </p:nvCxnSpPr>
          <p:spPr>
            <a:xfrm>
              <a:off x="6368841" y="3004507"/>
              <a:ext cx="5237031" cy="0"/>
            </a:xfrm>
            <a:prstGeom prst="line">
              <a:avLst/>
            </a:prstGeom>
            <a:solidFill>
              <a:schemeClr val="bg1">
                <a:lumMod val="75000"/>
              </a:schemeClr>
            </a:solidFill>
            <a:ln w="190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cxnSp>
        <p:cxnSp>
          <p:nvCxnSpPr>
            <p:cNvPr id="25" name="Straight Connector 24"/>
            <p:cNvCxnSpPr/>
            <p:nvPr/>
          </p:nvCxnSpPr>
          <p:spPr>
            <a:xfrm>
              <a:off x="6368841" y="4098661"/>
              <a:ext cx="5237031" cy="0"/>
            </a:xfrm>
            <a:prstGeom prst="line">
              <a:avLst/>
            </a:prstGeom>
            <a:solidFill>
              <a:schemeClr val="bg1">
                <a:lumMod val="75000"/>
              </a:schemeClr>
            </a:solidFill>
            <a:ln w="190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cxnSp>
        <p:cxnSp>
          <p:nvCxnSpPr>
            <p:cNvPr id="26" name="Straight Connector 25"/>
            <p:cNvCxnSpPr/>
            <p:nvPr/>
          </p:nvCxnSpPr>
          <p:spPr>
            <a:xfrm>
              <a:off x="6368841" y="5105472"/>
              <a:ext cx="5237031" cy="0"/>
            </a:xfrm>
            <a:prstGeom prst="line">
              <a:avLst/>
            </a:prstGeom>
            <a:solidFill>
              <a:schemeClr val="bg1">
                <a:lumMod val="75000"/>
              </a:schemeClr>
            </a:solidFill>
            <a:ln w="190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cxnSp>
        <p:sp>
          <p:nvSpPr>
            <p:cNvPr id="27" name="TextBox 26"/>
            <p:cNvSpPr txBox="1"/>
            <p:nvPr/>
          </p:nvSpPr>
          <p:spPr>
            <a:xfrm>
              <a:off x="9737995" y="1501547"/>
              <a:ext cx="1115404" cy="519058"/>
            </a:xfrm>
            <a:prstGeom prst="rect">
              <a:avLst/>
            </a:prstGeom>
            <a:noFill/>
          </p:spPr>
          <p:txBody>
            <a:bodyPr wrap="none" rtlCol="0">
              <a:spAutoFit/>
            </a:bodyPr>
            <a:lstStyle/>
            <a:p>
              <a:r>
                <a:rPr lang="en-GB" sz="1596" b="1">
                  <a:solidFill>
                    <a:srgbClr val="000000"/>
                  </a:solidFill>
                  <a:latin typeface="Avenir Heavy"/>
                </a:rPr>
                <a:t>Growing</a:t>
              </a:r>
              <a:br>
                <a:rPr lang="en-GB" sz="1596" b="1">
                  <a:solidFill>
                    <a:srgbClr val="000000"/>
                  </a:solidFill>
                  <a:latin typeface="Avenir Heavy"/>
                </a:rPr>
              </a:br>
              <a:r>
                <a:rPr lang="en-GB" sz="1596" b="1">
                  <a:solidFill>
                    <a:srgbClr val="000000"/>
                  </a:solidFill>
                  <a:latin typeface="Avenir Heavy"/>
                </a:rPr>
                <a:t>economies</a:t>
              </a:r>
            </a:p>
          </p:txBody>
        </p:sp>
        <p:sp>
          <p:nvSpPr>
            <p:cNvPr id="28" name="TextBox 27"/>
            <p:cNvSpPr txBox="1"/>
            <p:nvPr/>
          </p:nvSpPr>
          <p:spPr>
            <a:xfrm>
              <a:off x="9737995" y="2219075"/>
              <a:ext cx="1387766" cy="737518"/>
            </a:xfrm>
            <a:prstGeom prst="rect">
              <a:avLst/>
            </a:prstGeom>
            <a:noFill/>
          </p:spPr>
          <p:txBody>
            <a:bodyPr wrap="none" rtlCol="0">
              <a:spAutoFit/>
            </a:bodyPr>
            <a:lstStyle/>
            <a:p>
              <a:r>
                <a:rPr lang="en-GB" sz="1596" b="1">
                  <a:solidFill>
                    <a:srgbClr val="000000"/>
                  </a:solidFill>
                  <a:latin typeface="Avenir Heavy"/>
                </a:rPr>
                <a:t>Cost savings</a:t>
              </a:r>
              <a:br>
                <a:rPr lang="en-GB" sz="1596" b="1">
                  <a:solidFill>
                    <a:srgbClr val="000000"/>
                  </a:solidFill>
                  <a:latin typeface="Avenir Heavy"/>
                </a:rPr>
              </a:br>
              <a:r>
                <a:rPr lang="en-GB" sz="1596" b="1">
                  <a:solidFill>
                    <a:srgbClr val="000000"/>
                  </a:solidFill>
                  <a:latin typeface="Avenir Heavy"/>
                </a:rPr>
                <a:t>and increased</a:t>
              </a:r>
              <a:br>
                <a:rPr lang="en-GB" sz="1596" b="1">
                  <a:solidFill>
                    <a:srgbClr val="000000"/>
                  </a:solidFill>
                  <a:latin typeface="Avenir Heavy"/>
                </a:rPr>
              </a:br>
              <a:r>
                <a:rPr lang="en-GB" sz="1596" b="1">
                  <a:solidFill>
                    <a:srgbClr val="000000"/>
                  </a:solidFill>
                  <a:latin typeface="Avenir Heavy"/>
                </a:rPr>
                <a:t>efficiencies</a:t>
              </a:r>
            </a:p>
          </p:txBody>
        </p:sp>
        <p:sp>
          <p:nvSpPr>
            <p:cNvPr id="29" name="TextBox 28"/>
            <p:cNvSpPr txBox="1"/>
            <p:nvPr/>
          </p:nvSpPr>
          <p:spPr>
            <a:xfrm>
              <a:off x="9737995" y="3074531"/>
              <a:ext cx="1580274" cy="955979"/>
            </a:xfrm>
            <a:prstGeom prst="rect">
              <a:avLst/>
            </a:prstGeom>
            <a:noFill/>
          </p:spPr>
          <p:txBody>
            <a:bodyPr wrap="none" rtlCol="0">
              <a:spAutoFit/>
            </a:bodyPr>
            <a:lstStyle/>
            <a:p>
              <a:r>
                <a:rPr lang="en-GB" sz="1596" b="1">
                  <a:solidFill>
                    <a:srgbClr val="000000"/>
                  </a:solidFill>
                  <a:latin typeface="Avenir Heavy"/>
                </a:rPr>
                <a:t>More productive</a:t>
              </a:r>
              <a:br>
                <a:rPr lang="en-GB" sz="1596" b="1">
                  <a:solidFill>
                    <a:srgbClr val="000000"/>
                  </a:solidFill>
                  <a:latin typeface="Avenir Heavy"/>
                </a:rPr>
              </a:br>
              <a:r>
                <a:rPr lang="en-GB" sz="1596" b="1">
                  <a:solidFill>
                    <a:srgbClr val="000000"/>
                  </a:solidFill>
                  <a:latin typeface="Avenir Heavy"/>
                </a:rPr>
                <a:t>workforces and</a:t>
              </a:r>
              <a:br>
                <a:rPr lang="en-GB" sz="1596" b="1">
                  <a:solidFill>
                    <a:srgbClr val="000000"/>
                  </a:solidFill>
                  <a:latin typeface="Avenir Heavy"/>
                </a:rPr>
              </a:br>
              <a:r>
                <a:rPr lang="en-GB" sz="1596" b="1">
                  <a:solidFill>
                    <a:srgbClr val="000000"/>
                  </a:solidFill>
                  <a:latin typeface="Avenir Heavy"/>
                </a:rPr>
                <a:t>increased</a:t>
              </a:r>
              <a:br>
                <a:rPr lang="en-GB" sz="1596" b="1">
                  <a:solidFill>
                    <a:srgbClr val="000000"/>
                  </a:solidFill>
                  <a:latin typeface="Avenir Heavy"/>
                </a:rPr>
              </a:br>
              <a:r>
                <a:rPr lang="en-GB" sz="1596" b="1">
                  <a:solidFill>
                    <a:srgbClr val="000000"/>
                  </a:solidFill>
                  <a:latin typeface="Avenir Heavy"/>
                </a:rPr>
                <a:t>efficiencies</a:t>
              </a:r>
            </a:p>
          </p:txBody>
        </p:sp>
        <p:sp>
          <p:nvSpPr>
            <p:cNvPr id="30" name="TextBox 29"/>
            <p:cNvSpPr txBox="1"/>
            <p:nvPr/>
          </p:nvSpPr>
          <p:spPr>
            <a:xfrm>
              <a:off x="9737995" y="4118593"/>
              <a:ext cx="2023755" cy="955979"/>
            </a:xfrm>
            <a:prstGeom prst="rect">
              <a:avLst/>
            </a:prstGeom>
            <a:noFill/>
          </p:spPr>
          <p:txBody>
            <a:bodyPr wrap="none" rtlCol="0">
              <a:spAutoFit/>
            </a:bodyPr>
            <a:lstStyle/>
            <a:p>
              <a:r>
                <a:rPr lang="en-GB" sz="1596" b="1">
                  <a:solidFill>
                    <a:srgbClr val="000000"/>
                  </a:solidFill>
                  <a:latin typeface="Avenir Heavy"/>
                </a:rPr>
                <a:t>More capable &amp;</a:t>
              </a:r>
              <a:br>
                <a:rPr lang="en-GB" sz="1596" b="1">
                  <a:solidFill>
                    <a:srgbClr val="000000"/>
                  </a:solidFill>
                  <a:latin typeface="Avenir Heavy"/>
                </a:rPr>
              </a:br>
              <a:r>
                <a:rPr lang="en-GB" sz="1596" b="1">
                  <a:solidFill>
                    <a:srgbClr val="000000"/>
                  </a:solidFill>
                  <a:latin typeface="Avenir Heavy"/>
                </a:rPr>
                <a:t>inspiring managers &amp;</a:t>
              </a:r>
              <a:br>
                <a:rPr lang="en-GB" sz="1596" b="1">
                  <a:solidFill>
                    <a:srgbClr val="000000"/>
                  </a:solidFill>
                  <a:latin typeface="Avenir Heavy"/>
                </a:rPr>
              </a:br>
              <a:r>
                <a:rPr lang="en-GB" sz="1596" b="1">
                  <a:solidFill>
                    <a:srgbClr val="000000"/>
                  </a:solidFill>
                  <a:latin typeface="Avenir Heavy"/>
                </a:rPr>
                <a:t>measurable</a:t>
              </a:r>
              <a:br>
                <a:rPr lang="en-GB" sz="1596" b="1">
                  <a:solidFill>
                    <a:srgbClr val="000000"/>
                  </a:solidFill>
                  <a:latin typeface="Avenir Heavy"/>
                </a:rPr>
              </a:br>
              <a:r>
                <a:rPr lang="en-GB" sz="1596" b="1">
                  <a:solidFill>
                    <a:srgbClr val="000000"/>
                  </a:solidFill>
                  <a:latin typeface="Avenir Heavy"/>
                </a:rPr>
                <a:t>business results</a:t>
              </a:r>
            </a:p>
          </p:txBody>
        </p:sp>
        <p:sp>
          <p:nvSpPr>
            <p:cNvPr id="31" name="TextBox 30"/>
            <p:cNvSpPr txBox="1"/>
            <p:nvPr/>
          </p:nvSpPr>
          <p:spPr>
            <a:xfrm>
              <a:off x="9737995" y="5273241"/>
              <a:ext cx="1650148" cy="737518"/>
            </a:xfrm>
            <a:prstGeom prst="rect">
              <a:avLst/>
            </a:prstGeom>
            <a:noFill/>
          </p:spPr>
          <p:txBody>
            <a:bodyPr wrap="none" rtlCol="0">
              <a:spAutoFit/>
            </a:bodyPr>
            <a:lstStyle/>
            <a:p>
              <a:r>
                <a:rPr lang="en-GB" sz="1596" b="1">
                  <a:solidFill>
                    <a:srgbClr val="000000"/>
                  </a:solidFill>
                  <a:latin typeface="Avenir Heavy"/>
                </a:rPr>
                <a:t>More confident &amp;</a:t>
              </a:r>
              <a:br>
                <a:rPr lang="en-GB" sz="1596" b="1">
                  <a:solidFill>
                    <a:srgbClr val="000000"/>
                  </a:solidFill>
                  <a:latin typeface="Avenir Heavy"/>
                </a:rPr>
              </a:br>
              <a:r>
                <a:rPr lang="en-GB" sz="1596" b="1">
                  <a:solidFill>
                    <a:srgbClr val="000000"/>
                  </a:solidFill>
                  <a:latin typeface="Avenir Heavy"/>
                </a:rPr>
                <a:t>work-ready job</a:t>
              </a:r>
              <a:br>
                <a:rPr lang="en-GB" sz="1596" b="1">
                  <a:solidFill>
                    <a:srgbClr val="000000"/>
                  </a:solidFill>
                  <a:latin typeface="Avenir Heavy"/>
                </a:rPr>
              </a:br>
              <a:r>
                <a:rPr lang="en-GB" sz="1596" b="1">
                  <a:solidFill>
                    <a:srgbClr val="000000"/>
                  </a:solidFill>
                  <a:latin typeface="Avenir Heavy"/>
                </a:rPr>
                <a:t>candidates</a:t>
              </a:r>
            </a:p>
          </p:txBody>
        </p:sp>
        <p:sp>
          <p:nvSpPr>
            <p:cNvPr id="32" name="TextBox 31"/>
            <p:cNvSpPr txBox="1"/>
            <p:nvPr/>
          </p:nvSpPr>
          <p:spPr>
            <a:xfrm>
              <a:off x="6889084" y="1337644"/>
              <a:ext cx="1240891" cy="273390"/>
            </a:xfrm>
            <a:prstGeom prst="rect">
              <a:avLst/>
            </a:prstGeom>
            <a:noFill/>
          </p:spPr>
          <p:txBody>
            <a:bodyPr wrap="none" rtlCol="0">
              <a:spAutoFit/>
            </a:bodyPr>
            <a:lstStyle/>
            <a:p>
              <a:r>
                <a:rPr lang="en-GB" sz="1397" b="1">
                  <a:solidFill>
                    <a:srgbClr val="DA291C"/>
                  </a:solidFill>
                  <a:latin typeface="Avenir Light"/>
                </a:rPr>
                <a:t>Governments:</a:t>
              </a:r>
            </a:p>
          </p:txBody>
        </p:sp>
        <p:sp>
          <p:nvSpPr>
            <p:cNvPr id="33" name="TextBox 32"/>
            <p:cNvSpPr txBox="1"/>
            <p:nvPr/>
          </p:nvSpPr>
          <p:spPr>
            <a:xfrm>
              <a:off x="6889084" y="2275498"/>
              <a:ext cx="1645870" cy="273390"/>
            </a:xfrm>
            <a:prstGeom prst="rect">
              <a:avLst/>
            </a:prstGeom>
            <a:noFill/>
          </p:spPr>
          <p:txBody>
            <a:bodyPr wrap="none" rtlCol="0">
              <a:spAutoFit/>
            </a:bodyPr>
            <a:lstStyle/>
            <a:p>
              <a:r>
                <a:rPr lang="en-GB" sz="1397" b="1">
                  <a:solidFill>
                    <a:srgbClr val="DA291C"/>
                  </a:solidFill>
                  <a:latin typeface="Avenir Light"/>
                </a:rPr>
                <a:t>Learning providers</a:t>
              </a:r>
              <a:r>
                <a:rPr lang="en-GB" sz="1397" b="1">
                  <a:solidFill>
                    <a:srgbClr val="DA291C"/>
                  </a:solidFill>
                </a:rPr>
                <a:t>:</a:t>
              </a:r>
            </a:p>
          </p:txBody>
        </p:sp>
        <p:sp>
          <p:nvSpPr>
            <p:cNvPr id="34" name="TextBox 33"/>
            <p:cNvSpPr txBox="1"/>
            <p:nvPr/>
          </p:nvSpPr>
          <p:spPr>
            <a:xfrm>
              <a:off x="6889085" y="3056026"/>
              <a:ext cx="1029845" cy="273390"/>
            </a:xfrm>
            <a:prstGeom prst="rect">
              <a:avLst/>
            </a:prstGeom>
            <a:noFill/>
          </p:spPr>
          <p:txBody>
            <a:bodyPr wrap="none" rtlCol="0">
              <a:spAutoFit/>
            </a:bodyPr>
            <a:lstStyle/>
            <a:p>
              <a:r>
                <a:rPr lang="en-GB" sz="1397" b="1">
                  <a:solidFill>
                    <a:srgbClr val="DA291C"/>
                  </a:solidFill>
                  <a:latin typeface="Avenir Light"/>
                </a:rPr>
                <a:t>Employers:</a:t>
              </a:r>
            </a:p>
          </p:txBody>
        </p:sp>
        <p:sp>
          <p:nvSpPr>
            <p:cNvPr id="35" name="TextBox 34"/>
            <p:cNvSpPr txBox="1"/>
            <p:nvPr/>
          </p:nvSpPr>
          <p:spPr>
            <a:xfrm>
              <a:off x="6889084" y="4306945"/>
              <a:ext cx="1568867" cy="273390"/>
            </a:xfrm>
            <a:prstGeom prst="rect">
              <a:avLst/>
            </a:prstGeom>
            <a:noFill/>
          </p:spPr>
          <p:txBody>
            <a:bodyPr wrap="none" rtlCol="0">
              <a:spAutoFit/>
            </a:bodyPr>
            <a:lstStyle/>
            <a:p>
              <a:r>
                <a:rPr lang="en-GB" sz="1397" b="1">
                  <a:solidFill>
                    <a:srgbClr val="DA291C"/>
                  </a:solidFill>
                  <a:latin typeface="Avenir Light"/>
                </a:rPr>
                <a:t>Senior executives:</a:t>
              </a:r>
            </a:p>
          </p:txBody>
        </p:sp>
        <p:sp>
          <p:nvSpPr>
            <p:cNvPr id="36" name="TextBox 35"/>
            <p:cNvSpPr txBox="1"/>
            <p:nvPr/>
          </p:nvSpPr>
          <p:spPr>
            <a:xfrm>
              <a:off x="6889084" y="5147673"/>
              <a:ext cx="1046957" cy="273390"/>
            </a:xfrm>
            <a:prstGeom prst="rect">
              <a:avLst/>
            </a:prstGeom>
            <a:noFill/>
          </p:spPr>
          <p:txBody>
            <a:bodyPr wrap="none" rtlCol="0">
              <a:spAutoFit/>
            </a:bodyPr>
            <a:lstStyle/>
            <a:p>
              <a:r>
                <a:rPr lang="en-GB" sz="1397" b="1">
                  <a:solidFill>
                    <a:srgbClr val="DA291C"/>
                  </a:solidFill>
                  <a:latin typeface="Avenir Light"/>
                </a:rPr>
                <a:t>Individuals:</a:t>
              </a:r>
            </a:p>
          </p:txBody>
        </p:sp>
        <p:sp>
          <p:nvSpPr>
            <p:cNvPr id="37" name="TextBox 36"/>
            <p:cNvSpPr txBox="1"/>
            <p:nvPr/>
          </p:nvSpPr>
          <p:spPr>
            <a:xfrm>
              <a:off x="6889084" y="1546064"/>
              <a:ext cx="1804731" cy="573347"/>
            </a:xfrm>
            <a:prstGeom prst="rect">
              <a:avLst/>
            </a:prstGeom>
            <a:noFill/>
          </p:spPr>
          <p:txBody>
            <a:bodyPr wrap="square" rtlCol="0">
              <a:spAutoFit/>
            </a:bodyPr>
            <a:lstStyle/>
            <a:p>
              <a:r>
                <a:rPr lang="en-GB" sz="1197">
                  <a:solidFill>
                    <a:srgbClr val="000000"/>
                  </a:solidFill>
                  <a:latin typeface="Avenir Light"/>
                </a:rPr>
                <a:t>professional and technical skills education systems to meet skills needs</a:t>
              </a:r>
            </a:p>
          </p:txBody>
        </p:sp>
        <p:sp>
          <p:nvSpPr>
            <p:cNvPr id="38" name="TextBox 37"/>
            <p:cNvSpPr txBox="1"/>
            <p:nvPr/>
          </p:nvSpPr>
          <p:spPr>
            <a:xfrm>
              <a:off x="6889084" y="2490553"/>
              <a:ext cx="1804731" cy="409534"/>
            </a:xfrm>
            <a:prstGeom prst="rect">
              <a:avLst/>
            </a:prstGeom>
            <a:noFill/>
          </p:spPr>
          <p:txBody>
            <a:bodyPr wrap="square" rtlCol="0">
              <a:spAutoFit/>
            </a:bodyPr>
            <a:lstStyle/>
            <a:p>
              <a:r>
                <a:rPr lang="en-GB" sz="1197">
                  <a:solidFill>
                    <a:srgbClr val="000000"/>
                  </a:solidFill>
                  <a:latin typeface="Avenir Light"/>
                </a:rPr>
                <a:t>centre support and consultancy services</a:t>
              </a:r>
            </a:p>
          </p:txBody>
        </p:sp>
        <p:sp>
          <p:nvSpPr>
            <p:cNvPr id="39" name="TextBox 38"/>
            <p:cNvSpPr txBox="1"/>
            <p:nvPr/>
          </p:nvSpPr>
          <p:spPr>
            <a:xfrm>
              <a:off x="6889083" y="3267558"/>
              <a:ext cx="2051743" cy="737160"/>
            </a:xfrm>
            <a:prstGeom prst="rect">
              <a:avLst/>
            </a:prstGeom>
            <a:noFill/>
          </p:spPr>
          <p:txBody>
            <a:bodyPr wrap="square" rtlCol="0">
              <a:spAutoFit/>
            </a:bodyPr>
            <a:lstStyle/>
            <a:p>
              <a:pPr marL="85485" indent="-85485">
                <a:buClr>
                  <a:srgbClr val="DA291C"/>
                </a:buClr>
                <a:buSzPct val="110000"/>
                <a:buFont typeface="Arial" panose="020B0604020202020204" pitchFamily="34" charset="0"/>
                <a:buChar char="•"/>
              </a:pPr>
              <a:r>
                <a:rPr lang="en-GB" sz="1197">
                  <a:solidFill>
                    <a:srgbClr val="000000"/>
                  </a:solidFill>
                  <a:latin typeface="Avenir Light"/>
                </a:rPr>
                <a:t>validation of candidate skills</a:t>
              </a:r>
            </a:p>
            <a:p>
              <a:pPr marL="85485" indent="-85485">
                <a:buClr>
                  <a:srgbClr val="DA291C"/>
                </a:buClr>
                <a:buSzPct val="110000"/>
                <a:buFont typeface="Arial" panose="020B0604020202020204" pitchFamily="34" charset="0"/>
                <a:buChar char="•"/>
              </a:pPr>
              <a:r>
                <a:rPr lang="en-GB" sz="1197">
                  <a:solidFill>
                    <a:srgbClr val="000000"/>
                  </a:solidFill>
                  <a:latin typeface="Avenir Light"/>
                </a:rPr>
                <a:t>effective corporate learning</a:t>
              </a:r>
            </a:p>
            <a:p>
              <a:pPr marL="85485" indent="-85485">
                <a:buClr>
                  <a:srgbClr val="DA291C"/>
                </a:buClr>
                <a:buSzPct val="110000"/>
                <a:buFont typeface="Arial" panose="020B0604020202020204" pitchFamily="34" charset="0"/>
                <a:buChar char="•"/>
              </a:pPr>
              <a:r>
                <a:rPr lang="en-GB" sz="1197">
                  <a:solidFill>
                    <a:srgbClr val="000000"/>
                  </a:solidFill>
                  <a:latin typeface="Avenir Light"/>
                </a:rPr>
                <a:t>accreditation of L&amp;D programmes</a:t>
              </a:r>
            </a:p>
          </p:txBody>
        </p:sp>
        <p:sp>
          <p:nvSpPr>
            <p:cNvPr id="40" name="TextBox 39"/>
            <p:cNvSpPr txBox="1"/>
            <p:nvPr/>
          </p:nvSpPr>
          <p:spPr>
            <a:xfrm>
              <a:off x="6889084" y="4525255"/>
              <a:ext cx="1804731" cy="409534"/>
            </a:xfrm>
            <a:prstGeom prst="rect">
              <a:avLst/>
            </a:prstGeom>
            <a:noFill/>
          </p:spPr>
          <p:txBody>
            <a:bodyPr wrap="square" rtlCol="0">
              <a:spAutoFit/>
            </a:bodyPr>
            <a:lstStyle/>
            <a:p>
              <a:r>
                <a:rPr lang="en-GB" sz="1197">
                  <a:solidFill>
                    <a:srgbClr val="000000"/>
                  </a:solidFill>
                  <a:latin typeface="Avenir Light"/>
                </a:rPr>
                <a:t>leadership training and coaching</a:t>
              </a:r>
            </a:p>
          </p:txBody>
        </p:sp>
        <p:sp>
          <p:nvSpPr>
            <p:cNvPr id="41" name="TextBox 40"/>
            <p:cNvSpPr txBox="1"/>
            <p:nvPr/>
          </p:nvSpPr>
          <p:spPr>
            <a:xfrm>
              <a:off x="6889083" y="5370318"/>
              <a:ext cx="2183407" cy="737160"/>
            </a:xfrm>
            <a:prstGeom prst="rect">
              <a:avLst/>
            </a:prstGeom>
            <a:noFill/>
          </p:spPr>
          <p:txBody>
            <a:bodyPr wrap="square" rtlCol="0">
              <a:spAutoFit/>
            </a:bodyPr>
            <a:lstStyle/>
            <a:p>
              <a:r>
                <a:rPr lang="en-GB" sz="1197">
                  <a:solidFill>
                    <a:srgbClr val="000000"/>
                  </a:solidFill>
                  <a:latin typeface="Avenir Light"/>
                </a:rPr>
                <a:t>Industry-recognised, market leading qualifications and credentials provide proof of professional and technical skills</a:t>
              </a:r>
            </a:p>
          </p:txBody>
        </p:sp>
      </p:grpSp>
      <p:grpSp>
        <p:nvGrpSpPr>
          <p:cNvPr id="4" name="Group 3"/>
          <p:cNvGrpSpPr/>
          <p:nvPr/>
        </p:nvGrpSpPr>
        <p:grpSpPr>
          <a:xfrm>
            <a:off x="840346" y="1535805"/>
            <a:ext cx="4232571" cy="4908995"/>
            <a:chOff x="823519" y="1543240"/>
            <a:chExt cx="4244454" cy="4922777"/>
          </a:xfrm>
        </p:grpSpPr>
        <p:pic>
          <p:nvPicPr>
            <p:cNvPr id="43" name="Picture 42" descr="C&amp;G_Ampersand_877_72dpi.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519" y="1708370"/>
              <a:ext cx="4244454" cy="4757647"/>
            </a:xfrm>
            <a:prstGeom prst="rect">
              <a:avLst/>
            </a:prstGeom>
          </p:spPr>
        </p:pic>
        <p:sp>
          <p:nvSpPr>
            <p:cNvPr id="44" name="Freeform 9"/>
            <p:cNvSpPr>
              <a:spLocks/>
            </p:cNvSpPr>
            <p:nvPr/>
          </p:nvSpPr>
          <p:spPr bwMode="auto">
            <a:xfrm>
              <a:off x="1072457" y="2265054"/>
              <a:ext cx="3642038" cy="3630837"/>
            </a:xfrm>
            <a:custGeom>
              <a:avLst/>
              <a:gdLst>
                <a:gd name="T0" fmla="*/ 977 w 1951"/>
                <a:gd name="T1" fmla="*/ 0 h 1945"/>
                <a:gd name="T2" fmla="*/ 286 w 1951"/>
                <a:gd name="T3" fmla="*/ 286 h 1945"/>
                <a:gd name="T4" fmla="*/ 0 w 1951"/>
                <a:gd name="T5" fmla="*/ 975 h 1945"/>
                <a:gd name="T6" fmla="*/ 284 w 1951"/>
                <a:gd name="T7" fmla="*/ 1661 h 1945"/>
                <a:gd name="T8" fmla="*/ 974 w 1951"/>
                <a:gd name="T9" fmla="*/ 1945 h 1945"/>
                <a:gd name="T10" fmla="*/ 1664 w 1951"/>
                <a:gd name="T11" fmla="*/ 1660 h 1945"/>
                <a:gd name="T12" fmla="*/ 1951 w 1951"/>
                <a:gd name="T13" fmla="*/ 972 h 1945"/>
                <a:gd name="T14" fmla="*/ 1666 w 1951"/>
                <a:gd name="T15" fmla="*/ 284 h 1945"/>
                <a:gd name="T16" fmla="*/ 977 w 1951"/>
                <a:gd name="T17" fmla="*/ 0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1" h="1945">
                  <a:moveTo>
                    <a:pt x="977" y="0"/>
                  </a:moveTo>
                  <a:lnTo>
                    <a:pt x="286" y="286"/>
                  </a:lnTo>
                  <a:lnTo>
                    <a:pt x="0" y="975"/>
                  </a:lnTo>
                  <a:lnTo>
                    <a:pt x="284" y="1661"/>
                  </a:lnTo>
                  <a:lnTo>
                    <a:pt x="974" y="1945"/>
                  </a:lnTo>
                  <a:lnTo>
                    <a:pt x="1664" y="1660"/>
                  </a:lnTo>
                  <a:lnTo>
                    <a:pt x="1951" y="972"/>
                  </a:lnTo>
                  <a:lnTo>
                    <a:pt x="1666" y="284"/>
                  </a:lnTo>
                  <a:lnTo>
                    <a:pt x="977" y="0"/>
                  </a:lnTo>
                  <a:close/>
                </a:path>
              </a:pathLst>
            </a:custGeom>
            <a:solidFill>
              <a:schemeClr val="bg1"/>
            </a:solidFill>
            <a:ln w="46038" cap="flat">
              <a:solidFill>
                <a:srgbClr val="E42313"/>
              </a:solidFill>
              <a:prstDash val="solid"/>
              <a:miter lim="800000"/>
              <a:headEnd/>
              <a:tailEnd/>
            </a:ln>
            <a:extLst/>
          </p:spPr>
          <p:txBody>
            <a:bodyPr vert="horz" wrap="square" lIns="91184" tIns="45592" rIns="91184" bIns="45592" numCol="1" anchor="t" anchorCtr="0" compatLnSpc="1">
              <a:prstTxWarp prst="textNoShape">
                <a:avLst/>
              </a:prstTxWarp>
            </a:bodyPr>
            <a:lstStyle/>
            <a:p>
              <a:endParaRPr lang="en-GB" sz="1794">
                <a:solidFill>
                  <a:srgbClr val="000000"/>
                </a:solidFill>
              </a:endParaRPr>
            </a:p>
          </p:txBody>
        </p:sp>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0323" y="2916117"/>
              <a:ext cx="745607" cy="451068"/>
            </a:xfrm>
            <a:prstGeom prst="rect">
              <a:avLst/>
            </a:prstGeom>
            <a:solidFill>
              <a:schemeClr val="bg1"/>
            </a:solidFill>
          </p:spPr>
        </p:pic>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2081" y="3562922"/>
              <a:ext cx="2158968" cy="506851"/>
            </a:xfrm>
            <a:prstGeom prst="rect">
              <a:avLst/>
            </a:prstGeom>
            <a:solidFill>
              <a:schemeClr val="bg1"/>
            </a:solidFill>
          </p:spPr>
        </p:pic>
        <p:pic>
          <p:nvPicPr>
            <p:cNvPr id="47" name="Picture 46"/>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377578" y="4165033"/>
              <a:ext cx="1209879" cy="357243"/>
            </a:xfrm>
            <a:prstGeom prst="rect">
              <a:avLst/>
            </a:prstGeom>
            <a:solidFill>
              <a:schemeClr val="bg1"/>
            </a:solidFill>
          </p:spPr>
        </p:pic>
        <p:pic>
          <p:nvPicPr>
            <p:cNvPr id="48" name="Picture 4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58197" y="4078968"/>
              <a:ext cx="1791315" cy="565384"/>
            </a:xfrm>
            <a:prstGeom prst="rect">
              <a:avLst/>
            </a:prstGeom>
            <a:solidFill>
              <a:schemeClr val="bg1"/>
            </a:solidFill>
          </p:spPr>
        </p:pic>
        <p:pic>
          <p:nvPicPr>
            <p:cNvPr id="49" name="Picture 48" descr="C&amp;G_Logotype_RGB_300px.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00693" y="1543240"/>
              <a:ext cx="2690103" cy="609757"/>
            </a:xfrm>
            <a:prstGeom prst="rect">
              <a:avLst/>
            </a:prstGeom>
            <a:solidFill>
              <a:schemeClr val="bg1"/>
            </a:solidFill>
          </p:spPr>
        </p:pic>
        <p:pic>
          <p:nvPicPr>
            <p:cNvPr id="50" name="Picture 4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09570" y="2815272"/>
              <a:ext cx="1042406" cy="616332"/>
            </a:xfrm>
            <a:prstGeom prst="rect">
              <a:avLst/>
            </a:prstGeom>
          </p:spPr>
        </p:pic>
        <p:pic>
          <p:nvPicPr>
            <p:cNvPr id="51" name="Picture 5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68040" y="4693153"/>
              <a:ext cx="1118042" cy="759978"/>
            </a:xfrm>
            <a:prstGeom prst="rect">
              <a:avLst/>
            </a:prstGeom>
          </p:spPr>
        </p:pic>
        <p:pic>
          <p:nvPicPr>
            <p:cNvPr id="52" name="Picture 5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65489" y="4809391"/>
              <a:ext cx="821968" cy="375344"/>
            </a:xfrm>
            <a:prstGeom prst="rect">
              <a:avLst/>
            </a:prstGeom>
          </p:spPr>
        </p:pic>
      </p:grpSp>
    </p:spTree>
    <p:extLst>
      <p:ext uri="{BB962C8B-B14F-4D97-AF65-F5344CB8AC3E}">
        <p14:creationId xmlns:p14="http://schemas.microsoft.com/office/powerpoint/2010/main" val="3118003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1197735" y="888642"/>
            <a:ext cx="9814279" cy="5734994"/>
            <a:chOff x="1186639" y="824941"/>
            <a:chExt cx="9841832" cy="5751095"/>
          </a:xfrm>
        </p:grpSpPr>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186639" y="824941"/>
              <a:ext cx="9841832" cy="5751095"/>
            </a:xfrm>
            <a:prstGeom prst="rect">
              <a:avLst/>
            </a:prstGeom>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372" y="2989366"/>
              <a:ext cx="1289439" cy="1444017"/>
            </a:xfrm>
            <a:prstGeom prst="rect">
              <a:avLst/>
            </a:prstGeom>
          </p:spPr>
        </p:pic>
        <p:sp>
          <p:nvSpPr>
            <p:cNvPr id="35" name="TextBox 34"/>
            <p:cNvSpPr txBox="1"/>
            <p:nvPr/>
          </p:nvSpPr>
          <p:spPr>
            <a:xfrm>
              <a:off x="2050804" y="3272660"/>
              <a:ext cx="2940219" cy="707886"/>
            </a:xfrm>
            <a:prstGeom prst="rect">
              <a:avLst/>
            </a:prstGeom>
            <a:noFill/>
          </p:spPr>
          <p:txBody>
            <a:bodyPr wrap="square" rtlCol="0">
              <a:spAutoFit/>
            </a:bodyPr>
            <a:lstStyle/>
            <a:p>
              <a:pPr algn="ctr"/>
              <a:r>
                <a:rPr lang="en-GB" sz="3989">
                  <a:solidFill>
                    <a:srgbClr val="FFFFFF"/>
                  </a:solidFill>
                </a:rPr>
                <a:t>Education</a:t>
              </a:r>
            </a:p>
          </p:txBody>
        </p:sp>
        <p:sp>
          <p:nvSpPr>
            <p:cNvPr id="36" name="TextBox 35"/>
            <p:cNvSpPr txBox="1"/>
            <p:nvPr/>
          </p:nvSpPr>
          <p:spPr>
            <a:xfrm>
              <a:off x="7104941" y="3288471"/>
              <a:ext cx="3163997" cy="707886"/>
            </a:xfrm>
            <a:prstGeom prst="rect">
              <a:avLst/>
            </a:prstGeom>
            <a:noFill/>
          </p:spPr>
          <p:txBody>
            <a:bodyPr wrap="square" rtlCol="0">
              <a:spAutoFit/>
            </a:bodyPr>
            <a:lstStyle/>
            <a:p>
              <a:pPr algn="ctr"/>
              <a:r>
                <a:rPr lang="en-GB" sz="3989">
                  <a:solidFill>
                    <a:srgbClr val="FFFFFF"/>
                  </a:solidFill>
                </a:rPr>
                <a:t>Employment</a:t>
              </a:r>
            </a:p>
          </p:txBody>
        </p:sp>
      </p:grpSp>
      <p:grpSp>
        <p:nvGrpSpPr>
          <p:cNvPr id="31" name="Group 30"/>
          <p:cNvGrpSpPr/>
          <p:nvPr/>
        </p:nvGrpSpPr>
        <p:grpSpPr>
          <a:xfrm>
            <a:off x="-1181000" y="561975"/>
            <a:ext cx="14003770" cy="6118740"/>
            <a:chOff x="-914586" y="611649"/>
            <a:chExt cx="14043085" cy="6135918"/>
          </a:xfrm>
        </p:grpSpPr>
        <p:grpSp>
          <p:nvGrpSpPr>
            <p:cNvPr id="3" name="Group 2"/>
            <p:cNvGrpSpPr/>
            <p:nvPr/>
          </p:nvGrpSpPr>
          <p:grpSpPr>
            <a:xfrm>
              <a:off x="-914586" y="611649"/>
              <a:ext cx="14043085" cy="6135918"/>
              <a:chOff x="-423144" y="8332250"/>
              <a:chExt cx="14043085" cy="6135918"/>
            </a:xfrm>
          </p:grpSpPr>
          <p:grpSp>
            <p:nvGrpSpPr>
              <p:cNvPr id="5" name="Group 4"/>
              <p:cNvGrpSpPr/>
              <p:nvPr/>
            </p:nvGrpSpPr>
            <p:grpSpPr>
              <a:xfrm>
                <a:off x="-423144" y="9082126"/>
                <a:ext cx="14043085" cy="5386042"/>
                <a:chOff x="-423144" y="9082126"/>
                <a:chExt cx="14043085" cy="5386042"/>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144" y="9082126"/>
                  <a:ext cx="14043085" cy="5386042"/>
                </a:xfrm>
                <a:prstGeom prst="rect">
                  <a:avLst/>
                </a:prstGeom>
              </p:spPr>
            </p:pic>
            <p:sp>
              <p:nvSpPr>
                <p:cNvPr id="8" name="Rectangle 7"/>
                <p:cNvSpPr/>
                <p:nvPr/>
              </p:nvSpPr>
              <p:spPr>
                <a:xfrm>
                  <a:off x="1785002" y="9125627"/>
                  <a:ext cx="2762013" cy="461868"/>
                </a:xfrm>
                <a:prstGeom prst="rect">
                  <a:avLst/>
                </a:prstGeom>
              </p:spPr>
              <p:txBody>
                <a:bodyPr wrap="none">
                  <a:spAutoFit/>
                </a:bodyPr>
                <a:lstStyle/>
                <a:p>
                  <a:r>
                    <a:rPr lang="en-GB" sz="2393">
                      <a:solidFill>
                        <a:srgbClr val="CE0058"/>
                      </a:solidFill>
                      <a:latin typeface="Avenir Light"/>
                    </a:rPr>
                    <a:t>Getting into the job</a:t>
                  </a:r>
                </a:p>
              </p:txBody>
            </p:sp>
            <p:sp>
              <p:nvSpPr>
                <p:cNvPr id="9" name="Rectangle 8"/>
                <p:cNvSpPr/>
                <p:nvPr/>
              </p:nvSpPr>
              <p:spPr>
                <a:xfrm>
                  <a:off x="5214044" y="9150135"/>
                  <a:ext cx="2716809" cy="461868"/>
                </a:xfrm>
                <a:prstGeom prst="rect">
                  <a:avLst/>
                </a:prstGeom>
              </p:spPr>
              <p:txBody>
                <a:bodyPr wrap="none">
                  <a:spAutoFit/>
                </a:bodyPr>
                <a:lstStyle/>
                <a:p>
                  <a:r>
                    <a:rPr lang="en-GB" sz="2393">
                      <a:solidFill>
                        <a:srgbClr val="DA291C"/>
                      </a:solidFill>
                      <a:latin typeface="Avenir Light"/>
                    </a:rPr>
                    <a:t>Training on the job</a:t>
                  </a:r>
                </a:p>
              </p:txBody>
            </p:sp>
            <p:sp>
              <p:nvSpPr>
                <p:cNvPr id="10" name="Rectangle 9"/>
                <p:cNvSpPr/>
                <p:nvPr/>
              </p:nvSpPr>
              <p:spPr>
                <a:xfrm>
                  <a:off x="8427642" y="9130394"/>
                  <a:ext cx="3668645" cy="461868"/>
                </a:xfrm>
                <a:prstGeom prst="rect">
                  <a:avLst/>
                </a:prstGeom>
              </p:spPr>
              <p:txBody>
                <a:bodyPr wrap="none">
                  <a:spAutoFit/>
                </a:bodyPr>
                <a:lstStyle/>
                <a:p>
                  <a:r>
                    <a:rPr lang="en-US" sz="2393">
                      <a:solidFill>
                        <a:srgbClr val="FFA300"/>
                      </a:solidFill>
                      <a:latin typeface="Avenir Light"/>
                    </a:rPr>
                    <a:t>Progress into the next job</a:t>
                  </a:r>
                  <a:endParaRPr lang="en-GB" sz="2393">
                    <a:solidFill>
                      <a:srgbClr val="FFA300"/>
                    </a:solidFill>
                    <a:latin typeface="Avenir Light"/>
                  </a:endParaRPr>
                </a:p>
              </p:txBody>
            </p:sp>
            <p:sp>
              <p:nvSpPr>
                <p:cNvPr id="11" name="Rectangle 10"/>
                <p:cNvSpPr/>
                <p:nvPr/>
              </p:nvSpPr>
              <p:spPr>
                <a:xfrm>
                  <a:off x="2211278" y="11316400"/>
                  <a:ext cx="2155968" cy="523220"/>
                </a:xfrm>
                <a:prstGeom prst="rect">
                  <a:avLst/>
                </a:prstGeom>
              </p:spPr>
              <p:txBody>
                <a:bodyPr wrap="square">
                  <a:spAutoFit/>
                </a:bodyPr>
                <a:lstStyle/>
                <a:p>
                  <a:r>
                    <a:rPr lang="en-GB" sz="1397" dirty="0" err="1">
                      <a:solidFill>
                        <a:srgbClr val="CE0058"/>
                      </a:solidFill>
                    </a:rPr>
                    <a:t>TechBac</a:t>
                  </a:r>
                  <a:r>
                    <a:rPr lang="en-GB" sz="1397" dirty="0">
                      <a:solidFill>
                        <a:srgbClr val="CE0058"/>
                      </a:solidFill>
                    </a:rPr>
                    <a:t> = technicals &amp; Workplace Skills</a:t>
                  </a:r>
                </a:p>
              </p:txBody>
            </p:sp>
            <p:sp>
              <p:nvSpPr>
                <p:cNvPr id="12" name="Rectangle 11"/>
                <p:cNvSpPr/>
                <p:nvPr/>
              </p:nvSpPr>
              <p:spPr>
                <a:xfrm>
                  <a:off x="5513926" y="11188502"/>
                  <a:ext cx="1564069" cy="523220"/>
                </a:xfrm>
                <a:prstGeom prst="rect">
                  <a:avLst/>
                </a:prstGeom>
              </p:spPr>
              <p:txBody>
                <a:bodyPr wrap="square">
                  <a:spAutoFit/>
                </a:bodyPr>
                <a:lstStyle/>
                <a:p>
                  <a:r>
                    <a:rPr lang="en-GB" sz="1397">
                      <a:solidFill>
                        <a:srgbClr val="DA291C"/>
                      </a:solidFill>
                    </a:rPr>
                    <a:t>Apprenticeships &amp; EPA</a:t>
                  </a:r>
                </a:p>
              </p:txBody>
            </p:sp>
            <p:sp>
              <p:nvSpPr>
                <p:cNvPr id="13" name="Rectangle 12"/>
                <p:cNvSpPr/>
                <p:nvPr/>
              </p:nvSpPr>
              <p:spPr>
                <a:xfrm>
                  <a:off x="6942873" y="11365202"/>
                  <a:ext cx="930351" cy="307777"/>
                </a:xfrm>
                <a:prstGeom prst="rect">
                  <a:avLst/>
                </a:prstGeom>
              </p:spPr>
              <p:txBody>
                <a:bodyPr wrap="square">
                  <a:spAutoFit/>
                </a:bodyPr>
                <a:lstStyle/>
                <a:p>
                  <a:r>
                    <a:rPr lang="en-GB" sz="1397">
                      <a:solidFill>
                        <a:srgbClr val="DA291C"/>
                      </a:solidFill>
                    </a:rPr>
                    <a:t>PIVOT</a:t>
                  </a:r>
                </a:p>
              </p:txBody>
            </p:sp>
            <p:sp>
              <p:nvSpPr>
                <p:cNvPr id="14" name="Rectangle 13"/>
                <p:cNvSpPr/>
                <p:nvPr/>
              </p:nvSpPr>
              <p:spPr>
                <a:xfrm>
                  <a:off x="5513926" y="11683797"/>
                  <a:ext cx="2468824" cy="738664"/>
                </a:xfrm>
                <a:prstGeom prst="rect">
                  <a:avLst/>
                </a:prstGeom>
              </p:spPr>
              <p:txBody>
                <a:bodyPr wrap="square">
                  <a:spAutoFit/>
                </a:bodyPr>
                <a:lstStyle/>
                <a:p>
                  <a:r>
                    <a:rPr lang="en-GB" sz="1397">
                      <a:solidFill>
                        <a:srgbClr val="DA291C"/>
                      </a:solidFill>
                    </a:rPr>
                    <a:t>Compliance &amp; Licence to Practice; accreditation; VRQs, IVQs, NVQs</a:t>
                  </a:r>
                </a:p>
              </p:txBody>
            </p:sp>
            <p:sp>
              <p:nvSpPr>
                <p:cNvPr id="15" name="Rectangle 14"/>
                <p:cNvSpPr/>
                <p:nvPr/>
              </p:nvSpPr>
              <p:spPr>
                <a:xfrm>
                  <a:off x="8865591" y="11506893"/>
                  <a:ext cx="1400054" cy="523220"/>
                </a:xfrm>
                <a:prstGeom prst="rect">
                  <a:avLst/>
                </a:prstGeom>
              </p:spPr>
              <p:txBody>
                <a:bodyPr wrap="square">
                  <a:spAutoFit/>
                </a:bodyPr>
                <a:lstStyle/>
                <a:p>
                  <a:r>
                    <a:rPr lang="en-GB" sz="1397">
                      <a:solidFill>
                        <a:srgbClr val="FFA300">
                          <a:lumMod val="75000"/>
                        </a:srgbClr>
                      </a:solidFill>
                    </a:rPr>
                    <a:t>Work based degrees</a:t>
                  </a:r>
                </a:p>
              </p:txBody>
            </p:sp>
            <p:sp>
              <p:nvSpPr>
                <p:cNvPr id="16" name="Rectangle 15"/>
                <p:cNvSpPr/>
                <p:nvPr/>
              </p:nvSpPr>
              <p:spPr>
                <a:xfrm>
                  <a:off x="10026695" y="11513537"/>
                  <a:ext cx="1304783" cy="523220"/>
                </a:xfrm>
                <a:prstGeom prst="rect">
                  <a:avLst/>
                </a:prstGeom>
              </p:spPr>
              <p:txBody>
                <a:bodyPr wrap="square">
                  <a:spAutoFit/>
                </a:bodyPr>
                <a:lstStyle/>
                <a:p>
                  <a:r>
                    <a:rPr lang="en-GB" sz="1397">
                      <a:solidFill>
                        <a:srgbClr val="FFA300">
                          <a:lumMod val="75000"/>
                        </a:srgbClr>
                      </a:solidFill>
                    </a:rPr>
                    <a:t>Higher level Up to level 7</a:t>
                  </a:r>
                </a:p>
              </p:txBody>
            </p:sp>
            <p:sp>
              <p:nvSpPr>
                <p:cNvPr id="17" name="Rectangle 16"/>
                <p:cNvSpPr/>
                <p:nvPr/>
              </p:nvSpPr>
              <p:spPr>
                <a:xfrm>
                  <a:off x="9102452" y="12025117"/>
                  <a:ext cx="1664425" cy="308111"/>
                </a:xfrm>
                <a:prstGeom prst="rect">
                  <a:avLst/>
                </a:prstGeom>
              </p:spPr>
              <p:txBody>
                <a:bodyPr wrap="none">
                  <a:spAutoFit/>
                </a:bodyPr>
                <a:lstStyle/>
                <a:p>
                  <a:r>
                    <a:rPr lang="en-GB" sz="1397">
                      <a:solidFill>
                        <a:srgbClr val="FFA300">
                          <a:lumMod val="75000"/>
                        </a:srgbClr>
                      </a:solidFill>
                    </a:rPr>
                    <a:t>Credentialing &amp; CPD</a:t>
                  </a:r>
                </a:p>
              </p:txBody>
            </p:sp>
            <p:pic>
              <p:nvPicPr>
                <p:cNvPr id="18" name="Picture 17"/>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33209" y="12605786"/>
                  <a:ext cx="1207369" cy="311275"/>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44536" y="12298870"/>
                  <a:ext cx="1754796" cy="412695"/>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00598" y="10921261"/>
                  <a:ext cx="866081" cy="677118"/>
                </a:xfrm>
                <a:prstGeom prst="rect">
                  <a:avLst/>
                </a:prstGeom>
              </p:spPr>
            </p:pic>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11047" y="12404000"/>
                  <a:ext cx="789080" cy="218709"/>
                </a:xfrm>
                <a:prstGeom prst="rect">
                  <a:avLst/>
                </a:prstGeom>
              </p:spPr>
            </p:pic>
            <p:pic>
              <p:nvPicPr>
                <p:cNvPr id="22" name="Pictur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59295" y="10834529"/>
                  <a:ext cx="487895" cy="295160"/>
                </a:xfrm>
                <a:prstGeom prst="rect">
                  <a:avLst/>
                </a:prstGeom>
              </p:spPr>
            </p:pic>
            <p:pic>
              <p:nvPicPr>
                <p:cNvPr id="23" name="Picture 22"/>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2961128" y="10716166"/>
                  <a:ext cx="751532" cy="449502"/>
                </a:xfrm>
                <a:prstGeom prst="rect">
                  <a:avLst/>
                </a:prstGeom>
              </p:spPr>
            </p:pic>
            <p:pic>
              <p:nvPicPr>
                <p:cNvPr id="24" name="Picture 23"/>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5877398" y="10805397"/>
                  <a:ext cx="622729" cy="372463"/>
                </a:xfrm>
                <a:prstGeom prst="rect">
                  <a:avLst/>
                </a:prstGeom>
              </p:spPr>
            </p:pic>
            <p:pic>
              <p:nvPicPr>
                <p:cNvPr id="25" name="Picture 24"/>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9040827" y="11070089"/>
                  <a:ext cx="581903" cy="348044"/>
                </a:xfrm>
                <a:prstGeom prst="rect">
                  <a:avLst/>
                </a:prstGeom>
              </p:spPr>
            </p:pic>
            <p:sp>
              <p:nvSpPr>
                <p:cNvPr id="26" name="Rectangle 25"/>
                <p:cNvSpPr/>
                <p:nvPr/>
              </p:nvSpPr>
              <p:spPr>
                <a:xfrm>
                  <a:off x="2238255" y="11808534"/>
                  <a:ext cx="2155968" cy="307777"/>
                </a:xfrm>
                <a:prstGeom prst="rect">
                  <a:avLst/>
                </a:prstGeom>
              </p:spPr>
              <p:txBody>
                <a:bodyPr wrap="square">
                  <a:spAutoFit/>
                </a:bodyPr>
                <a:lstStyle/>
                <a:p>
                  <a:r>
                    <a:rPr lang="en-GB" sz="1397">
                      <a:solidFill>
                        <a:srgbClr val="CE0058"/>
                      </a:solidFill>
                    </a:rPr>
                    <a:t>Functional Skills</a:t>
                  </a:r>
                </a:p>
              </p:txBody>
            </p:sp>
            <p:pic>
              <p:nvPicPr>
                <p:cNvPr id="27" name="Picture 2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686215" y="10631186"/>
                  <a:ext cx="653974" cy="395632"/>
                </a:xfrm>
                <a:prstGeom prst="rect">
                  <a:avLst/>
                </a:prstGeom>
              </p:spPr>
            </p:pic>
            <p:pic>
              <p:nvPicPr>
                <p:cNvPr id="28" name="Picture 27"/>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11278" y="12718065"/>
                  <a:ext cx="1207369" cy="311275"/>
                </a:xfrm>
                <a:prstGeom prst="rect">
                  <a:avLst/>
                </a:prstGeom>
              </p:spPr>
            </p:pic>
            <p:pic>
              <p:nvPicPr>
                <p:cNvPr id="29" name="Picture 28"/>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18249" y="12663745"/>
                  <a:ext cx="1207369" cy="311275"/>
                </a:xfrm>
                <a:prstGeom prst="rect">
                  <a:avLst/>
                </a:prstGeom>
              </p:spPr>
            </p:pic>
            <p:pic>
              <p:nvPicPr>
                <p:cNvPr id="30" name="Picture 29"/>
                <p:cNvPicPr>
                  <a:picLocks noChangeAspect="1"/>
                </p:cNvPicPr>
                <p:nvPr/>
              </p:nvPicPr>
              <p:blipFill>
                <a:blip r:embed="rId15"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308318" y="12154266"/>
                  <a:ext cx="1684884" cy="341625"/>
                </a:xfrm>
                <a:prstGeom prst="rect">
                  <a:avLst/>
                </a:prstGeom>
              </p:spPr>
            </p:pic>
          </p:grpSp>
          <p:sp>
            <p:nvSpPr>
              <p:cNvPr id="6" name="Rectangle 5"/>
              <p:cNvSpPr/>
              <p:nvPr/>
            </p:nvSpPr>
            <p:spPr>
              <a:xfrm>
                <a:off x="4548822" y="8332250"/>
                <a:ext cx="4636362" cy="585003"/>
              </a:xfrm>
              <a:prstGeom prst="rect">
                <a:avLst/>
              </a:prstGeom>
            </p:spPr>
            <p:txBody>
              <a:bodyPr wrap="none">
                <a:spAutoFit/>
              </a:bodyPr>
              <a:lstStyle/>
              <a:p>
                <a:pPr algn="ctr"/>
                <a:r>
                  <a:rPr lang="en-GB" sz="3191">
                    <a:solidFill>
                      <a:srgbClr val="000000"/>
                    </a:solidFill>
                    <a:latin typeface="Avenir Heavy"/>
                  </a:rPr>
                  <a:t>The City &amp; Guilds Group</a:t>
                </a:r>
              </a:p>
            </p:txBody>
          </p:sp>
        </p:grpSp>
        <p:pic>
          <p:nvPicPr>
            <p:cNvPr id="4" name="Picture 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088358" y="4660201"/>
              <a:ext cx="996390" cy="314486"/>
            </a:xfrm>
            <a:prstGeom prst="rect">
              <a:avLst/>
            </a:prstGeom>
          </p:spPr>
        </p:pic>
      </p:grpSp>
    </p:spTree>
    <p:extLst>
      <p:ext uri="{BB962C8B-B14F-4D97-AF65-F5344CB8AC3E}">
        <p14:creationId xmlns:p14="http://schemas.microsoft.com/office/powerpoint/2010/main" val="254663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6" presetClass="emph" presetSubtype="0" fill="hold" nodeType="withEffect">
                                  <p:stCondLst>
                                    <p:cond delay="0"/>
                                  </p:stCondLst>
                                  <p:childTnLst>
                                    <p:animScale>
                                      <p:cBhvr>
                                        <p:cTn id="9" dur="2000" fill="hold"/>
                                        <p:tgtEl>
                                          <p:spTgt spid="37"/>
                                        </p:tgtEl>
                                      </p:cBhvr>
                                      <p:by x="150000" y="150000"/>
                                    </p:animScale>
                                  </p:childTnLst>
                                  <p:subTnLst>
                                    <p:set>
                                      <p:cBhvr override="childStyle">
                                        <p:cTn dur="1" fill="hold" display="0" masterRel="sameClick" afterEffect="1">
                                          <p:stCondLst>
                                            <p:cond evt="end" delay="0">
                                              <p:tn val="5"/>
                                            </p:cond>
                                          </p:stCondLst>
                                        </p:cTn>
                                        <p:tgtEl>
                                          <p:spTgt spid="3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871" y="1007105"/>
            <a:ext cx="10967086" cy="500920"/>
          </a:xfrm>
        </p:spPr>
        <p:txBody>
          <a:bodyPr/>
          <a:lstStyle/>
          <a:p>
            <a:pPr algn="l"/>
            <a:r>
              <a:rPr lang="en-US" sz="2399" b="1">
                <a:latin typeface="Avenir Heavy" charset="0"/>
                <a:ea typeface="Avenir Heavy" charset="0"/>
                <a:cs typeface="Avenir Heavy" charset="0"/>
              </a:rPr>
              <a:t>Introducing National Land Based College</a:t>
            </a:r>
          </a:p>
        </p:txBody>
      </p:sp>
      <p:sp>
        <p:nvSpPr>
          <p:cNvPr id="3" name="Content Placeholder 2"/>
          <p:cNvSpPr>
            <a:spLocks noGrp="1"/>
          </p:cNvSpPr>
          <p:nvPr>
            <p:ph idx="1"/>
          </p:nvPr>
        </p:nvSpPr>
        <p:spPr>
          <a:xfrm>
            <a:off x="610870" y="1685418"/>
            <a:ext cx="10409199" cy="4524784"/>
          </a:xfrm>
        </p:spPr>
        <p:txBody>
          <a:bodyPr vert="horz" lIns="91416" tIns="45708" rIns="91416" bIns="45708" rtlCol="0" anchor="t">
            <a:normAutofit/>
          </a:bodyPr>
          <a:lstStyle/>
          <a:p>
            <a:pPr>
              <a:lnSpc>
                <a:spcPct val="150000"/>
              </a:lnSpc>
            </a:pPr>
            <a:r>
              <a:rPr lang="en-GB" sz="1200">
                <a:latin typeface="Avenir Light" charset="0"/>
              </a:rPr>
              <a:t>NLBC joins industry with education to develop </a:t>
            </a:r>
            <a:r>
              <a:rPr lang="en-GB" sz="1200">
                <a:latin typeface="Avenir Light" charset="0"/>
                <a:ea typeface="Avenir Light" charset="0"/>
                <a:cs typeface="Avenir Light" charset="0"/>
              </a:rPr>
              <a:t>qualifications and training for the land based sector.  </a:t>
            </a:r>
            <a:endParaRPr lang="en-US">
              <a:latin typeface="Calibri"/>
              <a:ea typeface="Avenir Light" charset="0"/>
              <a:cs typeface="Avenir Light" charset="0"/>
            </a:endParaRPr>
          </a:p>
          <a:p>
            <a:pPr>
              <a:lnSpc>
                <a:spcPct val="150000"/>
              </a:lnSpc>
            </a:pPr>
            <a:r>
              <a:rPr lang="en-GB" sz="1200">
                <a:latin typeface="Avenir Light" charset="0"/>
                <a:ea typeface="Avenir Light" charset="0"/>
                <a:cs typeface="Avenir Light" charset="0"/>
              </a:rPr>
              <a:t>NLBC works digitally to champion careers and education</a:t>
            </a:r>
            <a:r>
              <a:rPr lang="en-GB" sz="1200">
                <a:latin typeface="Avenir Light"/>
                <a:ea typeface="Avenir Light" charset="0"/>
                <a:cs typeface="Avenir Light" charset="0"/>
              </a:rPr>
              <a:t>,</a:t>
            </a:r>
            <a:r>
              <a:rPr lang="en-GB" sz="1200">
                <a:latin typeface="Avenir Light" charset="0"/>
                <a:ea typeface="Avenir Light" charset="0"/>
                <a:cs typeface="Avenir Light" charset="0"/>
              </a:rPr>
              <a:t> providing relevant information and building networks to develop workforce skills</a:t>
            </a:r>
            <a:r>
              <a:rPr lang="en-GB" sz="1200">
                <a:latin typeface="Avenir Light"/>
              </a:rPr>
              <a:t>.</a:t>
            </a:r>
            <a:endParaRPr lang="en-US"/>
          </a:p>
          <a:p>
            <a:pPr lvl="0"/>
            <a:r>
              <a:rPr lang="en-GB" sz="1200">
                <a:latin typeface="Avenir Light" charset="0"/>
              </a:rPr>
              <a:t>NLBC is establishing Industry Skills Groups across land based, to connect industry far closer to the development of careers promotion, skills and training. NLBC aims to ensure future qualifications and apprenticeship standards fully meet the needs of today’s employers.</a:t>
            </a:r>
          </a:p>
          <a:p>
            <a:r>
              <a:rPr lang="en-GB" sz="1200">
                <a:latin typeface="Avenir Light" charset="0"/>
              </a:rPr>
              <a:t>NLBC has a central hub at Stoneleigh Park, Warwickshire. They are supported by spokes – specialist land based colleges and universities who are integral in the development and delivery of City &amp; Guilds qualifications.</a:t>
            </a:r>
          </a:p>
          <a:p>
            <a:pPr>
              <a:lnSpc>
                <a:spcPct val="150000"/>
              </a:lnSpc>
            </a:pPr>
            <a:endParaRPr lang="en-GB" sz="1200">
              <a:latin typeface="Avenir Light"/>
            </a:endParaRPr>
          </a:p>
          <a:p>
            <a:endParaRPr lang="en-US"/>
          </a:p>
          <a:p>
            <a:endParaRPr lang="en-US"/>
          </a:p>
        </p:txBody>
      </p:sp>
      <p:cxnSp>
        <p:nvCxnSpPr>
          <p:cNvPr id="7" name="Straight Connector 6"/>
          <p:cNvCxnSpPr/>
          <p:nvPr/>
        </p:nvCxnSpPr>
        <p:spPr>
          <a:xfrm>
            <a:off x="610871" y="516999"/>
            <a:ext cx="10967086" cy="0"/>
          </a:xfrm>
          <a:prstGeom prst="line">
            <a:avLst/>
          </a:prstGeom>
          <a:ln/>
        </p:spPr>
        <p:style>
          <a:lnRef idx="1">
            <a:schemeClr val="accent2"/>
          </a:lnRef>
          <a:fillRef idx="0">
            <a:schemeClr val="accent2"/>
          </a:fillRef>
          <a:effectRef idx="0">
            <a:schemeClr val="accent2"/>
          </a:effectRef>
          <a:fontRef idx="minor">
            <a:schemeClr val="tx1"/>
          </a:fontRef>
        </p:style>
      </p:cxn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1251" y="4469747"/>
            <a:ext cx="3795988" cy="2579398"/>
          </a:xfrm>
          <a:prstGeom prst="rect">
            <a:avLst/>
          </a:prstGeom>
        </p:spPr>
      </p:pic>
      <p:pic>
        <p:nvPicPr>
          <p:cNvPr id="5" name="Picture 9"/>
          <p:cNvPicPr>
            <a:picLocks noChangeAspect="1"/>
          </p:cNvPicPr>
          <p:nvPr/>
        </p:nvPicPr>
        <p:blipFill>
          <a:blip r:embed="rId3"/>
          <a:stretch>
            <a:fillRect/>
          </a:stretch>
        </p:blipFill>
        <p:spPr>
          <a:xfrm>
            <a:off x="8579571" y="620058"/>
            <a:ext cx="2742486" cy="983945"/>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871" y="3736186"/>
            <a:ext cx="10711187" cy="1883936"/>
          </a:xfrm>
          <a:prstGeom prst="rect">
            <a:avLst/>
          </a:prstGeom>
        </p:spPr>
      </p:pic>
    </p:spTree>
    <p:extLst>
      <p:ext uri="{BB962C8B-B14F-4D97-AF65-F5344CB8AC3E}">
        <p14:creationId xmlns:p14="http://schemas.microsoft.com/office/powerpoint/2010/main" val="24915430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88" y="893"/>
            <a:ext cx="12185651" cy="6856214"/>
          </a:xfrm>
          <a:prstGeom prst="rect">
            <a:avLst/>
          </a:prstGeom>
          <a:solidFill>
            <a:schemeClr val="bg1"/>
          </a:solidFill>
          <a:ln>
            <a:noFill/>
          </a:ln>
          <a:effectLst/>
        </p:spPr>
      </p:sp>
      <p:pic>
        <p:nvPicPr>
          <p:cNvPr id="4" name="Picture 4"/>
          <p:cNvPicPr>
            <a:picLocks noGrp="1" noChangeAspect="1"/>
          </p:cNvPicPr>
          <p:nvPr>
            <p:ph idx="1"/>
          </p:nvPr>
        </p:nvPicPr>
        <p:blipFill rotWithShape="1">
          <a:blip r:embed="rId2"/>
          <a:srcRect/>
          <a:stretch/>
        </p:blipFill>
        <p:spPr>
          <a:xfrm>
            <a:off x="496718" y="467498"/>
            <a:ext cx="7592117" cy="571509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1722" y="4495523"/>
            <a:ext cx="4745142" cy="2458557"/>
          </a:xfrm>
          <a:prstGeom prst="rect">
            <a:avLst/>
          </a:prstGeom>
        </p:spPr>
      </p:pic>
      <p:sp>
        <p:nvSpPr>
          <p:cNvPr id="2" name="Rectangle 1">
            <a:extLst>
              <a:ext uri="{FF2B5EF4-FFF2-40B4-BE49-F238E27FC236}">
                <a16:creationId xmlns:a16="http://schemas.microsoft.com/office/drawing/2014/main" id="{9DF5661A-409F-4E2A-9405-4BD40F9BC424}"/>
              </a:ext>
            </a:extLst>
          </p:cNvPr>
          <p:cNvSpPr/>
          <p:nvPr/>
        </p:nvSpPr>
        <p:spPr>
          <a:xfrm>
            <a:off x="8873572" y="2024021"/>
            <a:ext cx="2528553" cy="1476943"/>
          </a:xfrm>
          <a:prstGeom prst="rect">
            <a:avLst/>
          </a:prstGeom>
        </p:spPr>
        <p:txBody>
          <a:bodyPr wrap="square">
            <a:spAutoFit/>
          </a:bodyPr>
          <a:lstStyle/>
          <a:p>
            <a:r>
              <a:rPr lang="en-GB" sz="1799">
                <a:latin typeface="Avenir Light" charset="0"/>
              </a:rPr>
              <a:t>NLBC has 30 specialist land based colleges and universities as its members</a:t>
            </a:r>
            <a:endParaRPr lang="en-GB" sz="1799"/>
          </a:p>
        </p:txBody>
      </p:sp>
    </p:spTree>
    <p:extLst>
      <p:ext uri="{BB962C8B-B14F-4D97-AF65-F5344CB8AC3E}">
        <p14:creationId xmlns:p14="http://schemas.microsoft.com/office/powerpoint/2010/main" val="28128903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88a7432-8cf4-481e-b783-e2739696af49">
      <UserInfo>
        <DisplayName>Bee Esdaile</DisplayName>
        <AccountId>155</AccountId>
        <AccountType/>
      </UserInfo>
      <UserInfo>
        <DisplayName>Jemma Mackay</DisplayName>
        <AccountId>780</AccountId>
        <AccountType/>
      </UserInfo>
      <UserInfo>
        <DisplayName>Jennifer Onuzuruike</DisplayName>
        <AccountId>816</AccountId>
        <AccountType/>
      </UserInfo>
      <UserInfo>
        <DisplayName>Jo Connolly</DisplayName>
        <AccountId>438</AccountId>
        <AccountType/>
      </UserInfo>
      <UserInfo>
        <DisplayName>Barbara Ellul</DisplayName>
        <AccountId>53</AccountId>
        <AccountType/>
      </UserInfo>
      <UserInfo>
        <DisplayName>Kerry McLennan-McKenzie</DisplayName>
        <AccountId>396</AccountId>
        <AccountType/>
      </UserInfo>
      <UserInfo>
        <DisplayName>Lucy Buckler</DisplayName>
        <AccountId>953</AccountId>
        <AccountType/>
      </UserInfo>
      <UserInfo>
        <DisplayName>Sophia Clarke</DisplayName>
        <AccountId>638</AccountId>
        <AccountType/>
      </UserInfo>
    </SharedWithUsers>
    <LastSharedByUser xmlns="788a7432-8cf4-481e-b783-e2739696af49" xsi:nil="true"/>
    <LastSharedByTime xmlns="788a7432-8cf4-481e-b783-e2739696af4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1CCA6DBE90F87449CEF60E71EEC4116" ma:contentTypeVersion="9" ma:contentTypeDescription="Create a new document." ma:contentTypeScope="" ma:versionID="caadad85a35e70e7ac89dcba8c678de4">
  <xsd:schema xmlns:xsd="http://www.w3.org/2001/XMLSchema" xmlns:xs="http://www.w3.org/2001/XMLSchema" xmlns:p="http://schemas.microsoft.com/office/2006/metadata/properties" xmlns:ns2="788a7432-8cf4-481e-b783-e2739696af49" xmlns:ns3="745c94c3-a40f-42e8-bcdb-5ee79548c4c1" targetNamespace="http://schemas.microsoft.com/office/2006/metadata/properties" ma:root="true" ma:fieldsID="f29b7f4501f1bf34015afc7efceb5ac8" ns2:_="" ns3:_="">
    <xsd:import namespace="788a7432-8cf4-481e-b783-e2739696af49"/>
    <xsd:import namespace="745c94c3-a40f-42e8-bcdb-5ee79548c4c1"/>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8a7432-8cf4-481e-b783-e2739696af4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745c94c3-a40f-42e8-bcdb-5ee79548c4c1"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MediaServiceAutoTags"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476AAA7-D4DA-44C8-B3D5-16D569004DBD}">
  <ds:schemaRefs>
    <ds:schemaRef ds:uri="http://schemas.microsoft.com/office/2006/documentManagement/types"/>
    <ds:schemaRef ds:uri="http://schemas.microsoft.com/office/infopath/2007/PartnerControls"/>
    <ds:schemaRef ds:uri="788a7432-8cf4-481e-b783-e2739696af49"/>
    <ds:schemaRef ds:uri="http://purl.org/dc/elements/1.1/"/>
    <ds:schemaRef ds:uri="http://schemas.microsoft.com/office/2006/metadata/properties"/>
    <ds:schemaRef ds:uri="http://purl.org/dc/terms/"/>
    <ds:schemaRef ds:uri="http://schemas.openxmlformats.org/package/2006/metadata/core-properties"/>
    <ds:schemaRef ds:uri="745c94c3-a40f-42e8-bcdb-5ee79548c4c1"/>
    <ds:schemaRef ds:uri="http://www.w3.org/XML/1998/namespace"/>
    <ds:schemaRef ds:uri="http://purl.org/dc/dcmitype/"/>
  </ds:schemaRefs>
</ds:datastoreItem>
</file>

<file path=customXml/itemProps2.xml><?xml version="1.0" encoding="utf-8"?>
<ds:datastoreItem xmlns:ds="http://schemas.openxmlformats.org/officeDocument/2006/customXml" ds:itemID="{73546EC6-63A6-4F6A-8BFA-A0664A7087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8a7432-8cf4-481e-b783-e2739696af49"/>
    <ds:schemaRef ds:uri="745c94c3-a40f-42e8-bcdb-5ee79548c4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37D1E1B-33D0-4D15-91B1-9F89104F666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32</TotalTime>
  <Words>3947</Words>
  <Application>Microsoft Office PowerPoint</Application>
  <PresentationFormat>Custom</PresentationFormat>
  <Paragraphs>799</Paragraphs>
  <Slides>46</Slides>
  <Notes>22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46</vt:i4>
      </vt:variant>
    </vt:vector>
  </HeadingPairs>
  <TitlesOfParts>
    <vt:vector size="59" baseType="lpstr">
      <vt:lpstr>ＭＳ Ｐゴシック</vt:lpstr>
      <vt:lpstr>Arial</vt:lpstr>
      <vt:lpstr>Avenir Book</vt:lpstr>
      <vt:lpstr>Avenir Heavy</vt:lpstr>
      <vt:lpstr>Avenir Light</vt:lpstr>
      <vt:lpstr>Avenir Light Oblique</vt:lpstr>
      <vt:lpstr>Avenir LT Std 35 Light</vt:lpstr>
      <vt:lpstr>Avenir LT Std 85 Heavy</vt:lpstr>
      <vt:lpstr>Avenir Medium</vt:lpstr>
      <vt:lpstr>Calibri</vt:lpstr>
      <vt:lpstr>Helvetica</vt:lpstr>
      <vt:lpstr>Wingdings</vt:lpstr>
      <vt:lpstr>Office Theme</vt:lpstr>
      <vt:lpstr>PowerPoint Presentation</vt:lpstr>
      <vt:lpstr>PowerPoint Presentation</vt:lpstr>
      <vt:lpstr>PowerPoint Presentation</vt:lpstr>
      <vt:lpstr>Introducing City &amp; Guilds</vt:lpstr>
      <vt:lpstr>City &amp; Guilds is a widely recognised and respected Awarding Organisation for Technical Qualifications in Land</vt:lpstr>
      <vt:lpstr>PowerPoint Presentation</vt:lpstr>
      <vt:lpstr>PowerPoint Presentation</vt:lpstr>
      <vt:lpstr>Introducing National Land Based College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Jemma Mackay</dc:creator>
  <cp:lastModifiedBy>Tina Chummun</cp:lastModifiedBy>
  <cp:revision>34</cp:revision>
  <dcterms:modified xsi:type="dcterms:W3CDTF">2018-03-16T13:10:55Z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0x010100C1CCA6DBE90F87449CEF60E71EEC4116</vt:lpwstr>
  </property>
  <property fmtid="{D5CDD505-2E9C-101B-9397-08002B2CF9AE}" pid="3" name="Order">
    <vt:r8>340400</vt:r8>
  </property>
  <property fmtid="{D5CDD505-2E9C-101B-9397-08002B2CF9AE}" pid="4" name="xd_Signature">
    <vt:bool>false</vt:bool>
  </property>
  <property fmtid="{D5CDD505-2E9C-101B-9397-08002B2CF9AE}" pid="5" name="xd_ProgID">
    <vt:lpwstr/>
  </property>
  <property fmtid="{D5CDD505-2E9C-101B-9397-08002B2CF9AE}" pid="6" name="TemplateUrl">
    <vt:lpwstr/>
  </property>
  <property fmtid="{D5CDD505-2E9C-101B-9397-08002B2CF9AE}" pid="7" name="ComplianceAssetId">
    <vt:lpwstr/>
  </property>
</Properties>
</file>