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7"/>
  </p:notesMasterIdLst>
  <p:handoutMasterIdLst>
    <p:handoutMasterId r:id="rId18"/>
  </p:handoutMasterIdLst>
  <p:sldIdLst>
    <p:sldId id="256" r:id="rId2"/>
    <p:sldId id="352" r:id="rId3"/>
    <p:sldId id="346" r:id="rId4"/>
    <p:sldId id="342" r:id="rId5"/>
    <p:sldId id="343" r:id="rId6"/>
    <p:sldId id="344" r:id="rId7"/>
    <p:sldId id="345" r:id="rId8"/>
    <p:sldId id="340" r:id="rId9"/>
    <p:sldId id="348" r:id="rId10"/>
    <p:sldId id="347" r:id="rId11"/>
    <p:sldId id="341" r:id="rId12"/>
    <p:sldId id="349" r:id="rId13"/>
    <p:sldId id="350" r:id="rId14"/>
    <p:sldId id="351" r:id="rId15"/>
    <p:sldId id="267" r:id="rId16"/>
  </p:sldIdLst>
  <p:sldSz cx="9144000" cy="6858000" type="screen4x3"/>
  <p:notesSz cx="6858000" cy="9144000"/>
  <p:custDataLst>
    <p:tags r:id="rId19"/>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2BDF9-1902-4C6C-91E5-322E0DB210EF}" v="81" dt="2020-01-12T15:57:24.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howGuides="1">
      <p:cViewPr varScale="1">
        <p:scale>
          <a:sx n="105" d="100"/>
          <a:sy n="105" d="100"/>
        </p:scale>
        <p:origin x="17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C9B3234F-DBD1-49EA-9DC7-6DF1B3EA6C1D}"/>
    <pc:docChg chg="delSld modSld modMainMaster">
      <pc:chgData name="Jamie Webb-Fryer" userId="ba7c1b63bcfb9db4" providerId="LiveId" clId="{C9B3234F-DBD1-49EA-9DC7-6DF1B3EA6C1D}" dt="2020-01-03T18:32:59.921" v="40" actId="20577"/>
      <pc:docMkLst>
        <pc:docMk/>
      </pc:docMkLst>
      <pc:sldChg chg="modSp">
        <pc:chgData name="Jamie Webb-Fryer" userId="ba7c1b63bcfb9db4" providerId="LiveId" clId="{C9B3234F-DBD1-49EA-9DC7-6DF1B3EA6C1D}" dt="2020-01-03T18:01:58.585" v="3"/>
        <pc:sldMkLst>
          <pc:docMk/>
          <pc:sldMk cId="0" sldId="256"/>
        </pc:sldMkLst>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8CB2BDF9-1902-4C6C-91E5-322E0DB210EF}"/>
    <pc:docChg chg="undo custSel addSld delSld modSld">
      <pc:chgData name="Jamie Webb-Fryer" userId="ba7c1b63bcfb9db4" providerId="LiveId" clId="{8CB2BDF9-1902-4C6C-91E5-322E0DB210EF}" dt="2020-01-12T16:08:18.090" v="3205" actId="20577"/>
      <pc:docMkLst>
        <pc:docMk/>
      </pc:docMkLst>
      <pc:sldChg chg="delSp modSp">
        <pc:chgData name="Jamie Webb-Fryer" userId="ba7c1b63bcfb9db4" providerId="LiveId" clId="{8CB2BDF9-1902-4C6C-91E5-322E0DB210EF}" dt="2020-01-12T14:53:00.344" v="3183" actId="478"/>
        <pc:sldMkLst>
          <pc:docMk/>
          <pc:sldMk cId="0" sldId="256"/>
        </pc:sldMkLst>
        <pc:spChg chg="del">
          <ac:chgData name="Jamie Webb-Fryer" userId="ba7c1b63bcfb9db4" providerId="LiveId" clId="{8CB2BDF9-1902-4C6C-91E5-322E0DB210EF}" dt="2020-01-12T14:53:00.344" v="3183" actId="478"/>
          <ac:spMkLst>
            <pc:docMk/>
            <pc:sldMk cId="0" sldId="256"/>
            <ac:spMk id="2" creationId="{2FF42B62-B2C7-4CBB-A0EA-C1880FEA7FD5}"/>
          </ac:spMkLst>
        </pc:spChg>
        <pc:spChg chg="mod">
          <ac:chgData name="Jamie Webb-Fryer" userId="ba7c1b63bcfb9db4" providerId="LiveId" clId="{8CB2BDF9-1902-4C6C-91E5-322E0DB210EF}" dt="2020-01-10T18:08:43.043" v="13" actId="20577"/>
          <ac:spMkLst>
            <pc:docMk/>
            <pc:sldMk cId="0" sldId="256"/>
            <ac:spMk id="2053" creationId="{00000000-0000-0000-0000-000000000000}"/>
          </ac:spMkLst>
        </pc:spChg>
      </pc:sldChg>
      <pc:sldChg chg="modSp del">
        <pc:chgData name="Jamie Webb-Fryer" userId="ba7c1b63bcfb9db4" providerId="LiveId" clId="{8CB2BDF9-1902-4C6C-91E5-322E0DB210EF}" dt="2020-01-12T10:08:32.307" v="84" actId="2696"/>
        <pc:sldMkLst>
          <pc:docMk/>
          <pc:sldMk cId="0" sldId="339"/>
        </pc:sldMkLst>
        <pc:spChg chg="mod">
          <ac:chgData name="Jamie Webb-Fryer" userId="ba7c1b63bcfb9db4" providerId="LiveId" clId="{8CB2BDF9-1902-4C6C-91E5-322E0DB210EF}" dt="2020-01-10T18:09:12.848" v="22" actId="20577"/>
          <ac:spMkLst>
            <pc:docMk/>
            <pc:sldMk cId="0" sldId="339"/>
            <ac:spMk id="2" creationId="{00000000-0000-0000-0000-000000000000}"/>
          </ac:spMkLst>
        </pc:spChg>
        <pc:spChg chg="mod">
          <ac:chgData name="Jamie Webb-Fryer" userId="ba7c1b63bcfb9db4" providerId="LiveId" clId="{8CB2BDF9-1902-4C6C-91E5-322E0DB210EF}" dt="2020-01-10T18:10:17.763" v="61" actId="20577"/>
          <ac:spMkLst>
            <pc:docMk/>
            <pc:sldMk cId="0" sldId="339"/>
            <ac:spMk id="3" creationId="{00000000-0000-0000-0000-000000000000}"/>
          </ac:spMkLst>
        </pc:spChg>
      </pc:sldChg>
      <pc:sldChg chg="modSp">
        <pc:chgData name="Jamie Webb-Fryer" userId="ba7c1b63bcfb9db4" providerId="LiveId" clId="{8CB2BDF9-1902-4C6C-91E5-322E0DB210EF}" dt="2020-01-10T18:10:57.273" v="71" actId="20577"/>
        <pc:sldMkLst>
          <pc:docMk/>
          <pc:sldMk cId="4153663994" sldId="340"/>
        </pc:sldMkLst>
        <pc:spChg chg="mod">
          <ac:chgData name="Jamie Webb-Fryer" userId="ba7c1b63bcfb9db4" providerId="LiveId" clId="{8CB2BDF9-1902-4C6C-91E5-322E0DB210EF}" dt="2020-01-10T18:10:38.058" v="64" actId="20577"/>
          <ac:spMkLst>
            <pc:docMk/>
            <pc:sldMk cId="4153663994" sldId="340"/>
            <ac:spMk id="2" creationId="{00000000-0000-0000-0000-000000000000}"/>
          </ac:spMkLst>
        </pc:spChg>
        <pc:spChg chg="mod">
          <ac:chgData name="Jamie Webb-Fryer" userId="ba7c1b63bcfb9db4" providerId="LiveId" clId="{8CB2BDF9-1902-4C6C-91E5-322E0DB210EF}" dt="2020-01-10T18:10:57.273" v="71" actId="20577"/>
          <ac:spMkLst>
            <pc:docMk/>
            <pc:sldMk cId="4153663994" sldId="340"/>
            <ac:spMk id="3" creationId="{00000000-0000-0000-0000-000000000000}"/>
          </ac:spMkLst>
        </pc:spChg>
      </pc:sldChg>
      <pc:sldChg chg="addSp modSp">
        <pc:chgData name="Jamie Webb-Fryer" userId="ba7c1b63bcfb9db4" providerId="LiveId" clId="{8CB2BDF9-1902-4C6C-91E5-322E0DB210EF}" dt="2020-01-12T16:08:18.090" v="3205" actId="20577"/>
        <pc:sldMkLst>
          <pc:docMk/>
          <pc:sldMk cId="55654537" sldId="341"/>
        </pc:sldMkLst>
        <pc:spChg chg="mod">
          <ac:chgData name="Jamie Webb-Fryer" userId="ba7c1b63bcfb9db4" providerId="LiveId" clId="{8CB2BDF9-1902-4C6C-91E5-322E0DB210EF}" dt="2020-01-10T18:11:18.678" v="74" actId="20577"/>
          <ac:spMkLst>
            <pc:docMk/>
            <pc:sldMk cId="55654537" sldId="341"/>
            <ac:spMk id="2" creationId="{00000000-0000-0000-0000-000000000000}"/>
          </ac:spMkLst>
        </pc:spChg>
        <pc:spChg chg="mod">
          <ac:chgData name="Jamie Webb-Fryer" userId="ba7c1b63bcfb9db4" providerId="LiveId" clId="{8CB2BDF9-1902-4C6C-91E5-322E0DB210EF}" dt="2020-01-12T16:08:18.090" v="3205" actId="20577"/>
          <ac:spMkLst>
            <pc:docMk/>
            <pc:sldMk cId="55654537" sldId="341"/>
            <ac:spMk id="3" creationId="{00000000-0000-0000-0000-000000000000}"/>
          </ac:spMkLst>
        </pc:spChg>
        <pc:picChg chg="add mod">
          <ac:chgData name="Jamie Webb-Fryer" userId="ba7c1b63bcfb9db4" providerId="LiveId" clId="{8CB2BDF9-1902-4C6C-91E5-322E0DB210EF}" dt="2020-01-12T14:58:20.476" v="3190" actId="14100"/>
          <ac:picMkLst>
            <pc:docMk/>
            <pc:sldMk cId="55654537" sldId="341"/>
            <ac:picMk id="5" creationId="{385534E0-9155-4899-86DA-0F1F141B9548}"/>
          </ac:picMkLst>
        </pc:picChg>
      </pc:sldChg>
      <pc:sldChg chg="modSp">
        <pc:chgData name="Jamie Webb-Fryer" userId="ba7c1b63bcfb9db4" providerId="LiveId" clId="{8CB2BDF9-1902-4C6C-91E5-322E0DB210EF}" dt="2020-01-12T10:20:01.801" v="391" actId="179"/>
        <pc:sldMkLst>
          <pc:docMk/>
          <pc:sldMk cId="1336213926" sldId="342"/>
        </pc:sldMkLst>
        <pc:spChg chg="mod">
          <ac:chgData name="Jamie Webb-Fryer" userId="ba7c1b63bcfb9db4" providerId="LiveId" clId="{8CB2BDF9-1902-4C6C-91E5-322E0DB210EF}" dt="2020-01-12T10:20:01.801" v="391" actId="179"/>
          <ac:spMkLst>
            <pc:docMk/>
            <pc:sldMk cId="1336213926" sldId="342"/>
            <ac:spMk id="3" creationId="{00000000-0000-0000-0000-000000000000}"/>
          </ac:spMkLst>
        </pc:spChg>
      </pc:sldChg>
      <pc:sldChg chg="addSp modSp">
        <pc:chgData name="Jamie Webb-Fryer" userId="ba7c1b63bcfb9db4" providerId="LiveId" clId="{8CB2BDF9-1902-4C6C-91E5-322E0DB210EF}" dt="2020-01-12T15:57:24.936" v="3193" actId="20577"/>
        <pc:sldMkLst>
          <pc:docMk/>
          <pc:sldMk cId="3197106443" sldId="343"/>
        </pc:sldMkLst>
        <pc:spChg chg="mod">
          <ac:chgData name="Jamie Webb-Fryer" userId="ba7c1b63bcfb9db4" providerId="LiveId" clId="{8CB2BDF9-1902-4C6C-91E5-322E0DB210EF}" dt="2020-01-12T15:57:24.936" v="3193" actId="20577"/>
          <ac:spMkLst>
            <pc:docMk/>
            <pc:sldMk cId="3197106443" sldId="343"/>
            <ac:spMk id="3" creationId="{00000000-0000-0000-0000-000000000000}"/>
          </ac:spMkLst>
        </pc:spChg>
        <pc:picChg chg="add mod">
          <ac:chgData name="Jamie Webb-Fryer" userId="ba7c1b63bcfb9db4" providerId="LiveId" clId="{8CB2BDF9-1902-4C6C-91E5-322E0DB210EF}" dt="2020-01-12T10:47:40.860" v="1347" actId="14100"/>
          <ac:picMkLst>
            <pc:docMk/>
            <pc:sldMk cId="3197106443" sldId="343"/>
            <ac:picMk id="5" creationId="{11EAA4EC-70CC-4770-8FA2-A41FCF623594}"/>
          </ac:picMkLst>
        </pc:picChg>
      </pc:sldChg>
      <pc:sldChg chg="modSp">
        <pc:chgData name="Jamie Webb-Fryer" userId="ba7c1b63bcfb9db4" providerId="LiveId" clId="{8CB2BDF9-1902-4C6C-91E5-322E0DB210EF}" dt="2020-01-12T10:42:25.143" v="1236" actId="20577"/>
        <pc:sldMkLst>
          <pc:docMk/>
          <pc:sldMk cId="1276942285" sldId="344"/>
        </pc:sldMkLst>
        <pc:spChg chg="mod">
          <ac:chgData name="Jamie Webb-Fryer" userId="ba7c1b63bcfb9db4" providerId="LiveId" clId="{8CB2BDF9-1902-4C6C-91E5-322E0DB210EF}" dt="2020-01-12T10:42:25.143" v="1236" actId="20577"/>
          <ac:spMkLst>
            <pc:docMk/>
            <pc:sldMk cId="1276942285" sldId="344"/>
            <ac:spMk id="3" creationId="{00000000-0000-0000-0000-000000000000}"/>
          </ac:spMkLst>
        </pc:spChg>
      </pc:sldChg>
      <pc:sldChg chg="addSp modSp">
        <pc:chgData name="Jamie Webb-Fryer" userId="ba7c1b63bcfb9db4" providerId="LiveId" clId="{8CB2BDF9-1902-4C6C-91E5-322E0DB210EF}" dt="2020-01-12T10:55:30.123" v="1398" actId="14100"/>
        <pc:sldMkLst>
          <pc:docMk/>
          <pc:sldMk cId="826073937" sldId="345"/>
        </pc:sldMkLst>
        <pc:spChg chg="mod">
          <ac:chgData name="Jamie Webb-Fryer" userId="ba7c1b63bcfb9db4" providerId="LiveId" clId="{8CB2BDF9-1902-4C6C-91E5-322E0DB210EF}" dt="2020-01-12T10:53:39.626" v="1391" actId="14100"/>
          <ac:spMkLst>
            <pc:docMk/>
            <pc:sldMk cId="826073937" sldId="345"/>
            <ac:spMk id="3" creationId="{00000000-0000-0000-0000-000000000000}"/>
          </ac:spMkLst>
        </pc:spChg>
        <pc:picChg chg="add mod">
          <ac:chgData name="Jamie Webb-Fryer" userId="ba7c1b63bcfb9db4" providerId="LiveId" clId="{8CB2BDF9-1902-4C6C-91E5-322E0DB210EF}" dt="2020-01-12T10:55:30.123" v="1398" actId="14100"/>
          <ac:picMkLst>
            <pc:docMk/>
            <pc:sldMk cId="826073937" sldId="345"/>
            <ac:picMk id="1026" creationId="{0F6DCD68-29C7-4885-9DA1-2329DFC7E396}"/>
          </ac:picMkLst>
        </pc:picChg>
      </pc:sldChg>
      <pc:sldChg chg="modSp">
        <pc:chgData name="Jamie Webb-Fryer" userId="ba7c1b63bcfb9db4" providerId="LiveId" clId="{8CB2BDF9-1902-4C6C-91E5-322E0DB210EF}" dt="2020-01-12T10:15:57.720" v="241" actId="20577"/>
        <pc:sldMkLst>
          <pc:docMk/>
          <pc:sldMk cId="3737096108" sldId="346"/>
        </pc:sldMkLst>
        <pc:spChg chg="mod">
          <ac:chgData name="Jamie Webb-Fryer" userId="ba7c1b63bcfb9db4" providerId="LiveId" clId="{8CB2BDF9-1902-4C6C-91E5-322E0DB210EF}" dt="2020-01-12T10:15:57.720" v="241" actId="20577"/>
          <ac:spMkLst>
            <pc:docMk/>
            <pc:sldMk cId="3737096108" sldId="346"/>
            <ac:spMk id="3" creationId="{00000000-0000-0000-0000-000000000000}"/>
          </ac:spMkLst>
        </pc:spChg>
      </pc:sldChg>
      <pc:sldChg chg="modSp add">
        <pc:chgData name="Jamie Webb-Fryer" userId="ba7c1b63bcfb9db4" providerId="LiveId" clId="{8CB2BDF9-1902-4C6C-91E5-322E0DB210EF}" dt="2020-01-12T11:23:26.440" v="2360" actId="20577"/>
        <pc:sldMkLst>
          <pc:docMk/>
          <pc:sldMk cId="1896757826" sldId="347"/>
        </pc:sldMkLst>
        <pc:spChg chg="mod">
          <ac:chgData name="Jamie Webb-Fryer" userId="ba7c1b63bcfb9db4" providerId="LiveId" clId="{8CB2BDF9-1902-4C6C-91E5-322E0DB210EF}" dt="2020-01-12T11:23:26.440" v="2360" actId="20577"/>
          <ac:spMkLst>
            <pc:docMk/>
            <pc:sldMk cId="1896757826" sldId="347"/>
            <ac:spMk id="3" creationId="{00000000-0000-0000-0000-000000000000}"/>
          </ac:spMkLst>
        </pc:spChg>
      </pc:sldChg>
      <pc:sldChg chg="add del">
        <pc:chgData name="Jamie Webb-Fryer" userId="ba7c1b63bcfb9db4" providerId="LiveId" clId="{8CB2BDF9-1902-4C6C-91E5-322E0DB210EF}" dt="2020-01-12T10:58:31.893" v="1604" actId="47"/>
        <pc:sldMkLst>
          <pc:docMk/>
          <pc:sldMk cId="2384872460" sldId="348"/>
        </pc:sldMkLst>
      </pc:sldChg>
      <pc:sldChg chg="addSp modSp">
        <pc:chgData name="Jamie Webb-Fryer" userId="ba7c1b63bcfb9db4" providerId="LiveId" clId="{8CB2BDF9-1902-4C6C-91E5-322E0DB210EF}" dt="2020-01-12T11:23:13.973" v="2359" actId="1076"/>
        <pc:sldMkLst>
          <pc:docMk/>
          <pc:sldMk cId="4256893799" sldId="348"/>
        </pc:sldMkLst>
        <pc:spChg chg="mod">
          <ac:chgData name="Jamie Webb-Fryer" userId="ba7c1b63bcfb9db4" providerId="LiveId" clId="{8CB2BDF9-1902-4C6C-91E5-322E0DB210EF}" dt="2020-01-12T11:23:08.088" v="2357" actId="1076"/>
          <ac:spMkLst>
            <pc:docMk/>
            <pc:sldMk cId="4256893799" sldId="348"/>
            <ac:spMk id="3" creationId="{00000000-0000-0000-0000-000000000000}"/>
          </ac:spMkLst>
        </pc:spChg>
        <pc:picChg chg="add mod">
          <ac:chgData name="Jamie Webb-Fryer" userId="ba7c1b63bcfb9db4" providerId="LiveId" clId="{8CB2BDF9-1902-4C6C-91E5-322E0DB210EF}" dt="2020-01-12T11:23:13.973" v="2359" actId="1076"/>
          <ac:picMkLst>
            <pc:docMk/>
            <pc:sldMk cId="4256893799" sldId="348"/>
            <ac:picMk id="2050" creationId="{9DCA98A9-B86D-45A6-87CD-DA780BE0FD26}"/>
          </ac:picMkLst>
        </pc:picChg>
      </pc:sldChg>
      <pc:sldChg chg="modSp">
        <pc:chgData name="Jamie Webb-Fryer" userId="ba7c1b63bcfb9db4" providerId="LiveId" clId="{8CB2BDF9-1902-4C6C-91E5-322E0DB210EF}" dt="2020-01-12T11:51:58.267" v="3182" actId="20577"/>
        <pc:sldMkLst>
          <pc:docMk/>
          <pc:sldMk cId="1046643399" sldId="349"/>
        </pc:sldMkLst>
        <pc:spChg chg="mod">
          <ac:chgData name="Jamie Webb-Fryer" userId="ba7c1b63bcfb9db4" providerId="LiveId" clId="{8CB2BDF9-1902-4C6C-91E5-322E0DB210EF}" dt="2020-01-12T11:51:58.267" v="3182" actId="20577"/>
          <ac:spMkLst>
            <pc:docMk/>
            <pc:sldMk cId="1046643399" sldId="349"/>
            <ac:spMk id="3" creationId="{00000000-0000-0000-0000-000000000000}"/>
          </ac:spMkLst>
        </pc:spChg>
      </pc:sldChg>
      <pc:sldChg chg="addSp modSp">
        <pc:chgData name="Jamie Webb-Fryer" userId="ba7c1b63bcfb9db4" providerId="LiveId" clId="{8CB2BDF9-1902-4C6C-91E5-322E0DB210EF}" dt="2020-01-12T11:47:55.259" v="3099" actId="14100"/>
        <pc:sldMkLst>
          <pc:docMk/>
          <pc:sldMk cId="2603982795" sldId="350"/>
        </pc:sldMkLst>
        <pc:spChg chg="mod">
          <ac:chgData name="Jamie Webb-Fryer" userId="ba7c1b63bcfb9db4" providerId="LiveId" clId="{8CB2BDF9-1902-4C6C-91E5-322E0DB210EF}" dt="2020-01-12T11:47:43.774" v="3094" actId="1076"/>
          <ac:spMkLst>
            <pc:docMk/>
            <pc:sldMk cId="2603982795" sldId="350"/>
            <ac:spMk id="3" creationId="{00000000-0000-0000-0000-000000000000}"/>
          </ac:spMkLst>
        </pc:spChg>
        <pc:picChg chg="add mod">
          <ac:chgData name="Jamie Webb-Fryer" userId="ba7c1b63bcfb9db4" providerId="LiveId" clId="{8CB2BDF9-1902-4C6C-91E5-322E0DB210EF}" dt="2020-01-12T11:47:55.259" v="3099" actId="14100"/>
          <ac:picMkLst>
            <pc:docMk/>
            <pc:sldMk cId="2603982795" sldId="350"/>
            <ac:picMk id="3074" creationId="{42C66A5E-428A-47E8-8B02-6C4100F46D53}"/>
          </ac:picMkLst>
        </pc:picChg>
      </pc:sldChg>
      <pc:sldChg chg="modSp">
        <pc:chgData name="Jamie Webb-Fryer" userId="ba7c1b63bcfb9db4" providerId="LiveId" clId="{8CB2BDF9-1902-4C6C-91E5-322E0DB210EF}" dt="2020-01-12T11:39:26.472" v="2833" actId="20577"/>
        <pc:sldMkLst>
          <pc:docMk/>
          <pc:sldMk cId="3960134482" sldId="351"/>
        </pc:sldMkLst>
        <pc:spChg chg="mod">
          <ac:chgData name="Jamie Webb-Fryer" userId="ba7c1b63bcfb9db4" providerId="LiveId" clId="{8CB2BDF9-1902-4C6C-91E5-322E0DB210EF}" dt="2020-01-12T11:39:26.472" v="2833" actId="20577"/>
          <ac:spMkLst>
            <pc:docMk/>
            <pc:sldMk cId="3960134482" sldId="351"/>
            <ac:spMk id="3" creationId="{00000000-0000-0000-0000-000000000000}"/>
          </ac:spMkLst>
        </pc:spChg>
      </pc:sldChg>
      <pc:sldChg chg="modSp add">
        <pc:chgData name="Jamie Webb-Fryer" userId="ba7c1b63bcfb9db4" providerId="LiveId" clId="{8CB2BDF9-1902-4C6C-91E5-322E0DB210EF}" dt="2020-01-12T11:49:43.771" v="3123" actId="12"/>
        <pc:sldMkLst>
          <pc:docMk/>
          <pc:sldMk cId="1121961121" sldId="352"/>
        </pc:sldMkLst>
        <pc:spChg chg="mod">
          <ac:chgData name="Jamie Webb-Fryer" userId="ba7c1b63bcfb9db4" providerId="LiveId" clId="{8CB2BDF9-1902-4C6C-91E5-322E0DB210EF}" dt="2020-01-12T11:49:21.147" v="3120" actId="20577"/>
          <ac:spMkLst>
            <pc:docMk/>
            <pc:sldMk cId="1121961121" sldId="352"/>
            <ac:spMk id="2" creationId="{46726ECF-8064-4F2B-8586-623D37A5C185}"/>
          </ac:spMkLst>
        </pc:spChg>
        <pc:spChg chg="mod">
          <ac:chgData name="Jamie Webb-Fryer" userId="ba7c1b63bcfb9db4" providerId="LiveId" clId="{8CB2BDF9-1902-4C6C-91E5-322E0DB210EF}" dt="2020-01-12T11:49:43.771" v="3123" actId="12"/>
          <ac:spMkLst>
            <pc:docMk/>
            <pc:sldMk cId="1121961121" sldId="352"/>
            <ac:spMk id="3" creationId="{CA0580B3-7868-4C63-A182-2FDC5C59584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2 </a:t>
            </a:r>
            <a:r>
              <a:rPr lang="en-GB" sz="1400" b="1" dirty="0" smtClean="0">
                <a:solidFill>
                  <a:schemeClr val="bg1"/>
                </a:solidFill>
              </a:rPr>
              <a:t>Hospitality </a:t>
            </a:r>
            <a:r>
              <a:rPr lang="en-GB" sz="1400" b="1" dirty="0">
                <a:solidFill>
                  <a:schemeClr val="bg1"/>
                </a:solidFill>
              </a:rPr>
              <a:t>and Catering </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15</a:t>
            </a: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Career opportunities in hospitality</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201: Understanding the hospitality industry</a:t>
            </a:r>
            <a:endParaRPr lang="en-US" sz="24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patterns in hospitality</a:t>
            </a:r>
          </a:p>
        </p:txBody>
      </p:sp>
      <p:sp>
        <p:nvSpPr>
          <p:cNvPr id="3" name="Content Placeholder 2"/>
          <p:cNvSpPr>
            <a:spLocks noGrp="1"/>
          </p:cNvSpPr>
          <p:nvPr>
            <p:ph sz="quarter" idx="10"/>
          </p:nvPr>
        </p:nvSpPr>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Split shifts </a:t>
            </a:r>
            <a:r>
              <a:rPr lang="en-GB" dirty="0">
                <a:latin typeface="Arial" panose="020B0604020202020204" pitchFamily="34" charset="0"/>
                <a:ea typeface="Calibri" panose="020F0502020204030204" pitchFamily="34" charset="0"/>
                <a:cs typeface="Times New Roman" panose="02020603050405020304" pitchFamily="18" charset="0"/>
              </a:rPr>
              <a:t>– s</a:t>
            </a:r>
            <a:r>
              <a:rPr lang="en-GB" dirty="0"/>
              <a:t>plit shifts are common in the hospitality industry where an establishment has peak periods of work at certain times of day. For example, a commis chef may work 9am–1pm preparing food and covering the lunch service and then return 5pm–10pm to cover evening service.</a:t>
            </a:r>
          </a:p>
          <a:p>
            <a:pPr>
              <a:lnSpc>
                <a:spcPct val="100000"/>
              </a:lnSpc>
              <a:spcBef>
                <a:spcPts val="0"/>
              </a:spcBef>
              <a:spcAft>
                <a:spcPts val="0"/>
              </a:spcAft>
              <a:buClr>
                <a:srgbClr val="CC0000"/>
              </a:buCl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Rotational</a:t>
            </a:r>
            <a:r>
              <a:rPr lang="en-GB" dirty="0"/>
              <a:t> </a:t>
            </a:r>
            <a:r>
              <a:rPr lang="en-GB" dirty="0">
                <a:latin typeface="Arial" panose="020B0604020202020204" pitchFamily="34" charset="0"/>
                <a:ea typeface="Calibri" panose="020F0502020204030204" pitchFamily="34" charset="0"/>
                <a:cs typeface="Times New Roman" panose="02020603050405020304" pitchFamily="18" charset="0"/>
              </a:rPr>
              <a:t>– r</a:t>
            </a:r>
            <a:r>
              <a:rPr lang="en-GB" dirty="0"/>
              <a:t>otational shift work covers a wide variety of work schedules and implies that shifts rotate or change according to a set schedule, commonly found in hotels. These shifts can be either continuous, running 24 hours per day, 7 days per week, or semi-continuous, running 2 or 3 shifts per day with or without weekends.</a:t>
            </a:r>
          </a:p>
          <a:p>
            <a:pPr>
              <a:lnSpc>
                <a:spcPct val="100000"/>
              </a:lnSpc>
              <a:spcBef>
                <a:spcPts val="0"/>
              </a:spcBef>
              <a:spcAft>
                <a:spcPts val="0"/>
              </a:spcAft>
              <a:buClr>
                <a:srgbClr val="CC0000"/>
              </a:buCl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Seasonal</a:t>
            </a:r>
            <a:r>
              <a:rPr lang="en-GB" dirty="0"/>
              <a:t> – staff will be employed in peak periods of work at certain times of the year when hospitality establishment get busier, for example during the Christmas festive season.</a:t>
            </a:r>
          </a:p>
          <a:p>
            <a:endParaRPr lang="en-US" dirty="0"/>
          </a:p>
        </p:txBody>
      </p:sp>
    </p:spTree>
    <p:extLst>
      <p:ext uri="{BB962C8B-B14F-4D97-AF65-F5344CB8AC3E}">
        <p14:creationId xmlns:p14="http://schemas.microsoft.com/office/powerpoint/2010/main" val="189675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Progression routes for team member roles</a:t>
            </a:r>
          </a:p>
        </p:txBody>
      </p:sp>
      <p:sp>
        <p:nvSpPr>
          <p:cNvPr id="3" name="Content Placeholder 2"/>
          <p:cNvSpPr>
            <a:spLocks noGrp="1"/>
          </p:cNvSpPr>
          <p:nvPr>
            <p:ph sz="quarter" idx="10"/>
          </p:nvPr>
        </p:nvSpPr>
        <p:spPr>
          <a:xfrm>
            <a:off x="3851920" y="1371600"/>
            <a:ext cx="4834880"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Vertical/horizontal progression </a:t>
            </a:r>
            <a:r>
              <a:rPr lang="en-GB" dirty="0">
                <a:latin typeface="Arial" panose="020B0604020202020204" pitchFamily="34" charset="0"/>
                <a:ea typeface="Calibri" panose="020F0502020204030204" pitchFamily="34" charset="0"/>
                <a:cs typeface="Times New Roman" panose="02020603050405020304" pitchFamily="18" charset="0"/>
              </a:rPr>
              <a:t>–</a:t>
            </a:r>
            <a:r>
              <a:rPr lang="en-GB" dirty="0"/>
              <a:t> vertical career growth means focusing on getting a promotion to attain the next job role, for example moving from commis chef to chef de </a:t>
            </a:r>
            <a:r>
              <a:rPr lang="en-GB" dirty="0" err="1"/>
              <a:t>partie</a:t>
            </a:r>
            <a:r>
              <a:rPr lang="en-GB" dirty="0"/>
              <a:t>. On the other hand, horizontal career moves centre around working in a different role at the same employment level which will help to increase knowledge and skills and supports wider employability within an establishment.</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a:lnSpc>
                <a:spcPct val="100000"/>
              </a:lnSpc>
              <a:spcBef>
                <a:spcPts val="0"/>
              </a:spcBef>
              <a:spcAft>
                <a:spcPts val="0"/>
              </a:spcAft>
              <a:buClr>
                <a:srgbClr val="CC0000"/>
              </a:buClr>
            </a:pPr>
            <a:endParaRPr lang="en-GB" dirty="0"/>
          </a:p>
        </p:txBody>
      </p:sp>
      <p:pic>
        <p:nvPicPr>
          <p:cNvPr id="6" name="Picture 5">
            <a:extLst>
              <a:ext uri="{FF2B5EF4-FFF2-40B4-BE49-F238E27FC236}">
                <a16:creationId xmlns:a16="http://schemas.microsoft.com/office/drawing/2014/main" id="{929C694D-1F48-3F47-A426-E2185BB58263}"/>
              </a:ext>
            </a:extLst>
          </p:cNvPr>
          <p:cNvPicPr>
            <a:picLocks noChangeAspect="1"/>
          </p:cNvPicPr>
          <p:nvPr/>
        </p:nvPicPr>
        <p:blipFill>
          <a:blip r:embed="rId2"/>
          <a:stretch>
            <a:fillRect/>
          </a:stretch>
        </p:blipFill>
        <p:spPr>
          <a:xfrm>
            <a:off x="323528" y="1736812"/>
            <a:ext cx="3867858" cy="3384376"/>
          </a:xfrm>
          <a:prstGeom prst="rect">
            <a:avLst/>
          </a:prstGeom>
        </p:spPr>
      </p:pic>
    </p:spTree>
    <p:extLst>
      <p:ext uri="{BB962C8B-B14F-4D97-AF65-F5344CB8AC3E}">
        <p14:creationId xmlns:p14="http://schemas.microsoft.com/office/powerpoint/2010/main" val="5565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Progression routes for team member roles</a:t>
            </a:r>
          </a:p>
        </p:txBody>
      </p:sp>
      <p:sp>
        <p:nvSpPr>
          <p:cNvPr id="3" name="Content Placeholder 2"/>
          <p:cNvSpPr>
            <a:spLocks noGrp="1"/>
          </p:cNvSpPr>
          <p:nvPr>
            <p:ph sz="quarter" idx="10"/>
          </p:nvPr>
        </p:nvSpPr>
        <p:spPr>
          <a:xfrm>
            <a:off x="338560" y="1264200"/>
            <a:ext cx="8784976"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Trainee</a:t>
            </a:r>
            <a:r>
              <a:rPr lang="en-GB" dirty="0"/>
              <a:t> – a traineeship is an education and training programme which incorporates work experience, preparing young people for their future careers by helping them to become ‘work ready’ or ready for an apprenticeship.</a:t>
            </a:r>
          </a:p>
          <a:p>
            <a:pPr>
              <a:lnSpc>
                <a:spcPct val="100000"/>
              </a:lnSpc>
              <a:spcBef>
                <a:spcPts val="0"/>
              </a:spcBef>
              <a:spcAft>
                <a:spcPts val="0"/>
              </a:spcAft>
              <a:buClr>
                <a:srgbClr val="CC0000"/>
              </a:buCl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Apprentice/graduate </a:t>
            </a:r>
            <a:r>
              <a:rPr lang="en-GB" dirty="0"/>
              <a:t>– an </a:t>
            </a:r>
            <a:r>
              <a:rPr lang="en-GB" b="1" dirty="0"/>
              <a:t>apprentice</a:t>
            </a:r>
            <a:r>
              <a:rPr lang="en-GB" dirty="0"/>
              <a:t> will complete an apprenticeship which gives them hands-on experience, a salary and the opportunity to train while they work. A </a:t>
            </a:r>
            <a:r>
              <a:rPr lang="en-GB" b="1" dirty="0"/>
              <a:t>graduate</a:t>
            </a:r>
            <a:r>
              <a:rPr lang="en-GB" dirty="0"/>
              <a:t> is someone who has successfully completed a degree at a university or college.</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Team member </a:t>
            </a:r>
            <a:r>
              <a:rPr lang="en-GB" dirty="0"/>
              <a:t>– roles are very varied and although hospitality team members tend to specialise in an area, they have to be adaptable and ready to support team members across the business; for example during busy periods. Specialist areas in hospitality include food and beverage service, serving alcoholic beverages, barista, food preparation, housekeeping, concierge and guest services, and reception.</a:t>
            </a:r>
          </a:p>
        </p:txBody>
      </p:sp>
    </p:spTree>
    <p:extLst>
      <p:ext uri="{BB962C8B-B14F-4D97-AF65-F5344CB8AC3E}">
        <p14:creationId xmlns:p14="http://schemas.microsoft.com/office/powerpoint/2010/main" val="104664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Progression routes for team member roles</a:t>
            </a:r>
          </a:p>
        </p:txBody>
      </p:sp>
      <p:sp>
        <p:nvSpPr>
          <p:cNvPr id="3" name="Content Placeholder 2"/>
          <p:cNvSpPr>
            <a:spLocks noGrp="1"/>
          </p:cNvSpPr>
          <p:nvPr>
            <p:ph sz="quarter" idx="10"/>
          </p:nvPr>
        </p:nvSpPr>
        <p:spPr>
          <a:xfrm>
            <a:off x="179512" y="1264200"/>
            <a:ext cx="5770984"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Supervisor</a:t>
            </a:r>
            <a:r>
              <a:rPr lang="en-GB" dirty="0"/>
              <a:t> </a:t>
            </a:r>
            <a:r>
              <a:rPr lang="en-GB" dirty="0">
                <a:latin typeface="Arial" panose="020B0604020202020204" pitchFamily="34" charset="0"/>
                <a:ea typeface="Calibri" panose="020F0502020204030204" pitchFamily="34" charset="0"/>
                <a:cs typeface="Times New Roman" panose="02020603050405020304" pitchFamily="18" charset="0"/>
              </a:rPr>
              <a:t>– h</a:t>
            </a:r>
            <a:r>
              <a:rPr lang="en-GB" dirty="0"/>
              <a:t>ospitality supervisors work across a wide variety of businesses, including bars, restaurants, cafés, conference centres, banqueting venues, hotels or contract caterers. They provide vital support to management teams and are capable of independently supervising hospitality services and running shifts. They typically work under pressure delivering guest service and motivating a team.</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Front line manager </a:t>
            </a:r>
            <a:r>
              <a:rPr lang="en-GB" dirty="0"/>
              <a:t>– they will operationally manage the day-to-day running of the team and departments and may work in shift patterns to cover the establishment’s guest requirements; for example, bar manager.</a:t>
            </a:r>
          </a:p>
        </p:txBody>
      </p:sp>
      <p:pic>
        <p:nvPicPr>
          <p:cNvPr id="5" name="Picture 4">
            <a:extLst>
              <a:ext uri="{FF2B5EF4-FFF2-40B4-BE49-F238E27FC236}">
                <a16:creationId xmlns:a16="http://schemas.microsoft.com/office/drawing/2014/main" id="{112F80CB-09B9-F841-881B-267BD27C0AB3}"/>
              </a:ext>
            </a:extLst>
          </p:cNvPr>
          <p:cNvPicPr>
            <a:picLocks noChangeAspect="1"/>
          </p:cNvPicPr>
          <p:nvPr/>
        </p:nvPicPr>
        <p:blipFill>
          <a:blip r:embed="rId2"/>
          <a:stretch>
            <a:fillRect/>
          </a:stretch>
        </p:blipFill>
        <p:spPr>
          <a:xfrm>
            <a:off x="5851563" y="1691867"/>
            <a:ext cx="3292437" cy="2194958"/>
          </a:xfrm>
          <a:prstGeom prst="rect">
            <a:avLst/>
          </a:prstGeom>
        </p:spPr>
      </p:pic>
    </p:spTree>
    <p:extLst>
      <p:ext uri="{BB962C8B-B14F-4D97-AF65-F5344CB8AC3E}">
        <p14:creationId xmlns:p14="http://schemas.microsoft.com/office/powerpoint/2010/main" val="260398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Progression routes for team member roles</a:t>
            </a:r>
          </a:p>
        </p:txBody>
      </p:sp>
      <p:sp>
        <p:nvSpPr>
          <p:cNvPr id="3" name="Content Placeholder 2"/>
          <p:cNvSpPr>
            <a:spLocks noGrp="1"/>
          </p:cNvSpPr>
          <p:nvPr>
            <p:ph sz="quarter" idx="10"/>
          </p:nvPr>
        </p:nvSpPr>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Department manager </a:t>
            </a:r>
            <a:r>
              <a:rPr lang="en-GB" dirty="0"/>
              <a:t>– managers generally specialise in a particular area, for example, restaurant managers. However, their core knowledge, skills and behaviours are aligned. Depending on the size of the establishment, typical responsibilities will include recruiting and supervising staff, managing budgets and dealing with guests. </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Senior manager </a:t>
            </a:r>
            <a:r>
              <a:rPr lang="en-GB" dirty="0">
                <a:latin typeface="Arial" panose="020B0604020202020204" pitchFamily="34" charset="0"/>
                <a:ea typeface="Calibri" panose="020F0502020204030204" pitchFamily="34" charset="0"/>
                <a:cs typeface="Times New Roman" panose="02020603050405020304" pitchFamily="18" charset="0"/>
              </a:rPr>
              <a:t>– h</a:t>
            </a:r>
            <a:r>
              <a:rPr lang="en-GB" dirty="0"/>
              <a:t>ospitality senior managers have a high level of responsibility and are accountable for fulfilling the business vision and objectives. They may have several teams working under their management structure. Will be responsible for financial budgets and targets.</a:t>
            </a:r>
            <a:endParaRPr lang="en-US" dirty="0"/>
          </a:p>
        </p:txBody>
      </p:sp>
    </p:spTree>
    <p:extLst>
      <p:ext uri="{BB962C8B-B14F-4D97-AF65-F5344CB8AC3E}">
        <p14:creationId xmlns:p14="http://schemas.microsoft.com/office/powerpoint/2010/main" val="3960134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6ECF-8064-4F2B-8586-623D37A5C185}"/>
              </a:ext>
            </a:extLst>
          </p:cNvPr>
          <p:cNvSpPr>
            <a:spLocks noGrp="1"/>
          </p:cNvSpPr>
          <p:nvPr>
            <p:ph type="title"/>
          </p:nvPr>
        </p:nvSpPr>
        <p:spPr/>
        <p:txBody>
          <a:bodyPr/>
          <a:lstStyle/>
          <a:p>
            <a:r>
              <a:rPr lang="en-GB" dirty="0"/>
              <a:t>Coverage</a:t>
            </a:r>
          </a:p>
        </p:txBody>
      </p:sp>
      <p:sp>
        <p:nvSpPr>
          <p:cNvPr id="3" name="Content Placeholder 2">
            <a:extLst>
              <a:ext uri="{FF2B5EF4-FFF2-40B4-BE49-F238E27FC236}">
                <a16:creationId xmlns:a16="http://schemas.microsoft.com/office/drawing/2014/main" id="{CA0580B3-7868-4C63-A182-2FDC5C59584B}"/>
              </a:ext>
            </a:extLst>
          </p:cNvPr>
          <p:cNvSpPr>
            <a:spLocks noGrp="1"/>
          </p:cNvSpPr>
          <p:nvPr>
            <p:ph sz="quarter" idx="10"/>
          </p:nvPr>
        </p:nvSpPr>
        <p:spPr/>
        <p:txBody>
          <a:bodyPr/>
          <a:lstStyle/>
          <a:p>
            <a:pPr marL="342900" indent="-342900">
              <a:buClr>
                <a:srgbClr val="CC0000"/>
              </a:buClr>
              <a:buFont typeface="Arial" panose="020B0604020202020204" pitchFamily="34" charset="0"/>
              <a:buChar char="•"/>
            </a:pPr>
            <a:r>
              <a:rPr lang="en-GB" dirty="0"/>
              <a:t>Transferable skills across different job roles</a:t>
            </a:r>
          </a:p>
          <a:p>
            <a:pPr marL="342900" indent="-342900">
              <a:buClr>
                <a:srgbClr val="CC0000"/>
              </a:buClr>
              <a:buFont typeface="Arial" panose="020B0604020202020204" pitchFamily="34" charset="0"/>
              <a:buChar char="•"/>
            </a:pPr>
            <a:r>
              <a:rPr lang="en-GB" dirty="0"/>
              <a:t>Working patterns in hospitality</a:t>
            </a:r>
          </a:p>
          <a:p>
            <a:pPr marL="342900" indent="-342900">
              <a:buClr>
                <a:srgbClr val="CC0000"/>
              </a:buClr>
              <a:buFont typeface="Arial" panose="020B0604020202020204" pitchFamily="34" charset="0"/>
              <a:buChar char="•"/>
            </a:pPr>
            <a:r>
              <a:rPr lang="en-GB" dirty="0"/>
              <a:t>Progression routes for team member roles.</a:t>
            </a:r>
          </a:p>
        </p:txBody>
      </p:sp>
      <p:pic>
        <p:nvPicPr>
          <p:cNvPr id="5" name="Picture 4">
            <a:extLst>
              <a:ext uri="{FF2B5EF4-FFF2-40B4-BE49-F238E27FC236}">
                <a16:creationId xmlns:a16="http://schemas.microsoft.com/office/drawing/2014/main" id="{1F8BE484-D3AE-814D-A296-5EA7072D206F}"/>
              </a:ext>
            </a:extLst>
          </p:cNvPr>
          <p:cNvPicPr>
            <a:picLocks noChangeAspect="1"/>
          </p:cNvPicPr>
          <p:nvPr/>
        </p:nvPicPr>
        <p:blipFill>
          <a:blip r:embed="rId2"/>
          <a:stretch>
            <a:fillRect/>
          </a:stretch>
        </p:blipFill>
        <p:spPr>
          <a:xfrm>
            <a:off x="2123728" y="3212976"/>
            <a:ext cx="4536504" cy="3024336"/>
          </a:xfrm>
          <a:prstGeom prst="rect">
            <a:avLst/>
          </a:prstGeom>
        </p:spPr>
      </p:pic>
    </p:spTree>
    <p:extLst>
      <p:ext uri="{BB962C8B-B14F-4D97-AF65-F5344CB8AC3E}">
        <p14:creationId xmlns:p14="http://schemas.microsoft.com/office/powerpoint/2010/main" val="112196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Transferable skills across different job roles</a:t>
            </a:r>
            <a:endParaRPr lang="en-US" dirty="0"/>
          </a:p>
        </p:txBody>
      </p:sp>
      <p:sp>
        <p:nvSpPr>
          <p:cNvPr id="3" name="Content Placeholder 2"/>
          <p:cNvSpPr>
            <a:spLocks noGrp="1"/>
          </p:cNvSpPr>
          <p:nvPr>
            <p:ph sz="quarter" idx="10"/>
          </p:nvPr>
        </p:nvSpPr>
        <p:spPr/>
        <p:txBody>
          <a:bodyPr/>
          <a:lstStyle/>
          <a:p>
            <a:pPr>
              <a:lnSpc>
                <a:spcPct val="100000"/>
              </a:lnSpc>
              <a:spcBef>
                <a:spcPts val="0"/>
              </a:spcBef>
              <a:spcAft>
                <a:spcPts val="0"/>
              </a:spcAft>
              <a:buClr>
                <a:srgbClr val="CC0000"/>
              </a:buClr>
            </a:pPr>
            <a:endParaRPr lang="en-GB" dirty="0"/>
          </a:p>
          <a:p>
            <a:pPr>
              <a:lnSpc>
                <a:spcPct val="100000"/>
              </a:lnSpc>
              <a:spcBef>
                <a:spcPts val="0"/>
              </a:spcBef>
              <a:spcAft>
                <a:spcPts val="0"/>
              </a:spcAft>
              <a:buClr>
                <a:srgbClr val="CC0000"/>
              </a:buClr>
            </a:pPr>
            <a:r>
              <a:rPr lang="en-GB" dirty="0"/>
              <a:t>Transferable skills can be acquired through your current job, previous jobs, volunteering, or life experience. The great thing about these skills is that they are portable; you can transfer them across all sorts of different roles, teams, departments, specialisms and industries.</a:t>
            </a:r>
          </a:p>
          <a:p>
            <a:pPr>
              <a:lnSpc>
                <a:spcPct val="100000"/>
              </a:lnSpc>
              <a:spcBef>
                <a:spcPts val="0"/>
              </a:spcBef>
              <a:spcAft>
                <a:spcPts val="0"/>
              </a:spcAft>
              <a:buClr>
                <a:srgbClr val="CC0000"/>
              </a:buClr>
            </a:pPr>
            <a:endParaRPr lang="en-GB" dirty="0"/>
          </a:p>
        </p:txBody>
      </p:sp>
      <p:pic>
        <p:nvPicPr>
          <p:cNvPr id="5" name="Picture 4">
            <a:extLst>
              <a:ext uri="{FF2B5EF4-FFF2-40B4-BE49-F238E27FC236}">
                <a16:creationId xmlns:a16="http://schemas.microsoft.com/office/drawing/2014/main" id="{98CE11F0-E242-C542-A4D0-31B09D7410F7}"/>
              </a:ext>
            </a:extLst>
          </p:cNvPr>
          <p:cNvPicPr>
            <a:picLocks noChangeAspect="1"/>
          </p:cNvPicPr>
          <p:nvPr/>
        </p:nvPicPr>
        <p:blipFill>
          <a:blip r:embed="rId2"/>
          <a:stretch>
            <a:fillRect/>
          </a:stretch>
        </p:blipFill>
        <p:spPr>
          <a:xfrm>
            <a:off x="1979712" y="3235963"/>
            <a:ext cx="4464496" cy="3050739"/>
          </a:xfrm>
          <a:prstGeom prst="rect">
            <a:avLst/>
          </a:prstGeom>
        </p:spPr>
      </p:pic>
    </p:spTree>
    <p:extLst>
      <p:ext uri="{BB962C8B-B14F-4D97-AF65-F5344CB8AC3E}">
        <p14:creationId xmlns:p14="http://schemas.microsoft.com/office/powerpoint/2010/main" val="373709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Transferable skills across different job roles</a:t>
            </a:r>
            <a:endParaRPr lang="en-US" dirty="0"/>
          </a:p>
        </p:txBody>
      </p:sp>
      <p:sp>
        <p:nvSpPr>
          <p:cNvPr id="3" name="Content Placeholder 2"/>
          <p:cNvSpPr>
            <a:spLocks noGrp="1"/>
          </p:cNvSpPr>
          <p:nvPr>
            <p:ph sz="quarter" idx="10"/>
          </p:nvPr>
        </p:nvSpPr>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Communication </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dirty="0"/>
              <a:t>it is possible through good communication and teamwork to create a finely tuned service to guests by eliminating the duplication of tasks and possible confusion about the progress of tasks. When working in a hospitality establishment it is important that you able to communicate effectively with other members of staff, suppliers, external agencies and customers. Communication is a 2-way process.  It involves: </a:t>
            </a:r>
          </a:p>
          <a:p>
            <a:pPr marL="965200" lvl="1" indent="-342900">
              <a:lnSpc>
                <a:spcPct val="100000"/>
              </a:lnSpc>
              <a:spcBef>
                <a:spcPts val="0"/>
              </a:spcBef>
              <a:spcAft>
                <a:spcPts val="0"/>
              </a:spcAft>
              <a:buClr>
                <a:srgbClr val="CC0000"/>
              </a:buClr>
              <a:buFont typeface="Arial" panose="020B0604020202020204" pitchFamily="34" charset="0"/>
              <a:buChar char="•"/>
            </a:pPr>
            <a:r>
              <a:rPr lang="en-GB" dirty="0"/>
              <a:t>Listening to others (receiving)</a:t>
            </a:r>
          </a:p>
          <a:p>
            <a:pPr marL="965200" lvl="1" indent="-342900">
              <a:lnSpc>
                <a:spcPct val="100000"/>
              </a:lnSpc>
              <a:spcBef>
                <a:spcPts val="0"/>
              </a:spcBef>
              <a:spcAft>
                <a:spcPts val="0"/>
              </a:spcAft>
              <a:buClr>
                <a:srgbClr val="CC0000"/>
              </a:buClr>
              <a:buFont typeface="Arial" panose="020B0604020202020204" pitchFamily="34" charset="0"/>
              <a:buChar char="•"/>
            </a:pPr>
            <a:r>
              <a:rPr lang="en-GB" dirty="0"/>
              <a:t>Asserting/expressing (sending)</a:t>
            </a:r>
          </a:p>
          <a:p>
            <a:pPr>
              <a:lnSpc>
                <a:spcPct val="100000"/>
              </a:lnSpc>
              <a:spcBef>
                <a:spcPts val="0"/>
              </a:spcBef>
              <a:spcAft>
                <a:spcPts val="0"/>
              </a:spcAft>
              <a:buClr>
                <a:srgbClr val="CC0000"/>
              </a:buCl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Customer services</a:t>
            </a:r>
            <a:r>
              <a:rPr lang="en-US" b="1" dirty="0"/>
              <a:t> </a:t>
            </a:r>
            <a:r>
              <a:rPr lang="en-US" dirty="0"/>
              <a:t>– or guest services, is the most important part of a hospitality industry role. </a:t>
            </a:r>
            <a:r>
              <a:rPr lang="en-GB" dirty="0"/>
              <a:t>Staff must be able to build a good relationship with their guests. Making the customer feel like they’re having a person-to-person interaction is what great customer service is all about.</a:t>
            </a:r>
          </a:p>
        </p:txBody>
      </p:sp>
    </p:spTree>
    <p:extLst>
      <p:ext uri="{BB962C8B-B14F-4D97-AF65-F5344CB8AC3E}">
        <p14:creationId xmlns:p14="http://schemas.microsoft.com/office/powerpoint/2010/main" val="133621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Transferable skills across different job roles</a:t>
            </a:r>
            <a:endParaRPr lang="en-US" dirty="0"/>
          </a:p>
        </p:txBody>
      </p:sp>
      <p:sp>
        <p:nvSpPr>
          <p:cNvPr id="3" name="Content Placeholder 2"/>
          <p:cNvSpPr>
            <a:spLocks noGrp="1"/>
          </p:cNvSpPr>
          <p:nvPr>
            <p:ph sz="quarter" idx="10"/>
          </p:nvPr>
        </p:nvSpPr>
        <p:spPr>
          <a:xfrm>
            <a:off x="0" y="1700808"/>
            <a:ext cx="8514432"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Planning</a:t>
            </a:r>
            <a:r>
              <a:rPr lang="en-GB" dirty="0"/>
              <a:t> – is about prioritising and managing time and resources effectively, while balancing the need to be able to handle pressure and remain calm when things get busy.</a:t>
            </a:r>
          </a:p>
          <a:p>
            <a:pPr>
              <a:lnSpc>
                <a:spcPct val="100000"/>
              </a:lnSpc>
              <a:spcBef>
                <a:spcPts val="0"/>
              </a:spcBef>
              <a:spcAft>
                <a:spcPts val="0"/>
              </a:spcAft>
              <a:buClr>
                <a:srgbClr val="CC0000"/>
              </a:buCl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Time keeping </a:t>
            </a:r>
            <a:r>
              <a:rPr lang="en-GB" dirty="0"/>
              <a:t>– being punctual and managing time effectively is vitality important in an industry which has time constraints. Being punctual means arriving on time for work.</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Attitude </a:t>
            </a:r>
            <a:r>
              <a:rPr lang="en-GB" dirty="0">
                <a:latin typeface="Arial" panose="020B0604020202020204" pitchFamily="34" charset="0"/>
                <a:ea typeface="Calibri" panose="020F0502020204030204" pitchFamily="34" charset="0"/>
                <a:cs typeface="Times New Roman" panose="02020603050405020304" pitchFamily="18" charset="0"/>
              </a:rPr>
              <a:t>–</a:t>
            </a:r>
            <a:r>
              <a:rPr lang="en-GB" dirty="0"/>
              <a:t> most employers in the hospitality industry rely on their guest-facing staff to uphold the reputation of their brand. Therefore, it’s important to always remain highly professional with a positive attitude, putting the guest at the heart of all you do.</a:t>
            </a:r>
          </a:p>
          <a:p>
            <a:endParaRPr lang="en-US" dirty="0"/>
          </a:p>
        </p:txBody>
      </p:sp>
    </p:spTree>
    <p:extLst>
      <p:ext uri="{BB962C8B-B14F-4D97-AF65-F5344CB8AC3E}">
        <p14:creationId xmlns:p14="http://schemas.microsoft.com/office/powerpoint/2010/main" val="319710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Transferable skills across different job roles</a:t>
            </a:r>
            <a:endParaRPr lang="en-US" dirty="0"/>
          </a:p>
        </p:txBody>
      </p:sp>
      <p:sp>
        <p:nvSpPr>
          <p:cNvPr id="3" name="Content Placeholder 2"/>
          <p:cNvSpPr>
            <a:spLocks noGrp="1"/>
          </p:cNvSpPr>
          <p:nvPr>
            <p:ph sz="quarter" idx="10"/>
          </p:nvPr>
        </p:nvSpPr>
        <p:spPr>
          <a:xfrm>
            <a:off x="323528" y="1264200"/>
            <a:ext cx="8229600"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Appearance</a:t>
            </a:r>
            <a:r>
              <a:rPr lang="en-GB" dirty="0"/>
              <a:t> – first appearances count, especially if dealing with guests; so it is important to look tidy and well-groomed at all times, following the establishments dress code. This may include wearing the correct personal protective equipment.</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Respecting diversity </a:t>
            </a:r>
            <a:r>
              <a:rPr lang="en-GB" dirty="0">
                <a:latin typeface="Arial" panose="020B0604020202020204" pitchFamily="34" charset="0"/>
                <a:ea typeface="Calibri" panose="020F0502020204030204" pitchFamily="34" charset="0"/>
                <a:cs typeface="Times New Roman" panose="02020603050405020304" pitchFamily="18" charset="0"/>
              </a:rPr>
              <a:t>–</a:t>
            </a:r>
            <a:r>
              <a:rPr lang="en-GB" dirty="0"/>
              <a:t> in hospitality, a large number of the guests and the staff you work alongside may be from a variety of cultural backgrounds. As a result, the ability to be culturally aware, respect diversity and adapt to attitudes that are different from your own is crucial to meeting guests needs and building successful relationships with team members. </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Reliability</a:t>
            </a:r>
            <a:r>
              <a:rPr lang="en-GB" dirty="0"/>
              <a:t> – it is important that you are reliable, able to arrive to work on time with the correct equipment and are tidy and well-groomed at all times. This is essential for management to know that departments are correctly resourced. </a:t>
            </a:r>
          </a:p>
        </p:txBody>
      </p:sp>
    </p:spTree>
    <p:extLst>
      <p:ext uri="{BB962C8B-B14F-4D97-AF65-F5344CB8AC3E}">
        <p14:creationId xmlns:p14="http://schemas.microsoft.com/office/powerpoint/2010/main" val="127694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Transferable skills across different job roles</a:t>
            </a:r>
            <a:endParaRPr lang="en-US" dirty="0"/>
          </a:p>
        </p:txBody>
      </p:sp>
      <p:sp>
        <p:nvSpPr>
          <p:cNvPr id="3" name="Content Placeholder 2"/>
          <p:cNvSpPr>
            <a:spLocks noGrp="1"/>
          </p:cNvSpPr>
          <p:nvPr>
            <p:ph sz="quarter" idx="10"/>
          </p:nvPr>
        </p:nvSpPr>
        <p:spPr>
          <a:xfrm>
            <a:off x="4139952" y="1371600"/>
            <a:ext cx="4546848"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Honesty</a:t>
            </a:r>
            <a:r>
              <a:rPr lang="en-GB" dirty="0"/>
              <a:t> – honesty and integrity is important in the workplace. Integrity is one of the fundamental values employers seek in the employees. Integrity is the foundation of a person who demonstrates the correct moral and ethical principles at work. Honesty is an essential part of integrity.</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Resilience</a:t>
            </a:r>
            <a:r>
              <a:rPr lang="en-GB" dirty="0"/>
              <a:t> – is the ability for a person to continue to move forwards in the face of distraction, pressure of the workplace and particularly when things get tough.</a:t>
            </a:r>
          </a:p>
          <a:p>
            <a:endParaRPr lang="en-US" dirty="0"/>
          </a:p>
        </p:txBody>
      </p:sp>
      <p:pic>
        <p:nvPicPr>
          <p:cNvPr id="5" name="Picture 4">
            <a:extLst>
              <a:ext uri="{FF2B5EF4-FFF2-40B4-BE49-F238E27FC236}">
                <a16:creationId xmlns:a16="http://schemas.microsoft.com/office/drawing/2014/main" id="{B116D4F9-E047-894E-90F4-64B690AA9A46}"/>
              </a:ext>
            </a:extLst>
          </p:cNvPr>
          <p:cNvPicPr>
            <a:picLocks noChangeAspect="1"/>
          </p:cNvPicPr>
          <p:nvPr/>
        </p:nvPicPr>
        <p:blipFill>
          <a:blip r:embed="rId2"/>
          <a:stretch>
            <a:fillRect/>
          </a:stretch>
        </p:blipFill>
        <p:spPr>
          <a:xfrm>
            <a:off x="179512" y="1916832"/>
            <a:ext cx="3995820" cy="2880320"/>
          </a:xfrm>
          <a:prstGeom prst="rect">
            <a:avLst/>
          </a:prstGeom>
        </p:spPr>
      </p:pic>
    </p:spTree>
    <p:extLst>
      <p:ext uri="{BB962C8B-B14F-4D97-AF65-F5344CB8AC3E}">
        <p14:creationId xmlns:p14="http://schemas.microsoft.com/office/powerpoint/2010/main" val="82607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patterns in hospitality</a:t>
            </a:r>
          </a:p>
        </p:txBody>
      </p:sp>
      <p:sp>
        <p:nvSpPr>
          <p:cNvPr id="3" name="Content Placeholder 2"/>
          <p:cNvSpPr>
            <a:spLocks noGrp="1"/>
          </p:cNvSpPr>
          <p:nvPr>
            <p:ph sz="quarter" idx="10"/>
          </p:nvPr>
        </p:nvSpPr>
        <p:spPr/>
        <p:txBody>
          <a:bodyPr/>
          <a:lstStyle/>
          <a:p>
            <a:pPr>
              <a:lnSpc>
                <a:spcPct val="100000"/>
              </a:lnSpc>
              <a:spcBef>
                <a:spcPts val="0"/>
              </a:spcBef>
              <a:spcAft>
                <a:spcPts val="0"/>
              </a:spcAft>
              <a:buClr>
                <a:srgbClr val="CC0000"/>
              </a:buClr>
            </a:pPr>
            <a:r>
              <a:rPr lang="en-GB" dirty="0"/>
              <a:t>Hospitality jobs are fast-paced and generally involve longer working hours, but the upside is that there is also a great deal of flexibility in terms of when and how many hours staff want to work.</a:t>
            </a:r>
          </a:p>
          <a:p>
            <a:pPr>
              <a:lnSpc>
                <a:spcPct val="100000"/>
              </a:lnSpc>
              <a:spcBef>
                <a:spcPts val="0"/>
              </a:spcBef>
              <a:spcAft>
                <a:spcPts val="0"/>
              </a:spcAft>
              <a:buClr>
                <a:srgbClr val="CC0000"/>
              </a:buClr>
            </a:pPr>
            <a:endParaRPr lang="en-GB" dirty="0"/>
          </a:p>
          <a:p>
            <a:pPr>
              <a:lnSpc>
                <a:spcPct val="100000"/>
              </a:lnSpc>
              <a:spcBef>
                <a:spcPts val="0"/>
              </a:spcBef>
              <a:spcAft>
                <a:spcPts val="0"/>
              </a:spcAft>
              <a:buClr>
                <a:srgbClr val="CC0000"/>
              </a:buClr>
            </a:pPr>
            <a:r>
              <a:rPr lang="en-GB" dirty="0"/>
              <a:t>Working patterns in the hospitality industry will vary depending on the type of establishment, the number of staff, guest requirements and legalisation. </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Full time </a:t>
            </a:r>
            <a:r>
              <a:rPr lang="en-GB" dirty="0"/>
              <a:t>– 40 hours per week is commonly used as a measure to identify a member of staff as a full-time member of staff. The difference between full-time and part-time employees is the number of hours they work. Both categories of employee usually receive the same remuneration, annual, sick and holiday entitlement but for the part-time employee, it is on a pro-rata basis.</a:t>
            </a:r>
          </a:p>
          <a:p>
            <a:pPr>
              <a:lnSpc>
                <a:spcPct val="100000"/>
              </a:lnSpc>
              <a:spcBef>
                <a:spcPts val="0"/>
              </a:spcBef>
              <a:spcAft>
                <a:spcPts val="0"/>
              </a:spcAft>
              <a:buClr>
                <a:srgbClr val="CC0000"/>
              </a:buClr>
            </a:pPr>
            <a:endParaRPr lang="en-GB" dirty="0"/>
          </a:p>
        </p:txBody>
      </p:sp>
    </p:spTree>
    <p:extLst>
      <p:ext uri="{BB962C8B-B14F-4D97-AF65-F5344CB8AC3E}">
        <p14:creationId xmlns:p14="http://schemas.microsoft.com/office/powerpoint/2010/main" val="415366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patterns in hospitality</a:t>
            </a:r>
          </a:p>
        </p:txBody>
      </p:sp>
      <p:sp>
        <p:nvSpPr>
          <p:cNvPr id="3" name="Content Placeholder 2"/>
          <p:cNvSpPr>
            <a:spLocks noGrp="1"/>
          </p:cNvSpPr>
          <p:nvPr>
            <p:ph sz="quarter" idx="10"/>
          </p:nvPr>
        </p:nvSpPr>
        <p:spPr>
          <a:xfrm>
            <a:off x="3029768" y="1371600"/>
            <a:ext cx="5987008"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Part time </a:t>
            </a:r>
            <a:r>
              <a:rPr lang="en-GB" dirty="0">
                <a:latin typeface="Arial" panose="020B0604020202020204" pitchFamily="34" charset="0"/>
                <a:ea typeface="Calibri" panose="020F0502020204030204" pitchFamily="34" charset="0"/>
                <a:cs typeface="Times New Roman" panose="02020603050405020304" pitchFamily="18" charset="0"/>
              </a:rPr>
              <a:t>– p</a:t>
            </a:r>
            <a:r>
              <a:rPr lang="en-GB" dirty="0"/>
              <a:t>art-time work simply means working less than a normal full time pattern, whether it’s only a couple of hours or a few days per week. Part-time work is common in the hospitality industry as it allows staff to work busy times like lunch, dinner, evenings and weekends. Typical part-time hospitality jobs will include bar jobs and restaurant jobs.</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Shift work </a:t>
            </a:r>
            <a:r>
              <a:rPr lang="en-GB" dirty="0">
                <a:latin typeface="Arial" panose="020B0604020202020204" pitchFamily="34" charset="0"/>
                <a:ea typeface="Calibri" panose="020F0502020204030204" pitchFamily="34" charset="0"/>
                <a:cs typeface="Times New Roman" panose="02020603050405020304" pitchFamily="18" charset="0"/>
              </a:rPr>
              <a:t>– w</a:t>
            </a:r>
            <a:r>
              <a:rPr lang="en-GB" dirty="0"/>
              <a:t>e live in a 24-7 society which means that some hospitality must work around the clock. They do this by using shift patterns. For example, a hotel receptionist may work early, late or night shift which enables a hotel to provide guest services all the time. </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D6DBD985-580E-BA48-8111-FEBC1A1C3F04}"/>
              </a:ext>
            </a:extLst>
          </p:cNvPr>
          <p:cNvPicPr>
            <a:picLocks noChangeAspect="1"/>
          </p:cNvPicPr>
          <p:nvPr/>
        </p:nvPicPr>
        <p:blipFill>
          <a:blip r:embed="rId2"/>
          <a:stretch>
            <a:fillRect/>
          </a:stretch>
        </p:blipFill>
        <p:spPr>
          <a:xfrm>
            <a:off x="0" y="1700808"/>
            <a:ext cx="3348372" cy="2232248"/>
          </a:xfrm>
          <a:prstGeom prst="rect">
            <a:avLst/>
          </a:prstGeom>
        </p:spPr>
      </p:pic>
    </p:spTree>
    <p:extLst>
      <p:ext uri="{BB962C8B-B14F-4D97-AF65-F5344CB8AC3E}">
        <p14:creationId xmlns:p14="http://schemas.microsoft.com/office/powerpoint/2010/main" val="4256893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 name="ARTICULATE_DESIGN_ID_DEFAULT DESIGN" val="4wQ8BM4h"/>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1418</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Lucida Grande</vt:lpstr>
      <vt:lpstr>Times New Roman</vt:lpstr>
      <vt:lpstr>Default Design</vt:lpstr>
      <vt:lpstr>Career opportunities in hospitality</vt:lpstr>
      <vt:lpstr>Coverage</vt:lpstr>
      <vt:lpstr>Transferable skills across different job roles</vt:lpstr>
      <vt:lpstr>Transferable skills across different job roles</vt:lpstr>
      <vt:lpstr>Transferable skills across different job roles</vt:lpstr>
      <vt:lpstr>Transferable skills across different job roles</vt:lpstr>
      <vt:lpstr>Transferable skills across different job roles</vt:lpstr>
      <vt:lpstr>Working patterns in hospitality</vt:lpstr>
      <vt:lpstr>Working patterns in hospitality</vt:lpstr>
      <vt:lpstr>Working patterns in hospitality</vt:lpstr>
      <vt:lpstr>Progression routes for team member roles</vt:lpstr>
      <vt:lpstr>Progression routes for team member roles</vt:lpstr>
      <vt:lpstr>Progression routes for team member roles</vt:lpstr>
      <vt:lpstr>Progression routes for team member roles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Fiona Freel</cp:lastModifiedBy>
  <cp:revision>106</cp:revision>
  <dcterms:created xsi:type="dcterms:W3CDTF">2013-05-28T00:38:54Z</dcterms:created>
  <dcterms:modified xsi:type="dcterms:W3CDTF">2020-05-22T14:12:01Z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7E42A36A-1CC2-4F8B-80F2-FA6A35C1BBB3</vt:lpwstr>
  </property>
  <property fmtid="{D5CDD505-2E9C-101B-9397-08002B2CF9AE}" pid="3" name="ArticulatePath">
    <vt:lpwstr>8064_l2_201_PPT3</vt:lpwstr>
  </property>
</Properties>
</file>