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9"/>
  </p:notesMasterIdLst>
  <p:handoutMasterIdLst>
    <p:handoutMasterId r:id="rId10"/>
  </p:handoutMasterIdLst>
  <p:sldIdLst>
    <p:sldId id="256" r:id="rId2"/>
    <p:sldId id="328" r:id="rId3"/>
    <p:sldId id="347" r:id="rId4"/>
    <p:sldId id="361" r:id="rId5"/>
    <p:sldId id="348" r:id="rId6"/>
    <p:sldId id="349" r:id="rId7"/>
    <p:sldId id="353" r:id="rId8"/>
  </p:sldIdLst>
  <p:sldSz cx="9144000" cy="6858000" type="screen4x3"/>
  <p:notesSz cx="6858000" cy="9144000"/>
  <p:custDataLst>
    <p:tags r:id="rId11"/>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7</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608821"/>
            <a:ext cx="8077200" cy="850032"/>
          </a:xfrm>
        </p:spPr>
        <p:txBody>
          <a:bodyPr anchor="t"/>
          <a:lstStyle/>
          <a:p>
            <a:pPr eaLnBrk="1" hangingPunct="1"/>
            <a:r>
              <a:rPr lang="en-GB" dirty="0">
                <a:ea typeface="ＭＳ Ｐゴシック" pitchFamily="-105" charset="-128"/>
                <a:cs typeface="ＭＳ Ｐゴシック" pitchFamily="-105" charset="-128"/>
              </a:rPr>
              <a:t>Know how legislation and regulations affects hospitality businesses</a:t>
            </a:r>
          </a:p>
        </p:txBody>
      </p:sp>
      <p:sp>
        <p:nvSpPr>
          <p:cNvPr id="2050" name="Rectangle 14"/>
          <p:cNvSpPr>
            <a:spLocks noGrp="1" noChangeArrowheads="1"/>
          </p:cNvSpPr>
          <p:nvPr>
            <p:ph sz="quarter" idx="10"/>
          </p:nvPr>
        </p:nvSpPr>
        <p:spPr>
          <a:xfrm>
            <a:off x="457200" y="1916832"/>
            <a:ext cx="8229600" cy="4210368"/>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
        <p:nvSpPr>
          <p:cNvPr id="2" name="TextBox 1">
            <a:extLst>
              <a:ext uri="{FF2B5EF4-FFF2-40B4-BE49-F238E27FC236}">
                <a16:creationId xmlns:a16="http://schemas.microsoft.com/office/drawing/2014/main" id="{1433E969-1B4C-4C7B-A39A-5CE61192B430}"/>
              </a:ext>
            </a:extLst>
          </p:cNvPr>
          <p:cNvSpPr txBox="1"/>
          <p:nvPr/>
        </p:nvSpPr>
        <p:spPr>
          <a:xfrm>
            <a:off x="683568" y="3717032"/>
            <a:ext cx="7632848" cy="400110"/>
          </a:xfrm>
          <a:prstGeom prst="rect">
            <a:avLst/>
          </a:prstGeom>
          <a:noFill/>
        </p:spPr>
        <p:txBody>
          <a:bodyPr wrap="square" rtlCol="0">
            <a:spAutoFit/>
          </a:bodyPr>
          <a:lstStyle/>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371600"/>
            <a:ext cx="5050904" cy="4755600"/>
          </a:xfrm>
        </p:spPr>
        <p:txBody>
          <a:bodyPr/>
          <a:lstStyle/>
          <a:p>
            <a:r>
              <a:rPr lang="en-GB" dirty="0"/>
              <a:t>There are many ways that businesses measure success; whether based on profit, customer satisfaction, motivated workforce or a combination of these. </a:t>
            </a:r>
          </a:p>
          <a:p>
            <a:r>
              <a:rPr lang="en-GB" dirty="0"/>
              <a:t>However it is measured, it is the people that work for the business that are critical to success. It is important for those working in hospitality to understand what the business is aiming to achieve, and how they can contribute to achieving it.</a:t>
            </a:r>
            <a:endParaRPr lang="en-US" dirty="0"/>
          </a:p>
        </p:txBody>
      </p:sp>
      <p:pic>
        <p:nvPicPr>
          <p:cNvPr id="4" name="Picture 3">
            <a:extLst>
              <a:ext uri="{FF2B5EF4-FFF2-40B4-BE49-F238E27FC236}">
                <a16:creationId xmlns:a16="http://schemas.microsoft.com/office/drawing/2014/main" id="{6DC2072E-8790-DD46-B672-3C405C5FD406}"/>
              </a:ext>
            </a:extLst>
          </p:cNvPr>
          <p:cNvPicPr>
            <a:picLocks noChangeAspect="1"/>
          </p:cNvPicPr>
          <p:nvPr/>
        </p:nvPicPr>
        <p:blipFill>
          <a:blip r:embed="rId2"/>
          <a:stretch>
            <a:fillRect/>
          </a:stretch>
        </p:blipFill>
        <p:spPr>
          <a:xfrm>
            <a:off x="5599353" y="1397410"/>
            <a:ext cx="3087447" cy="20840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F56A-39BC-4608-A1EF-FFAFED93937D}"/>
              </a:ext>
            </a:extLst>
          </p:cNvPr>
          <p:cNvSpPr>
            <a:spLocks noGrp="1"/>
          </p:cNvSpPr>
          <p:nvPr>
            <p:ph type="title"/>
          </p:nvPr>
        </p:nvSpPr>
        <p:spPr/>
        <p:txBody>
          <a:bodyPr/>
          <a:lstStyle/>
          <a:p>
            <a:r>
              <a:rPr lang="en-GB" dirty="0"/>
              <a:t>Why do we have legislation in the hospitality Industry?</a:t>
            </a:r>
          </a:p>
        </p:txBody>
      </p:sp>
      <p:sp>
        <p:nvSpPr>
          <p:cNvPr id="3" name="Content Placeholder 2">
            <a:extLst>
              <a:ext uri="{FF2B5EF4-FFF2-40B4-BE49-F238E27FC236}">
                <a16:creationId xmlns:a16="http://schemas.microsoft.com/office/drawing/2014/main" id="{7B4BB0CF-AF41-4EA7-A43D-78DC48314261}"/>
              </a:ext>
            </a:extLst>
          </p:cNvPr>
          <p:cNvSpPr>
            <a:spLocks noGrp="1"/>
          </p:cNvSpPr>
          <p:nvPr>
            <p:ph sz="quarter" idx="10"/>
          </p:nvPr>
        </p:nvSpPr>
        <p:spPr>
          <a:xfrm>
            <a:off x="539552" y="1371600"/>
            <a:ext cx="8147248" cy="4433664"/>
          </a:xfrm>
        </p:spPr>
        <p:txBody>
          <a:bodyPr/>
          <a:lstStyle/>
          <a:p>
            <a:r>
              <a:rPr lang="en-GB" b="1" dirty="0"/>
              <a:t>Legislation </a:t>
            </a:r>
            <a:r>
              <a:rPr lang="en-GB" dirty="0"/>
              <a:t>and regulation ensures that hospitality establishments: </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provide safety measures within their establishments to ensure the wellbeing of their staff and guests.</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know and meet or comply with the requirements to operate, including health and safety and company registration.</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know and operate in accordance within best corporate or business practice</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know and operate in compliance with tax rules and financial reporting. </a:t>
            </a:r>
          </a:p>
          <a:p>
            <a:r>
              <a:rPr lang="en-GB" dirty="0"/>
              <a:t> </a:t>
            </a:r>
          </a:p>
        </p:txBody>
      </p:sp>
    </p:spTree>
    <p:extLst>
      <p:ext uri="{BB962C8B-B14F-4D97-AF65-F5344CB8AC3E}">
        <p14:creationId xmlns:p14="http://schemas.microsoft.com/office/powerpoint/2010/main" val="318340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CE6A-B374-4C1B-B314-ADEE3EB62856}"/>
              </a:ext>
            </a:extLst>
          </p:cNvPr>
          <p:cNvSpPr>
            <a:spLocks noGrp="1"/>
          </p:cNvSpPr>
          <p:nvPr>
            <p:ph type="title"/>
          </p:nvPr>
        </p:nvSpPr>
        <p:spPr>
          <a:xfrm>
            <a:off x="457200" y="838200"/>
            <a:ext cx="8218488" cy="1078632"/>
          </a:xfrm>
        </p:spPr>
        <p:txBody>
          <a:bodyPr/>
          <a:lstStyle/>
          <a:p>
            <a:r>
              <a:rPr lang="en-GB" dirty="0"/>
              <a:t>Why is it important that we know what legislation and regulation applies within the hospitality industry?</a:t>
            </a:r>
          </a:p>
        </p:txBody>
      </p:sp>
      <p:sp>
        <p:nvSpPr>
          <p:cNvPr id="3" name="Content Placeholder 2">
            <a:extLst>
              <a:ext uri="{FF2B5EF4-FFF2-40B4-BE49-F238E27FC236}">
                <a16:creationId xmlns:a16="http://schemas.microsoft.com/office/drawing/2014/main" id="{40A1452C-E037-486A-81BE-690D70EEF77D}"/>
              </a:ext>
            </a:extLst>
          </p:cNvPr>
          <p:cNvSpPr>
            <a:spLocks noGrp="1"/>
          </p:cNvSpPr>
          <p:nvPr>
            <p:ph sz="quarter" idx="10"/>
          </p:nvPr>
        </p:nvSpPr>
        <p:spPr>
          <a:xfrm>
            <a:off x="457200" y="2204864"/>
            <a:ext cx="8229600" cy="3922336"/>
          </a:xfrm>
        </p:spPr>
        <p:txBody>
          <a:bodyPr/>
          <a:lstStyle/>
          <a:p>
            <a:r>
              <a:rPr lang="en-GB" dirty="0"/>
              <a:t>It is important to know the law and regulations that apply to:</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reduce the risks of non-compliance (getting fined or even imprisoned)</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reduce the risk to injury or harm to both staff and guests</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build a better and safer place to work</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improve standards</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help build a good reputation.</a:t>
            </a:r>
          </a:p>
          <a:p>
            <a:endParaRPr lang="en-GB" dirty="0"/>
          </a:p>
        </p:txBody>
      </p:sp>
    </p:spTree>
    <p:extLst>
      <p:ext uri="{BB962C8B-B14F-4D97-AF65-F5344CB8AC3E}">
        <p14:creationId xmlns:p14="http://schemas.microsoft.com/office/powerpoint/2010/main" val="1809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9A00-9A6F-4548-91E6-B97C8F81196D}"/>
              </a:ext>
            </a:extLst>
          </p:cNvPr>
          <p:cNvSpPr>
            <a:spLocks noGrp="1"/>
          </p:cNvSpPr>
          <p:nvPr>
            <p:ph type="title"/>
          </p:nvPr>
        </p:nvSpPr>
        <p:spPr>
          <a:xfrm>
            <a:off x="457200" y="838200"/>
            <a:ext cx="8218488" cy="1006624"/>
          </a:xfrm>
        </p:spPr>
        <p:txBody>
          <a:bodyPr/>
          <a:lstStyle/>
          <a:p>
            <a:r>
              <a:rPr lang="en-GB" dirty="0"/>
              <a:t>Identify different legislation and regulation that affect the hospitality industry</a:t>
            </a:r>
          </a:p>
        </p:txBody>
      </p:sp>
      <p:sp>
        <p:nvSpPr>
          <p:cNvPr id="3" name="Content Placeholder 2">
            <a:extLst>
              <a:ext uri="{FF2B5EF4-FFF2-40B4-BE49-F238E27FC236}">
                <a16:creationId xmlns:a16="http://schemas.microsoft.com/office/drawing/2014/main" id="{F7EC0B97-A3B5-4386-A9DB-EC833602631A}"/>
              </a:ext>
            </a:extLst>
          </p:cNvPr>
          <p:cNvSpPr>
            <a:spLocks noGrp="1"/>
          </p:cNvSpPr>
          <p:nvPr>
            <p:ph sz="quarter" idx="10"/>
          </p:nvPr>
        </p:nvSpPr>
        <p:spPr>
          <a:xfrm>
            <a:off x="457200" y="2276872"/>
            <a:ext cx="8229600" cy="3850328"/>
          </a:xfrm>
        </p:spPr>
        <p:txBody>
          <a:bodyPr/>
          <a:lstStyle/>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company law</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environmental health and food safety</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employment law</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equality law</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licensing </a:t>
            </a:r>
          </a:p>
          <a:p>
            <a:pPr marL="342900" lvl="0" indent="-342900">
              <a:lnSpc>
                <a:spcPct val="150000"/>
              </a:lnSpc>
              <a:spcBef>
                <a:spcPts val="600"/>
              </a:spcBef>
              <a:spcAft>
                <a:spcPts val="0"/>
              </a:spcAft>
              <a:buClr>
                <a:srgbClr val="FF0000"/>
              </a:buClr>
              <a:buFont typeface="Symbol" panose="05050102010706020507" pitchFamily="18" charset="2"/>
              <a:buChar char=""/>
            </a:pPr>
            <a:r>
              <a:rPr lang="en-GB" dirty="0"/>
              <a:t>data protection</a:t>
            </a:r>
          </a:p>
        </p:txBody>
      </p:sp>
      <p:pic>
        <p:nvPicPr>
          <p:cNvPr id="7" name="Picture 6">
            <a:extLst>
              <a:ext uri="{FF2B5EF4-FFF2-40B4-BE49-F238E27FC236}">
                <a16:creationId xmlns:a16="http://schemas.microsoft.com/office/drawing/2014/main" id="{91AD4DBF-6CFC-6A4C-95FD-44DBF2B015E5}"/>
              </a:ext>
            </a:extLst>
          </p:cNvPr>
          <p:cNvPicPr>
            <a:picLocks noChangeAspect="1"/>
          </p:cNvPicPr>
          <p:nvPr/>
        </p:nvPicPr>
        <p:blipFill>
          <a:blip r:embed="rId2"/>
          <a:stretch>
            <a:fillRect/>
          </a:stretch>
        </p:blipFill>
        <p:spPr>
          <a:xfrm>
            <a:off x="5424776" y="1865432"/>
            <a:ext cx="3284984" cy="3284984"/>
          </a:xfrm>
          <a:prstGeom prst="rect">
            <a:avLst/>
          </a:prstGeom>
        </p:spPr>
      </p:pic>
    </p:spTree>
    <p:extLst>
      <p:ext uri="{BB962C8B-B14F-4D97-AF65-F5344CB8AC3E}">
        <p14:creationId xmlns:p14="http://schemas.microsoft.com/office/powerpoint/2010/main" val="351739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900E-654D-42F5-B369-89CABCFEF5C1}"/>
              </a:ext>
            </a:extLst>
          </p:cNvPr>
          <p:cNvSpPr>
            <a:spLocks noGrp="1"/>
          </p:cNvSpPr>
          <p:nvPr>
            <p:ph type="title"/>
          </p:nvPr>
        </p:nvSpPr>
        <p:spPr>
          <a:xfrm>
            <a:off x="457200" y="838200"/>
            <a:ext cx="8218488" cy="862608"/>
          </a:xfrm>
        </p:spPr>
        <p:txBody>
          <a:bodyPr/>
          <a:lstStyle/>
          <a:p>
            <a:r>
              <a:rPr lang="en-GB" dirty="0"/>
              <a:t>Identify ways in which legislation and regulation make the industry safer for employees and guests</a:t>
            </a:r>
          </a:p>
        </p:txBody>
      </p:sp>
      <p:sp>
        <p:nvSpPr>
          <p:cNvPr id="3" name="Content Placeholder 2">
            <a:extLst>
              <a:ext uri="{FF2B5EF4-FFF2-40B4-BE49-F238E27FC236}">
                <a16:creationId xmlns:a16="http://schemas.microsoft.com/office/drawing/2014/main" id="{3BE98D72-2123-43D4-BED5-B350C24232FA}"/>
              </a:ext>
            </a:extLst>
          </p:cNvPr>
          <p:cNvSpPr>
            <a:spLocks noGrp="1"/>
          </p:cNvSpPr>
          <p:nvPr>
            <p:ph sz="quarter" idx="10"/>
          </p:nvPr>
        </p:nvSpPr>
        <p:spPr>
          <a:xfrm>
            <a:off x="457200" y="2132856"/>
            <a:ext cx="8229600" cy="3384376"/>
          </a:xfrm>
        </p:spPr>
        <p:txBody>
          <a:bodyPr/>
          <a:lstStyle/>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Promotes employee welfare by guiding and monitoring health and safety</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Ensures safe service to guests by setting standards and expectations in regard to how guests and guest information are treated and protected</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Manage business exposure to risk by planning and auditing in a systematic way</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Protects a business and its staff by maintaining compliance with all laws and regulations.</a:t>
            </a:r>
          </a:p>
        </p:txBody>
      </p:sp>
    </p:spTree>
    <p:extLst>
      <p:ext uri="{BB962C8B-B14F-4D97-AF65-F5344CB8AC3E}">
        <p14:creationId xmlns:p14="http://schemas.microsoft.com/office/powerpoint/2010/main" val="160875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374323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1647</TotalTime>
  <Words>340</Words>
  <Application>Microsoft Macintosh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Lucida Grande</vt:lpstr>
      <vt:lpstr>Symbol</vt:lpstr>
      <vt:lpstr>Times New Roman</vt:lpstr>
      <vt:lpstr>Default Design</vt:lpstr>
      <vt:lpstr>Know how legislation and regulations affects hospitality businesses</vt:lpstr>
      <vt:lpstr>Introduction</vt:lpstr>
      <vt:lpstr>Why do we have legislation in the hospitality Industry?</vt:lpstr>
      <vt:lpstr>Why is it important that we know what legislation and regulation applies within the hospitality industry?</vt:lpstr>
      <vt:lpstr>Identify different legislation and regulation that affect the hospitality industry</vt:lpstr>
      <vt:lpstr>Identify ways in which legislation and regulation make the industry safer for employees and guests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152</cp:revision>
  <dcterms:created xsi:type="dcterms:W3CDTF">2013-05-28T00:38:54Z</dcterms:created>
  <dcterms:modified xsi:type="dcterms:W3CDTF">2020-03-30T16:27:25Z</dcterms:modified>
</cp:coreProperties>
</file>