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8" r:id="rId3"/>
    <p:sldId id="331" r:id="rId4"/>
    <p:sldId id="365" r:id="rId5"/>
    <p:sldId id="350" r:id="rId6"/>
    <p:sldId id="341" r:id="rId7"/>
    <p:sldId id="352" r:id="rId8"/>
    <p:sldId id="353" r:id="rId9"/>
    <p:sldId id="362" r:id="rId10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howGuide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9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3837421"/>
            <a:ext cx="8218488" cy="850032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Understand the importance of profitability to Hospitality businesses</a:t>
            </a:r>
          </a:p>
        </p:txBody>
      </p:sp>
      <p:sp>
        <p:nvSpPr>
          <p:cNvPr id="2050" name="Rectangle 14"/>
          <p:cNvSpPr>
            <a:spLocks noGrp="1" noChangeArrowheads="1"/>
          </p:cNvSpPr>
          <p:nvPr>
            <p:ph sz="quarter" idx="10"/>
          </p:nvPr>
        </p:nvSpPr>
        <p:spPr>
          <a:xfrm>
            <a:off x="457200" y="1916832"/>
            <a:ext cx="8229600" cy="4210368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202: Understand Business Success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4834880" cy="4755600"/>
          </a:xfrm>
        </p:spPr>
        <p:txBody>
          <a:bodyPr/>
          <a:lstStyle/>
          <a:p>
            <a:r>
              <a:rPr lang="en-GB" dirty="0"/>
              <a:t>The success of a hospitality business depends on its ability to continually earn profits. </a:t>
            </a:r>
          </a:p>
          <a:p>
            <a:r>
              <a:rPr lang="en-GB" dirty="0"/>
              <a:t>Profit equals a company’s revenues minus expenses. Earning a profit is important to a business because profitability impacts whether a company can secure financing from a bank, attract investors to fund its operations and grow its business.</a:t>
            </a:r>
          </a:p>
          <a:p>
            <a:r>
              <a:rPr lang="en-GB" dirty="0"/>
              <a:t>Companies cannot remain in business without turning a profit.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30B75-FF92-8948-B214-7368CDE50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2561268"/>
            <a:ext cx="3564396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Factors affecting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16832"/>
            <a:ext cx="5050904" cy="4320480"/>
          </a:xfrm>
        </p:spPr>
        <p:txBody>
          <a:bodyPr/>
          <a:lstStyle/>
          <a:p>
            <a:r>
              <a:rPr lang="en-US" b="1" dirty="0">
                <a:ea typeface="ＭＳ Ｐゴシック" pitchFamily="-105" charset="-128"/>
                <a:cs typeface="ＭＳ Ｐゴシック" pitchFamily="-105" charset="-128"/>
              </a:rPr>
              <a:t>Increased revenue return </a:t>
            </a:r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– increasing revenue is important for business vitality, growth and employee job security. </a:t>
            </a:r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Improving the way we do things allows us to gain an edge over the competition. </a:t>
            </a:r>
          </a:p>
          <a:p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Business must also demonstrate their ability to spend money the right way while building out multiple revenue-generating, guest-centric segments across their operational model.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112D8-5904-4B2F-9E6B-AC9ECA60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276872"/>
            <a:ext cx="2736304" cy="2563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Factors affecting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48901"/>
            <a:ext cx="8229600" cy="448841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ea typeface="ＭＳ Ｐゴシック" pitchFamily="-105" charset="-128"/>
                <a:cs typeface="ＭＳ Ｐゴシック" pitchFamily="-105" charset="-128"/>
              </a:rPr>
              <a:t>Revenue generating strategies</a:t>
            </a:r>
            <a:endParaRPr lang="en-US"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Engage during the booking process</a:t>
            </a:r>
          </a:p>
          <a:p>
            <a:pPr marL="558800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encourage direct bookings </a:t>
            </a:r>
          </a:p>
          <a:p>
            <a:pPr marL="558800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upselling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Engage throughout their stay</a:t>
            </a:r>
          </a:p>
          <a:p>
            <a:pPr marL="558800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offer unique and authentic experiences</a:t>
            </a:r>
          </a:p>
          <a:p>
            <a:pPr lvl="1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en-GB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Engage after their stay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leverage customer data- feedback, promotions and personalisation.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endParaRPr lang="en-GB" sz="18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821B4-10B1-4ACB-82D2-8149AD320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41" y="2060848"/>
            <a:ext cx="2961859" cy="20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0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934616"/>
          </a:xfrm>
        </p:spPr>
        <p:txBody>
          <a:bodyPr/>
          <a:lstStyle/>
          <a:p>
            <a:r>
              <a:rPr lang="en-GB" dirty="0"/>
              <a:t>Factors affecting profitability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Break even point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is a key figure in operating a business; referring to the amount of revenue necessary to cover the total fixed and variable expenses incurred within a specified time period.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Although nicely labelled fixed and variable, costs sometimes fixed costs can become variable. For example staff are needed to keep a business open irrespective of how many or if any customers! 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These are fixed staff costs, however on busy days more staff are required therefore staff costs become variable.</a:t>
            </a: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13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2EAC-CCF7-427A-953B-476A0060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Increasing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D532-5D22-4110-A323-BE37A56FD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318992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Increasing revenue 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–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driving business profitability is not as simple as it may seem. Ensuring a guest-centric approach and meeting the guest's expectations is essential. Factors that influence increasing revenue will include: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staff training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marketing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increasing competitiveness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increasing perceived value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up-selling at every opportunity when interacting with the guest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increasing sales of branded merchandise or local partners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responding to guest requests.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5DC71-6492-41F1-916E-B459DCEE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780928"/>
            <a:ext cx="242606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2EAC-CCF7-427A-953B-476A0060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Costs associated with a hospitality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D532-5D22-4110-A323-BE37A56FD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248472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Fixed costs</a:t>
            </a:r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include expenses that must be paid regardless of production or sales volume. A great way to distinguish between fixed and variable costs is to ask yourself, </a:t>
            </a:r>
            <a:r>
              <a:rPr lang="en-GB" i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“what expenses do I still have to pay, even if I don't get a single customer?” 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Examples include:</a:t>
            </a:r>
            <a:endParaRPr lang="en-US" b="1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staff or labour costs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rent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equipment costs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Utilities (gas, electricity)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internet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marketing costs.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129C1-DA2E-4489-B7E2-62479612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44" y="3429000"/>
            <a:ext cx="3073524" cy="21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3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2EAC-CCF7-427A-953B-476A0060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18488" cy="718592"/>
          </a:xfrm>
        </p:spPr>
        <p:txBody>
          <a:bodyPr/>
          <a:lstStyle/>
          <a:p>
            <a:r>
              <a:rPr lang="en-GB" dirty="0"/>
              <a:t>Costs associated with a hospitality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5D532-5D22-4110-A323-BE37A56FDF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lvl="0"/>
            <a:r>
              <a:rPr lang="en-GB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Variable costs </a:t>
            </a:r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vary in proportion to production. These costs also take into consideration anything that gets more expensive as a result of more business. </a:t>
            </a:r>
          </a:p>
          <a:p>
            <a:pPr lvl="0"/>
            <a:r>
              <a:rPr lang="en-GB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Examples include:</a:t>
            </a:r>
            <a:endParaRPr lang="en-US" b="1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food and beverage stock costs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staff costs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Utilities, including electricity, gas, water, and waste management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maintenance costs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cleaning supplies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/>
              <a:t>sundries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credit card processing fees.</a:t>
            </a:r>
          </a:p>
        </p:txBody>
      </p:sp>
    </p:spTree>
    <p:extLst>
      <p:ext uri="{BB962C8B-B14F-4D97-AF65-F5344CB8AC3E}">
        <p14:creationId xmlns:p14="http://schemas.microsoft.com/office/powerpoint/2010/main" val="21099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140710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483</Words>
  <Application>Microsoft Macintosh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Courier New</vt:lpstr>
      <vt:lpstr>Lucida Grande</vt:lpstr>
      <vt:lpstr>Symbol</vt:lpstr>
      <vt:lpstr>Times New Roman</vt:lpstr>
      <vt:lpstr>Default Design</vt:lpstr>
      <vt:lpstr>Understand the importance of profitability to Hospitality businesses</vt:lpstr>
      <vt:lpstr>Introduction</vt:lpstr>
      <vt:lpstr>Factors affecting profitability</vt:lpstr>
      <vt:lpstr>Factors affecting profitability</vt:lpstr>
      <vt:lpstr>Factors affecting profitability</vt:lpstr>
      <vt:lpstr>Increasing revenue</vt:lpstr>
      <vt:lpstr>Costs associated with a hospitality business</vt:lpstr>
      <vt:lpstr>Costs associated with a hospitality business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169</cp:revision>
  <dcterms:created xsi:type="dcterms:W3CDTF">2013-05-28T00:38:54Z</dcterms:created>
  <dcterms:modified xsi:type="dcterms:W3CDTF">2020-03-30T20:55:10Z</dcterms:modified>
</cp:coreProperties>
</file>