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363" r:id="rId2"/>
    <p:sldId id="349" r:id="rId3"/>
    <p:sldId id="366" r:id="rId4"/>
    <p:sldId id="360" r:id="rId5"/>
    <p:sldId id="351" r:id="rId6"/>
    <p:sldId id="367" r:id="rId7"/>
    <p:sldId id="354" r:id="rId8"/>
    <p:sldId id="361" r:id="rId9"/>
  </p:sldIdLst>
  <p:sldSz cx="9144000" cy="6858000" type="screen4x3"/>
  <p:notesSz cx="6858000" cy="9144000"/>
  <p:custDataLst>
    <p:tags r:id="rId1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howGuides="1">
      <p:cViewPr varScale="1">
        <p:scale>
          <a:sx n="104" d="100"/>
          <a:sy n="104" d="100"/>
        </p:scale>
        <p:origin x="188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3/31/20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2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2017 City and Guilds of London Institute. All rights reserved</a:t>
            </a:r>
            <a:r>
              <a:rPr lang="en-US" sz="900" dirty="0"/>
              <a:t>.</a:t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8</a:t>
            </a: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837421"/>
            <a:ext cx="8218488" cy="850032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Operating efficiency</a:t>
            </a:r>
          </a:p>
        </p:txBody>
      </p:sp>
      <p:sp>
        <p:nvSpPr>
          <p:cNvPr id="2050" name="Rectangle 14"/>
          <p:cNvSpPr>
            <a:spLocks noGrp="1" noChangeArrowheads="1"/>
          </p:cNvSpPr>
          <p:nvPr>
            <p:ph sz="quarter" idx="10"/>
          </p:nvPr>
        </p:nvSpPr>
        <p:spPr>
          <a:xfrm>
            <a:off x="457200" y="1916832"/>
            <a:ext cx="8229600" cy="4210368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202</a:t>
            </a:r>
            <a:r>
              <a:rPr lang="en-GB" sz="2400" b="1">
                <a:solidFill>
                  <a:srgbClr val="FFFFFF"/>
                </a:solidFill>
              </a:rPr>
              <a:t>: Understand </a:t>
            </a:r>
            <a:r>
              <a:rPr lang="en-GB" sz="2400" b="1" dirty="0">
                <a:solidFill>
                  <a:srgbClr val="FFFFFF"/>
                </a:solidFill>
              </a:rPr>
              <a:t>Business Success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3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934616"/>
          </a:xfrm>
        </p:spPr>
        <p:txBody>
          <a:bodyPr/>
          <a:lstStyle/>
          <a:p>
            <a:r>
              <a:rPr lang="en-GB" dirty="0"/>
              <a:t>Increasing operational efficiency and performance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060848"/>
            <a:ext cx="4258816" cy="4176464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Increasing operational efficiency and performance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means ensuring 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departments or sections within the business operate to their potential, saves critical costs and resources.</a:t>
            </a:r>
          </a:p>
          <a:p>
            <a:pPr lvl="0"/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Achieving efficiencies and performance through </a:t>
            </a:r>
            <a:r>
              <a:rPr lang="en-GB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standardised operating procedures (SOP) 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involves both </a:t>
            </a:r>
            <a:r>
              <a:rPr lang="en-GB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technology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and </a:t>
            </a:r>
            <a:r>
              <a:rPr lang="en-GB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people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84EF3F-370D-EA4E-95F2-A7A6E9E6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81407"/>
            <a:ext cx="3505156" cy="27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2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934616"/>
          </a:xfrm>
        </p:spPr>
        <p:txBody>
          <a:bodyPr/>
          <a:lstStyle/>
          <a:p>
            <a:r>
              <a:rPr lang="en-GB" dirty="0"/>
              <a:t>Increasing operational efficiency and performance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16832"/>
            <a:ext cx="3970784" cy="4320480"/>
          </a:xfrm>
        </p:spPr>
        <p:txBody>
          <a:bodyPr/>
          <a:lstStyle/>
          <a:p>
            <a:pPr lvl="0"/>
            <a:r>
              <a:rPr lang="en-GB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Standardised operating procedures (SOP) 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are step-by-step instructions compiled by the business to help staff carry out their daily tasks. </a:t>
            </a:r>
          </a:p>
          <a:p>
            <a:pPr lvl="0"/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SOPs aim to achieve efficiency, quality output and standardisation of performance whilst minimising miscommunication and failure to comply with applicable regulations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9C4BE-FABD-D649-B997-4071691C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8" y="2190890"/>
            <a:ext cx="3714328" cy="24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2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934616"/>
          </a:xfrm>
        </p:spPr>
        <p:txBody>
          <a:bodyPr/>
          <a:lstStyle/>
          <a:p>
            <a:r>
              <a:rPr lang="en-GB" dirty="0"/>
              <a:t>Increasing operational efficiency and performance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88840"/>
            <a:ext cx="8229600" cy="4248472"/>
          </a:xfrm>
        </p:spPr>
        <p:txBody>
          <a:bodyPr/>
          <a:lstStyle/>
          <a:p>
            <a:pPr lvl="0"/>
            <a:r>
              <a:rPr lang="en-GB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Technologies 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boost business and the overall guest experience by providing opportunity for automation, secure data bases and artificial intelligence e.g. self check-in, beacon technology and cashless payments.</a:t>
            </a:r>
            <a:endParaRPr lang="en-US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People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 the most important factor in hospitality is people. A guest-focused professional approach is vital to profitability. 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Staff training and empowering employees with decision-making skills and responsibilities will contribute to a smoother running business.</a:t>
            </a:r>
            <a:endParaRPr lang="en-US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6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934616"/>
          </a:xfrm>
        </p:spPr>
        <p:txBody>
          <a:bodyPr/>
          <a:lstStyle/>
          <a:p>
            <a:r>
              <a:rPr lang="en-GB" dirty="0"/>
              <a:t>Factors affecting profitability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72816"/>
            <a:ext cx="5770984" cy="4464496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Reducing costs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both fixed and variable cost savings contribute to a business's success. </a:t>
            </a:r>
          </a:p>
          <a:p>
            <a:pPr lvl="0"/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Reducing these costs allows for better financial management, cash flow and profit.</a:t>
            </a:r>
          </a:p>
          <a:p>
            <a:pPr lvl="0"/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Implementation of cost saving strategies should not affect the guest experience or expectations as this will adversely affect the business profitability.</a:t>
            </a:r>
          </a:p>
          <a:p>
            <a:pPr lvl="0"/>
            <a:r>
              <a:rPr lang="en-GB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Managing staff costs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</a:t>
            </a:r>
            <a:r>
              <a:rPr lang="en-GB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not over or under staffing is important. Use a forecast to roster staff and consider cross-training of staff to work in different departments.</a:t>
            </a:r>
          </a:p>
          <a:p>
            <a:pPr lvl="0"/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57C31-E163-C241-A206-B10B38C00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813" y="2389575"/>
            <a:ext cx="2771800" cy="20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934616"/>
          </a:xfrm>
        </p:spPr>
        <p:txBody>
          <a:bodyPr/>
          <a:lstStyle/>
          <a:p>
            <a:r>
              <a:rPr lang="en-GB" dirty="0"/>
              <a:t>Factors affecting profitability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72816"/>
            <a:ext cx="3322712" cy="4464496"/>
          </a:xfrm>
        </p:spPr>
        <p:txBody>
          <a:bodyPr/>
          <a:lstStyle/>
          <a:p>
            <a:pPr lvl="0"/>
            <a:r>
              <a:rPr lang="en-GB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Energy usage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 e.g.</a:t>
            </a:r>
            <a:r>
              <a:rPr lang="en-GB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LED lighting, using sensors for lighting, and turning off cooking equipment when not in use.</a:t>
            </a:r>
          </a:p>
          <a:p>
            <a:pPr lvl="0"/>
            <a:r>
              <a:rPr lang="en-GB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Sustainability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reuse and recycle, reduce water usage, guests encouraged to reuse towels.</a:t>
            </a:r>
          </a:p>
          <a:p>
            <a:pPr lvl="0"/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32C65-8C91-EC4A-BFEC-2B8AA5541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995" y="1916832"/>
            <a:ext cx="3894348" cy="25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5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2EAC-CCF7-427A-953B-476A0060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718592"/>
          </a:xfrm>
        </p:spPr>
        <p:txBody>
          <a:bodyPr/>
          <a:lstStyle/>
          <a:p>
            <a:r>
              <a:rPr lang="en-GB" dirty="0"/>
              <a:t>Reducing costs within a hospitality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D532-5D22-4110-A323-BE37A56FDF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pPr lvl="0"/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Examples include:</a:t>
            </a:r>
            <a:endParaRPr lang="en-US" b="1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monitoring and evaluating costs within the business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time management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managing resources more efficiently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reducing waste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replacing or updating old equipment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managing and reduce stock wastage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managing and reducing the use of power and utilities such as water, electricity and gas.</a:t>
            </a:r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09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5481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367</Words>
  <Application>Microsoft Macintosh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Lucida Grande</vt:lpstr>
      <vt:lpstr>Symbol</vt:lpstr>
      <vt:lpstr>Times New Roman</vt:lpstr>
      <vt:lpstr>Default Design</vt:lpstr>
      <vt:lpstr>Operating efficiency</vt:lpstr>
      <vt:lpstr>Increasing operational efficiency and performance </vt:lpstr>
      <vt:lpstr>Increasing operational efficiency and performance </vt:lpstr>
      <vt:lpstr>Increasing operational efficiency and performance </vt:lpstr>
      <vt:lpstr>Factors affecting profitability</vt:lpstr>
      <vt:lpstr>Factors affecting profitability</vt:lpstr>
      <vt:lpstr>Reducing costs within a hospitality business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Hannah Cooper</cp:lastModifiedBy>
  <cp:revision>167</cp:revision>
  <dcterms:created xsi:type="dcterms:W3CDTF">2013-05-28T00:38:54Z</dcterms:created>
  <dcterms:modified xsi:type="dcterms:W3CDTF">2020-03-31T08:28:21Z</dcterms:modified>
</cp:coreProperties>
</file>