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9"/>
  </p:notesMasterIdLst>
  <p:handoutMasterIdLst>
    <p:handoutMasterId r:id="rId10"/>
  </p:handoutMasterIdLst>
  <p:sldIdLst>
    <p:sldId id="256" r:id="rId2"/>
    <p:sldId id="328" r:id="rId3"/>
    <p:sldId id="352" r:id="rId4"/>
    <p:sldId id="331" r:id="rId5"/>
    <p:sldId id="341" r:id="rId6"/>
    <p:sldId id="349" r:id="rId7"/>
    <p:sldId id="351" r:id="rId8"/>
  </p:sldIdLst>
  <p:sldSz cx="9144000" cy="6858000" type="screen4x3"/>
  <p:notesSz cx="6858000" cy="9144000"/>
  <p:custDataLst>
    <p:tags r:id="rId11"/>
  </p:custDataLst>
  <p:defaultTex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30613"/>
    <a:srgbClr val="D9D9D9"/>
    <a:srgbClr val="D81E05"/>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45"/>
  </p:normalViewPr>
  <p:slideViewPr>
    <p:cSldViewPr showGuides="1">
      <p:cViewPr varScale="1">
        <p:scale>
          <a:sx n="106" d="100"/>
          <a:sy n="106" d="100"/>
        </p:scale>
        <p:origin x="1800"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7" d="100"/>
          <a:sy n="57" d="100"/>
        </p:scale>
        <p:origin x="-117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586ABBB-9C0A-1D47-83E6-10FD6948B0D3}" type="datetime1">
              <a:rPr lang="en-US"/>
              <a:pPr/>
              <a:t>3/31/20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BFAD621-1136-4040-A893-ED5AEC3FF12D}" type="slidenum">
              <a:rPr lang="en-US"/>
              <a:pPr/>
              <a:t>‹#›</a:t>
            </a:fld>
            <a:endParaRPr lang="en-US"/>
          </a:p>
        </p:txBody>
      </p:sp>
    </p:spTree>
    <p:extLst>
      <p:ext uri="{BB962C8B-B14F-4D97-AF65-F5344CB8AC3E}">
        <p14:creationId xmlns:p14="http://schemas.microsoft.com/office/powerpoint/2010/main" val="30074557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GB"/>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GB"/>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GB"/>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D847933-502B-D146-9428-3DDD196AD935}" type="slidenum">
              <a:rPr lang="en-GB"/>
              <a:pPr/>
              <a:t>‹#›</a:t>
            </a:fld>
            <a:endParaRPr lang="en-GB"/>
          </a:p>
        </p:txBody>
      </p:sp>
    </p:spTree>
    <p:extLst>
      <p:ext uri="{BB962C8B-B14F-4D97-AF65-F5344CB8AC3E}">
        <p14:creationId xmlns:p14="http://schemas.microsoft.com/office/powerpoint/2010/main" val="25432193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5" name="Content Placeholder 4"/>
          <p:cNvSpPr>
            <a:spLocks noGrp="1"/>
          </p:cNvSpPr>
          <p:nvPr>
            <p:ph sz="quarter" idx="10"/>
          </p:nvPr>
        </p:nvSpPr>
        <p:spPr>
          <a:xfrm>
            <a:off x="457200" y="1371600"/>
            <a:ext cx="8229600" cy="47556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10"/>
          <p:cNvSpPr txBox="1">
            <a:spLocks noChangeArrowheads="1"/>
          </p:cNvSpPr>
          <p:nvPr userDrawn="1"/>
        </p:nvSpPr>
        <p:spPr bwMode="white">
          <a:xfrm>
            <a:off x="0" y="234106"/>
            <a:ext cx="6549787" cy="4572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81E05"/>
                </a:solidFill>
                <a:cs typeface="Arial" charset="0"/>
              </a:rPr>
              <a:t> </a:t>
            </a:r>
          </a:p>
        </p:txBody>
      </p:sp>
      <p:sp>
        <p:nvSpPr>
          <p:cNvPr id="1027" name="Text Box 10"/>
          <p:cNvSpPr txBox="1">
            <a:spLocks noChangeArrowheads="1"/>
          </p:cNvSpPr>
          <p:nvPr userDrawn="1"/>
        </p:nvSpPr>
        <p:spPr bwMode="white">
          <a:xfrm>
            <a:off x="0" y="457200"/>
            <a:ext cx="9144000" cy="152400"/>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9D9D9"/>
                </a:solidFill>
                <a:cs typeface="Arial" charset="0"/>
              </a:rPr>
              <a:t> </a:t>
            </a:r>
          </a:p>
        </p:txBody>
      </p:sp>
      <p:sp>
        <p:nvSpPr>
          <p:cNvPr id="1029" name="Rectangle 14"/>
          <p:cNvSpPr>
            <a:spLocks noChangeArrowheads="1"/>
          </p:cNvSpPr>
          <p:nvPr userDrawn="1"/>
        </p:nvSpPr>
        <p:spPr bwMode="auto">
          <a:xfrm>
            <a:off x="457200" y="308718"/>
            <a:ext cx="6092587" cy="307975"/>
          </a:xfrm>
          <a:prstGeom prst="rect">
            <a:avLst/>
          </a:prstGeom>
          <a:noFill/>
          <a:ln w="9525">
            <a:noFill/>
            <a:miter lim="800000"/>
            <a:headEnd/>
            <a:tailEnd/>
          </a:ln>
        </p:spPr>
        <p:txBody>
          <a:bodyPr wrap="square">
            <a:prstTxWarp prst="textNoShape">
              <a:avLst/>
            </a:prstTxWarp>
            <a:spAutoFit/>
          </a:bodyPr>
          <a:lstStyle/>
          <a:p>
            <a:r>
              <a:rPr lang="en-GB" sz="1400" dirty="0">
                <a:solidFill>
                  <a:schemeClr val="bg1"/>
                </a:solidFill>
              </a:rPr>
              <a:t>Level 2 </a:t>
            </a:r>
            <a:r>
              <a:rPr lang="en-GB" sz="1400" b="1" dirty="0">
                <a:solidFill>
                  <a:schemeClr val="bg1"/>
                </a:solidFill>
              </a:rPr>
              <a:t>Hospitality and Catering</a:t>
            </a:r>
            <a:endParaRPr lang="en-US" sz="1400" dirty="0">
              <a:solidFill>
                <a:schemeClr val="bg1"/>
              </a:solidFill>
            </a:endParaRPr>
          </a:p>
        </p:txBody>
      </p:sp>
      <p:sp>
        <p:nvSpPr>
          <p:cNvPr id="1030" name="Text Box 10"/>
          <p:cNvSpPr txBox="1">
            <a:spLocks noChangeArrowheads="1"/>
          </p:cNvSpPr>
          <p:nvPr userDrawn="1"/>
        </p:nvSpPr>
        <p:spPr bwMode="white">
          <a:xfrm>
            <a:off x="0" y="6324600"/>
            <a:ext cx="9144000" cy="381000"/>
          </a:xfrm>
          <a:prstGeom prst="rect">
            <a:avLst/>
          </a:prstGeom>
          <a:solidFill>
            <a:srgbClr val="D9D9D9"/>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81E05"/>
                </a:solidFill>
                <a:cs typeface="Arial" charset="0"/>
              </a:rPr>
              <a:t> </a:t>
            </a:r>
          </a:p>
        </p:txBody>
      </p:sp>
      <p:sp>
        <p:nvSpPr>
          <p:cNvPr id="1031" name="Text Box 10"/>
          <p:cNvSpPr txBox="1">
            <a:spLocks noChangeArrowheads="1"/>
          </p:cNvSpPr>
          <p:nvPr userDrawn="1"/>
        </p:nvSpPr>
        <p:spPr bwMode="white">
          <a:xfrm>
            <a:off x="0" y="6705600"/>
            <a:ext cx="9144000" cy="1524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81E05"/>
                </a:solidFill>
                <a:cs typeface="Arial" charset="0"/>
              </a:rPr>
              <a:t> </a:t>
            </a:r>
          </a:p>
        </p:txBody>
      </p:sp>
      <p:sp>
        <p:nvSpPr>
          <p:cNvPr id="53259" name="Text Box 11"/>
          <p:cNvSpPr txBox="1">
            <a:spLocks noChangeArrowheads="1"/>
          </p:cNvSpPr>
          <p:nvPr userDrawn="1"/>
        </p:nvSpPr>
        <p:spPr bwMode="auto">
          <a:xfrm>
            <a:off x="457200" y="6400800"/>
            <a:ext cx="6477000" cy="228600"/>
          </a:xfrm>
          <a:prstGeom prst="rect">
            <a:avLst/>
          </a:prstGeom>
          <a:noFill/>
          <a:ln w="9525">
            <a:noFill/>
            <a:miter lim="800000"/>
            <a:headEnd/>
            <a:tailEnd/>
          </a:ln>
        </p:spPr>
        <p:txBody>
          <a:bodyPr lIns="0" tIns="0" rIns="0" bIns="0">
            <a:prstTxWarp prst="textNoShape">
              <a:avLst/>
            </a:prstTxWarp>
          </a:bodyPr>
          <a:lstStyle/>
          <a:p>
            <a:pPr>
              <a:spcBef>
                <a:spcPts val="600"/>
              </a:spcBef>
            </a:pPr>
            <a:r>
              <a:rPr lang="en-US" sz="1100" dirty="0"/>
              <a:t>© 2017 City and Guilds of London Institute. All rights reserved</a:t>
            </a:r>
            <a:r>
              <a:rPr lang="en-US" sz="900" dirty="0"/>
              <a:t>.</a:t>
            </a:r>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2" name="Text Box 11"/>
          <p:cNvSpPr txBox="1">
            <a:spLocks noChangeArrowheads="1"/>
          </p:cNvSpPr>
          <p:nvPr userDrawn="1"/>
        </p:nvSpPr>
        <p:spPr bwMode="auto">
          <a:xfrm>
            <a:off x="7239000" y="6400800"/>
            <a:ext cx="1447800" cy="228600"/>
          </a:xfrm>
          <a:prstGeom prst="rect">
            <a:avLst/>
          </a:prstGeom>
          <a:noFill/>
          <a:ln w="9525">
            <a:noFill/>
            <a:miter lim="800000"/>
            <a:headEnd/>
            <a:tailEnd/>
          </a:ln>
        </p:spPr>
        <p:txBody>
          <a:bodyPr lIns="0" tIns="0" rIns="0" bIns="0">
            <a:prstTxWarp prst="textNoShape">
              <a:avLst/>
            </a:prstTxWarp>
          </a:bodyPr>
          <a:lstStyle/>
          <a:p>
            <a:pPr algn="r">
              <a:spcBef>
                <a:spcPts val="600"/>
              </a:spcBef>
            </a:pPr>
            <a:fld id="{6152C911-7D81-1845-9D20-613E63F035EB}" type="slidenum">
              <a:rPr lang="en-US" sz="1100">
                <a:ea typeface="Arial" pitchFamily="-105" charset="0"/>
                <a:cs typeface="Arial" pitchFamily="-105" charset="0"/>
              </a:rPr>
              <a:pPr algn="r">
                <a:spcBef>
                  <a:spcPts val="600"/>
                </a:spcBef>
              </a:pPr>
              <a:t>‹#›</a:t>
            </a:fld>
            <a:r>
              <a:rPr lang="en-US" sz="1100" dirty="0">
                <a:ea typeface="Arial" pitchFamily="-105" charset="0"/>
                <a:cs typeface="Arial" pitchFamily="-105" charset="0"/>
              </a:rPr>
              <a:t> of 7</a:t>
            </a:r>
          </a:p>
          <a:p>
            <a:br>
              <a:rPr lang="en-US" sz="1100" dirty="0">
                <a:ea typeface="Arial" pitchFamily="-105" charset="0"/>
                <a:cs typeface="Arial" pitchFamily="-105" charset="0"/>
              </a:rPr>
            </a:br>
            <a:endParaRPr lang="en-US" sz="1100" dirty="0">
              <a:ea typeface="Arial" pitchFamily="-105" charset="0"/>
              <a:cs typeface="Arial" pitchFamily="-105" charset="0"/>
            </a:endParaRPr>
          </a:p>
          <a:p>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035" name="Title Placeholder 10"/>
          <p:cNvSpPr>
            <a:spLocks noGrp="1"/>
          </p:cNvSpPr>
          <p:nvPr>
            <p:ph type="title"/>
          </p:nvPr>
        </p:nvSpPr>
        <p:spPr bwMode="auto">
          <a:xfrm>
            <a:off x="457200" y="838200"/>
            <a:ext cx="8218488" cy="3825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36" name="Text Placeholder 13"/>
          <p:cNvSpPr>
            <a:spLocks noGrp="1"/>
          </p:cNvSpPr>
          <p:nvPr>
            <p:ph type="body" idx="1"/>
          </p:nvPr>
        </p:nvSpPr>
        <p:spPr bwMode="auto">
          <a:xfrm>
            <a:off x="457200" y="1371600"/>
            <a:ext cx="8229600" cy="4756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4"/>
            <a:endParaRPr lang="en-GB" dirty="0"/>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44513" y="259929"/>
            <a:ext cx="2015456" cy="397750"/>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Lst>
  <p:hf sldNum="0" hdr="0" ftr="0" dt="0"/>
  <p:txStyles>
    <p:titleStyle>
      <a:lvl1pPr algn="l" rtl="0" eaLnBrk="0" fontAlgn="base" hangingPunct="0">
        <a:spcBef>
          <a:spcPct val="0"/>
        </a:spcBef>
        <a:spcAft>
          <a:spcPct val="0"/>
        </a:spcAft>
        <a:defRPr sz="2400" b="1">
          <a:solidFill>
            <a:srgbClr val="E30613"/>
          </a:solidFill>
          <a:latin typeface="+mj-lt"/>
          <a:ea typeface="ＭＳ Ｐゴシック" charset="-128"/>
          <a:cs typeface="ＭＳ Ｐゴシック" charset="-128"/>
        </a:defRPr>
      </a:lvl1pPr>
      <a:lvl2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2pPr>
      <a:lvl3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3pPr>
      <a:lvl4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4pPr>
      <a:lvl5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CC0000"/>
          </a:solidFill>
          <a:latin typeface="Arial" charset="0"/>
        </a:defRPr>
      </a:lvl6pPr>
      <a:lvl7pPr marL="914400" algn="ctr" rtl="0" fontAlgn="base">
        <a:spcBef>
          <a:spcPct val="0"/>
        </a:spcBef>
        <a:spcAft>
          <a:spcPct val="0"/>
        </a:spcAft>
        <a:defRPr sz="4400">
          <a:solidFill>
            <a:srgbClr val="CC0000"/>
          </a:solidFill>
          <a:latin typeface="Arial" charset="0"/>
        </a:defRPr>
      </a:lvl7pPr>
      <a:lvl8pPr marL="1371600" algn="ctr" rtl="0" fontAlgn="base">
        <a:spcBef>
          <a:spcPct val="0"/>
        </a:spcBef>
        <a:spcAft>
          <a:spcPct val="0"/>
        </a:spcAft>
        <a:defRPr sz="4400">
          <a:solidFill>
            <a:srgbClr val="CC0000"/>
          </a:solidFill>
          <a:latin typeface="Arial" charset="0"/>
        </a:defRPr>
      </a:lvl8pPr>
      <a:lvl9pPr marL="1828800" algn="ctr" rtl="0" fontAlgn="base">
        <a:spcBef>
          <a:spcPct val="0"/>
        </a:spcBef>
        <a:spcAft>
          <a:spcPct val="0"/>
        </a:spcAft>
        <a:defRPr sz="4400">
          <a:solidFill>
            <a:srgbClr val="CC0000"/>
          </a:solidFill>
          <a:latin typeface="Arial" charset="0"/>
        </a:defRPr>
      </a:lvl9pPr>
    </p:titleStyle>
    <p:bodyStyle>
      <a:lvl1pPr marL="0" indent="0" algn="l" rtl="0" eaLnBrk="0" fontAlgn="base" hangingPunct="0">
        <a:lnSpc>
          <a:spcPts val="2400"/>
        </a:lnSpc>
        <a:spcBef>
          <a:spcPts val="1000"/>
        </a:spcBef>
        <a:spcAft>
          <a:spcPts val="1000"/>
        </a:spcAft>
        <a:defRPr lang="en-GB" sz="2000" dirty="0">
          <a:solidFill>
            <a:schemeClr val="tx1"/>
          </a:solidFill>
          <a:latin typeface="+mn-lt"/>
          <a:ea typeface="ＭＳ Ｐゴシック" charset="-128"/>
          <a:cs typeface="ＭＳ Ｐゴシック" charset="-128"/>
        </a:defRPr>
      </a:lvl1pPr>
      <a:lvl2pPr marL="215900" indent="-215900" algn="l" rtl="0" eaLnBrk="0" fontAlgn="base" hangingPunct="0">
        <a:lnSpc>
          <a:spcPts val="2400"/>
        </a:lnSpc>
        <a:spcBef>
          <a:spcPts val="500"/>
        </a:spcBef>
        <a:spcAft>
          <a:spcPts val="500"/>
        </a:spcAft>
        <a:buClr>
          <a:srgbClr val="E30613"/>
        </a:buClr>
        <a:buFont typeface="Arial" pitchFamily="-105" charset="0"/>
        <a:buChar char="•"/>
        <a:defRPr lang="en-GB" sz="2000" dirty="0">
          <a:solidFill>
            <a:schemeClr val="tx1"/>
          </a:solidFill>
          <a:latin typeface="+mn-lt"/>
          <a:ea typeface="ＭＳ Ｐゴシック" charset="-128"/>
          <a:cs typeface="+mn-cs"/>
        </a:defRPr>
      </a:lvl2pPr>
      <a:lvl3pPr marL="0" indent="0" algn="l" rtl="0" eaLnBrk="0" fontAlgn="base" hangingPunct="0">
        <a:lnSpc>
          <a:spcPts val="2000"/>
        </a:lnSpc>
        <a:spcBef>
          <a:spcPts val="500"/>
        </a:spcBef>
        <a:spcAft>
          <a:spcPts val="500"/>
        </a:spcAft>
        <a:buFont typeface="Lucida Grande" pitchFamily="-105" charset="0"/>
        <a:defRPr lang="en-GB" sz="1600" dirty="0">
          <a:solidFill>
            <a:schemeClr val="tx1"/>
          </a:solidFill>
          <a:latin typeface="+mn-lt"/>
          <a:ea typeface="ＭＳ Ｐゴシック" charset="-128"/>
          <a:cs typeface="+mn-cs"/>
        </a:defRPr>
      </a:lvl3pPr>
      <a:lvl4pPr marL="215900" indent="-215900" algn="l" rtl="0" eaLnBrk="0" fontAlgn="base" hangingPunct="0">
        <a:lnSpc>
          <a:spcPts val="2000"/>
        </a:lnSpc>
        <a:spcBef>
          <a:spcPts val="500"/>
        </a:spcBef>
        <a:spcAft>
          <a:spcPts val="500"/>
        </a:spcAft>
        <a:buClr>
          <a:srgbClr val="E30613"/>
        </a:buClr>
        <a:buFont typeface="Arial" pitchFamily="-105" charset="0"/>
        <a:buChar char="•"/>
        <a:defRPr lang="en-GB" sz="1600" dirty="0">
          <a:solidFill>
            <a:schemeClr val="tx1"/>
          </a:solidFill>
          <a:latin typeface="+mn-lt"/>
          <a:ea typeface="ＭＳ Ｐゴシック" charset="-128"/>
          <a:cs typeface="ＭＳ Ｐゴシック" charset="-128"/>
        </a:defRPr>
      </a:lvl4pPr>
      <a:lvl5pPr marL="431800" indent="-215900" algn="l" rtl="0" eaLnBrk="0" fontAlgn="base" hangingPunct="0">
        <a:lnSpc>
          <a:spcPts val="2000"/>
        </a:lnSpc>
        <a:spcBef>
          <a:spcPct val="0"/>
        </a:spcBef>
        <a:spcAft>
          <a:spcPts val="500"/>
        </a:spcAft>
        <a:buFont typeface="Arial" pitchFamily="-105" charset="0"/>
        <a:buChar char="–"/>
        <a:defRPr lang="en-US" sz="1600" dirty="0">
          <a:solidFill>
            <a:schemeClr val="tx1"/>
          </a:solidFill>
          <a:latin typeface="+mn-lt"/>
          <a:ea typeface="ＭＳ Ｐゴシック" charset="-128"/>
          <a:cs typeface="ＭＳ Ｐゴシック" charset="-128"/>
        </a:defRPr>
      </a:lvl5pPr>
      <a:lvl6pPr marL="457200" indent="-457200" algn="l" defTabSz="914400" rtl="0" fontAlgn="base">
        <a:spcBef>
          <a:spcPct val="20000"/>
        </a:spcBef>
        <a:spcAft>
          <a:spcPct val="0"/>
        </a:spcAft>
        <a:buChar char="»"/>
        <a:defRPr lang="en-GB" sz="1600" kern="0" baseline="0" dirty="0" smtClean="0">
          <a:solidFill>
            <a:schemeClr val="tx1"/>
          </a:solidFill>
          <a:latin typeface="+mn-lt"/>
          <a:ea typeface="ＭＳ Ｐゴシック" charset="-128"/>
          <a:cs typeface="ＭＳ Ｐゴシック" charset="-128"/>
        </a:defRPr>
      </a:lvl6pPr>
      <a:lvl7pPr marL="2971800" indent="-228600" algn="l" defTabSz="914400" rtl="0" fontAlgn="base">
        <a:spcBef>
          <a:spcPct val="20000"/>
        </a:spcBef>
        <a:spcAft>
          <a:spcPct val="0"/>
        </a:spcAft>
        <a:buClr>
          <a:srgbClr val="E30613"/>
        </a:buClr>
        <a:buChar char="»"/>
        <a:defRPr lang="en-GB" sz="1600" kern="0" baseline="0" dirty="0" smtClean="0">
          <a:solidFill>
            <a:schemeClr val="tx1"/>
          </a:solidFill>
          <a:latin typeface="+mn-lt"/>
          <a:ea typeface="ＭＳ Ｐゴシック" charset="-128"/>
          <a:cs typeface="ＭＳ Ｐゴシック" charset="-128"/>
        </a:defRPr>
      </a:lvl7pPr>
      <a:lvl8pPr marL="3429000" indent="-228600" algn="l" defTabSz="914400" rtl="0" fontAlgn="base">
        <a:spcBef>
          <a:spcPct val="20000"/>
        </a:spcBef>
        <a:spcAft>
          <a:spcPct val="0"/>
        </a:spcAft>
        <a:buChar char="»"/>
        <a:defRPr lang="en-GB" sz="1600" kern="0" dirty="0" smtClean="0">
          <a:solidFill>
            <a:schemeClr val="tx1"/>
          </a:solidFill>
          <a:latin typeface="+mn-lt"/>
          <a:ea typeface="ＭＳ Ｐゴシック" charset="-128"/>
          <a:cs typeface="ＭＳ Ｐゴシック" charset="-128"/>
        </a:defRPr>
      </a:lvl8pPr>
      <a:lvl9pPr marL="3886200" indent="-228600" algn="l" defTabSz="914400" rtl="0" fontAlgn="base">
        <a:spcBef>
          <a:spcPct val="20000"/>
        </a:spcBef>
        <a:spcAft>
          <a:spcPct val="0"/>
        </a:spcAft>
        <a:buChar char="»"/>
        <a:defRPr lang="en-GB" sz="1000" kern="0" baseline="0" dirty="0" smtClean="0">
          <a:solidFill>
            <a:schemeClr val="tx1"/>
          </a:solidFill>
          <a:latin typeface="+mn-lt"/>
          <a:ea typeface="ＭＳ Ｐゴシック" charset="-128"/>
          <a:cs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15"/>
          <p:cNvSpPr>
            <a:spLocks noGrp="1" noChangeArrowheads="1"/>
          </p:cNvSpPr>
          <p:nvPr>
            <p:ph type="title"/>
          </p:nvPr>
        </p:nvSpPr>
        <p:spPr>
          <a:xfrm>
            <a:off x="468312" y="3837421"/>
            <a:ext cx="8218488" cy="850032"/>
          </a:xfrm>
        </p:spPr>
        <p:txBody>
          <a:bodyPr anchor="t"/>
          <a:lstStyle/>
          <a:p>
            <a:pPr eaLnBrk="1" hangingPunct="1"/>
            <a:r>
              <a:rPr lang="en-GB" dirty="0">
                <a:ea typeface="ＭＳ Ｐゴシック" pitchFamily="-105" charset="-128"/>
                <a:cs typeface="ＭＳ Ｐゴシック" pitchFamily="-105" charset="-128"/>
              </a:rPr>
              <a:t>Know the contribution that people make to a business</a:t>
            </a:r>
          </a:p>
        </p:txBody>
      </p:sp>
      <p:sp>
        <p:nvSpPr>
          <p:cNvPr id="2050" name="Rectangle 14"/>
          <p:cNvSpPr>
            <a:spLocks noGrp="1" noChangeArrowheads="1"/>
          </p:cNvSpPr>
          <p:nvPr>
            <p:ph sz="quarter" idx="10"/>
          </p:nvPr>
        </p:nvSpPr>
        <p:spPr>
          <a:xfrm>
            <a:off x="457200" y="1916832"/>
            <a:ext cx="8229600" cy="4210368"/>
          </a:xfrm>
        </p:spPr>
        <p:txBody>
          <a:bodyPr/>
          <a:lstStyle/>
          <a:p>
            <a:pPr marL="0" indent="0" eaLnBrk="1" hangingPunct="1"/>
            <a:endParaRPr b="1" dirty="0">
              <a:ea typeface="ＭＳ Ｐゴシック" pitchFamily="-105" charset="-128"/>
              <a:cs typeface="ＭＳ Ｐゴシック" pitchFamily="-105" charset="-128"/>
            </a:endParaRPr>
          </a:p>
          <a:p>
            <a:pPr marL="0" indent="0" eaLnBrk="1" hangingPunct="1"/>
            <a:endParaRPr b="1" dirty="0">
              <a:ea typeface="ＭＳ Ｐゴシック" pitchFamily="-105" charset="-128"/>
              <a:cs typeface="ＭＳ Ｐゴシック" pitchFamily="-105" charset="-128"/>
            </a:endParaRPr>
          </a:p>
          <a:p>
            <a:pPr marL="0" indent="0" algn="ctr" eaLnBrk="1" hangingPunct="1"/>
            <a:r>
              <a:rPr sz="6600" dirty="0">
                <a:solidFill>
                  <a:schemeClr val="bg1"/>
                </a:solidFill>
                <a:ea typeface="ＭＳ Ｐゴシック" pitchFamily="-105" charset="-128"/>
                <a:cs typeface="ＭＳ Ｐゴシック" pitchFamily="-105" charset="-128"/>
              </a:rPr>
              <a:t>PowerPoint presentation</a:t>
            </a:r>
          </a:p>
        </p:txBody>
      </p:sp>
      <p:sp>
        <p:nvSpPr>
          <p:cNvPr id="2051" name="Text Box 10"/>
          <p:cNvSpPr txBox="1">
            <a:spLocks noChangeArrowheads="1"/>
          </p:cNvSpPr>
          <p:nvPr/>
        </p:nvSpPr>
        <p:spPr bwMode="white">
          <a:xfrm>
            <a:off x="533400" y="2057400"/>
            <a:ext cx="8077200" cy="1295400"/>
          </a:xfrm>
          <a:prstGeom prst="rect">
            <a:avLst/>
          </a:prstGeom>
          <a:solidFill>
            <a:srgbClr val="E30613"/>
          </a:solidFill>
          <a:ln w="9525">
            <a:noFill/>
            <a:miter lim="800000"/>
            <a:headEnd/>
            <a:tailEnd/>
          </a:ln>
        </p:spPr>
        <p:txBody>
          <a:bodyPr wrap="none">
            <a:prstTxWarp prst="textNoShape">
              <a:avLst/>
            </a:prstTxWarp>
          </a:bodyPr>
          <a:lstStyle/>
          <a:p>
            <a:r>
              <a:rPr lang="en-GB" sz="1800">
                <a:solidFill>
                  <a:srgbClr val="D81E05"/>
                </a:solidFill>
                <a:ea typeface="Arial" pitchFamily="-105" charset="0"/>
                <a:cs typeface="Arial" pitchFamily="-105" charset="0"/>
              </a:rPr>
              <a:t> </a:t>
            </a:r>
          </a:p>
        </p:txBody>
      </p:sp>
      <p:sp>
        <p:nvSpPr>
          <p:cNvPr id="2052" name="Text Box 10"/>
          <p:cNvSpPr txBox="1">
            <a:spLocks noChangeArrowheads="1"/>
          </p:cNvSpPr>
          <p:nvPr/>
        </p:nvSpPr>
        <p:spPr bwMode="white">
          <a:xfrm>
            <a:off x="533400" y="3352800"/>
            <a:ext cx="8077200" cy="228600"/>
          </a:xfrm>
          <a:prstGeom prst="rect">
            <a:avLst/>
          </a:prstGeom>
          <a:solidFill>
            <a:srgbClr val="D9D9D9"/>
          </a:solidFill>
          <a:ln w="9525">
            <a:noFill/>
            <a:miter lim="800000"/>
            <a:headEnd/>
            <a:tailEnd/>
          </a:ln>
        </p:spPr>
        <p:txBody>
          <a:bodyPr wrap="none">
            <a:prstTxWarp prst="textNoShape">
              <a:avLst/>
            </a:prstTxWarp>
          </a:bodyPr>
          <a:lstStyle/>
          <a:p>
            <a:r>
              <a:rPr lang="en-GB" sz="1800">
                <a:solidFill>
                  <a:srgbClr val="D81E05"/>
                </a:solidFill>
                <a:ea typeface="Arial" pitchFamily="-105" charset="0"/>
                <a:cs typeface="Arial" pitchFamily="-105" charset="0"/>
              </a:rPr>
              <a:t> </a:t>
            </a:r>
          </a:p>
        </p:txBody>
      </p:sp>
      <p:sp>
        <p:nvSpPr>
          <p:cNvPr id="2054" name="TextBox 9"/>
          <p:cNvSpPr txBox="1">
            <a:spLocks noChangeArrowheads="1"/>
          </p:cNvSpPr>
          <p:nvPr/>
        </p:nvSpPr>
        <p:spPr bwMode="auto">
          <a:xfrm>
            <a:off x="762000" y="2209800"/>
            <a:ext cx="7696200" cy="461963"/>
          </a:xfrm>
          <a:prstGeom prst="rect">
            <a:avLst/>
          </a:prstGeom>
          <a:noFill/>
          <a:ln w="9525">
            <a:noFill/>
            <a:miter lim="800000"/>
            <a:headEnd/>
            <a:tailEnd/>
          </a:ln>
        </p:spPr>
        <p:txBody>
          <a:bodyPr>
            <a:prstTxWarp prst="textNoShape">
              <a:avLst/>
            </a:prstTxWarp>
            <a:spAutoFit/>
          </a:bodyPr>
          <a:lstStyle/>
          <a:p>
            <a:r>
              <a:rPr lang="en-GB" sz="2400" b="1" dirty="0">
                <a:solidFill>
                  <a:srgbClr val="FFFFFF"/>
                </a:solidFill>
              </a:rPr>
              <a:t>Unit 202</a:t>
            </a:r>
            <a:r>
              <a:rPr lang="en-GB" sz="2400" b="1">
                <a:solidFill>
                  <a:srgbClr val="FFFFFF"/>
                </a:solidFill>
              </a:rPr>
              <a:t>: Understand </a:t>
            </a:r>
            <a:r>
              <a:rPr lang="en-GB" sz="2400" b="1" dirty="0">
                <a:solidFill>
                  <a:srgbClr val="FFFFFF"/>
                </a:solidFill>
              </a:rPr>
              <a:t>Business Success</a:t>
            </a:r>
            <a:endParaRPr lang="en-US" sz="2400"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GB" dirty="0"/>
              <a:t>Introduction</a:t>
            </a:r>
            <a:endParaRPr lang="en-US" dirty="0"/>
          </a:p>
        </p:txBody>
      </p:sp>
      <p:sp>
        <p:nvSpPr>
          <p:cNvPr id="3075" name="Content Placeholder 2"/>
          <p:cNvSpPr>
            <a:spLocks noGrp="1"/>
          </p:cNvSpPr>
          <p:nvPr>
            <p:ph sz="quarter" idx="10"/>
          </p:nvPr>
        </p:nvSpPr>
        <p:spPr>
          <a:xfrm>
            <a:off x="457200" y="1371600"/>
            <a:ext cx="4762872" cy="3281536"/>
          </a:xfrm>
        </p:spPr>
        <p:txBody>
          <a:bodyPr/>
          <a:lstStyle/>
          <a:p>
            <a:r>
              <a:rPr lang="en-GB" dirty="0"/>
              <a:t>Hospitality is one of the world’s fastest-growing industries. Good service and efficient hospitality are key to the business. </a:t>
            </a:r>
          </a:p>
          <a:p>
            <a:r>
              <a:rPr lang="en-GB" dirty="0"/>
              <a:t>In this competitive market it’s not just enough to provide excellent customer service. </a:t>
            </a:r>
          </a:p>
          <a:p>
            <a:r>
              <a:rPr lang="en-GB" dirty="0"/>
              <a:t>Customers expect good service and good experiences – </a:t>
            </a:r>
          </a:p>
          <a:p>
            <a:endParaRPr lang="en-US" dirty="0"/>
          </a:p>
        </p:txBody>
      </p:sp>
      <p:sp>
        <p:nvSpPr>
          <p:cNvPr id="2" name="TextBox 1">
            <a:extLst>
              <a:ext uri="{FF2B5EF4-FFF2-40B4-BE49-F238E27FC236}">
                <a16:creationId xmlns:a16="http://schemas.microsoft.com/office/drawing/2014/main" id="{CC9D6772-05EB-4375-A1B2-41B1D6F596B8}"/>
              </a:ext>
            </a:extLst>
          </p:cNvPr>
          <p:cNvSpPr txBox="1"/>
          <p:nvPr/>
        </p:nvSpPr>
        <p:spPr>
          <a:xfrm>
            <a:off x="600448" y="5109541"/>
            <a:ext cx="8075240" cy="707886"/>
          </a:xfrm>
          <a:prstGeom prst="rect">
            <a:avLst/>
          </a:prstGeom>
          <a:noFill/>
        </p:spPr>
        <p:txBody>
          <a:bodyPr wrap="square" rtlCol="0">
            <a:spAutoFit/>
          </a:bodyPr>
          <a:lstStyle/>
          <a:p>
            <a:pPr algn="ctr"/>
            <a:r>
              <a:rPr lang="en-GB" b="1" dirty="0"/>
              <a:t>it’s what they’re not expecting that will truly gives a business it’s competitive advantage</a:t>
            </a:r>
            <a:r>
              <a:rPr lang="en-GB" dirty="0"/>
              <a:t>.</a:t>
            </a:r>
          </a:p>
        </p:txBody>
      </p:sp>
      <p:pic>
        <p:nvPicPr>
          <p:cNvPr id="5" name="Picture 4">
            <a:extLst>
              <a:ext uri="{FF2B5EF4-FFF2-40B4-BE49-F238E27FC236}">
                <a16:creationId xmlns:a16="http://schemas.microsoft.com/office/drawing/2014/main" id="{4898B22B-EDFA-264C-B92E-053140E8B4F7}"/>
              </a:ext>
            </a:extLst>
          </p:cNvPr>
          <p:cNvPicPr>
            <a:picLocks noChangeAspect="1"/>
          </p:cNvPicPr>
          <p:nvPr/>
        </p:nvPicPr>
        <p:blipFill>
          <a:blip r:embed="rId2"/>
          <a:stretch>
            <a:fillRect/>
          </a:stretch>
        </p:blipFill>
        <p:spPr>
          <a:xfrm>
            <a:off x="4932040" y="1916832"/>
            <a:ext cx="3886268" cy="259084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18488" cy="646584"/>
          </a:xfrm>
        </p:spPr>
        <p:txBody>
          <a:bodyPr/>
          <a:lstStyle/>
          <a:p>
            <a:r>
              <a:rPr lang="en-GB" dirty="0"/>
              <a:t>How people skills contribute to business success</a:t>
            </a:r>
            <a:endParaRPr lang="en-US" dirty="0"/>
          </a:p>
        </p:txBody>
      </p:sp>
      <p:sp>
        <p:nvSpPr>
          <p:cNvPr id="3" name="Content Placeholder 2"/>
          <p:cNvSpPr>
            <a:spLocks noGrp="1"/>
          </p:cNvSpPr>
          <p:nvPr>
            <p:ph sz="quarter" idx="10"/>
          </p:nvPr>
        </p:nvSpPr>
        <p:spPr>
          <a:xfrm>
            <a:off x="457200" y="1700808"/>
            <a:ext cx="6779096" cy="4032448"/>
          </a:xfrm>
        </p:spPr>
        <p:txBody>
          <a:bodyPr/>
          <a:lstStyle/>
          <a:p>
            <a:r>
              <a:rPr lang="en-US" b="1" dirty="0">
                <a:ea typeface="ＭＳ Ｐゴシック" pitchFamily="-105" charset="-128"/>
                <a:cs typeface="ＭＳ Ｐゴシック" pitchFamily="-105" charset="-128"/>
              </a:rPr>
              <a:t>Communication skills </a:t>
            </a:r>
            <a:r>
              <a:rPr lang="en-US" dirty="0">
                <a:ea typeface="ＭＳ Ｐゴシック" pitchFamily="-105" charset="-128"/>
                <a:cs typeface="ＭＳ Ｐゴシック" pitchFamily="-105" charset="-128"/>
              </a:rPr>
              <a:t>– </a:t>
            </a:r>
            <a:r>
              <a:rPr lang="en-GB" dirty="0">
                <a:ea typeface="ＭＳ Ｐゴシック" pitchFamily="-105" charset="-128"/>
                <a:cs typeface="ＭＳ Ｐゴシック" pitchFamily="-105" charset="-128"/>
              </a:rPr>
              <a:t>employees must have the ability to effectively communicate with guests, suppliers and other staff. Communicating with everyone in a polite, conversational manner whilst maintain a professional attitude.</a:t>
            </a:r>
            <a:endParaRPr lang="en-US" dirty="0">
              <a:ea typeface="ＭＳ Ｐゴシック" pitchFamily="-105" charset="-128"/>
              <a:cs typeface="ＭＳ Ｐゴシック" pitchFamily="-105" charset="-128"/>
            </a:endParaRPr>
          </a:p>
          <a:p>
            <a:r>
              <a:rPr lang="en-US" b="1" dirty="0">
                <a:solidFill>
                  <a:srgbClr val="000000"/>
                </a:solidFill>
                <a:ea typeface="ＭＳ Ｐゴシック" pitchFamily="-105" charset="-128"/>
                <a:cs typeface="ＭＳ Ｐゴシック" pitchFamily="-105" charset="-128"/>
              </a:rPr>
              <a:t>Professional work ethic </a:t>
            </a:r>
            <a:r>
              <a:rPr lang="en-US" dirty="0">
                <a:solidFill>
                  <a:srgbClr val="000000"/>
                </a:solidFill>
                <a:ea typeface="ＭＳ Ｐゴシック" pitchFamily="-105" charset="-128"/>
                <a:cs typeface="ＭＳ Ｐゴシック" pitchFamily="-105" charset="-128"/>
              </a:rPr>
              <a:t>– when </a:t>
            </a:r>
            <a:r>
              <a:rPr lang="en-GB" dirty="0">
                <a:solidFill>
                  <a:srgbClr val="000000"/>
                </a:solidFill>
                <a:ea typeface="ＭＳ Ｐゴシック" pitchFamily="-105" charset="-128"/>
                <a:cs typeface="ＭＳ Ｐゴシック" pitchFamily="-105" charset="-128"/>
              </a:rPr>
              <a:t>employees of the hospitality industry are enthusiastic about their jobs and </a:t>
            </a:r>
            <a:r>
              <a:rPr lang="en-GB" b="1" dirty="0">
                <a:solidFill>
                  <a:srgbClr val="000000"/>
                </a:solidFill>
                <a:ea typeface="ＭＳ Ｐゴシック" pitchFamily="-105" charset="-128"/>
                <a:cs typeface="ＭＳ Ｐゴシック" pitchFamily="-105" charset="-128"/>
              </a:rPr>
              <a:t>guest-focused </a:t>
            </a:r>
            <a:r>
              <a:rPr lang="en-GB" dirty="0">
                <a:solidFill>
                  <a:srgbClr val="000000"/>
                </a:solidFill>
                <a:ea typeface="ＭＳ Ｐゴシック" pitchFamily="-105" charset="-128"/>
                <a:cs typeface="ＭＳ Ｐゴシック" pitchFamily="-105" charset="-128"/>
              </a:rPr>
              <a:t>they</a:t>
            </a:r>
            <a:r>
              <a:rPr lang="en-GB" b="1" dirty="0">
                <a:solidFill>
                  <a:srgbClr val="000000"/>
                </a:solidFill>
                <a:ea typeface="ＭＳ Ｐゴシック" pitchFamily="-105" charset="-128"/>
                <a:cs typeface="ＭＳ Ｐゴシック" pitchFamily="-105" charset="-128"/>
              </a:rPr>
              <a:t> </a:t>
            </a:r>
            <a:r>
              <a:rPr lang="en-GB" dirty="0">
                <a:solidFill>
                  <a:srgbClr val="000000"/>
                </a:solidFill>
                <a:ea typeface="ＭＳ Ｐゴシック" pitchFamily="-105" charset="-128"/>
                <a:cs typeface="ＭＳ Ｐゴシック" pitchFamily="-105" charset="-128"/>
              </a:rPr>
              <a:t>strive to do the best work possible. They commit to giving a guest the</a:t>
            </a:r>
            <a:r>
              <a:rPr lang="en-GB" b="1" dirty="0">
                <a:solidFill>
                  <a:srgbClr val="000000"/>
                </a:solidFill>
                <a:ea typeface="ＭＳ Ｐゴシック" pitchFamily="-105" charset="-128"/>
                <a:cs typeface="ＭＳ Ｐゴシック" pitchFamily="-105" charset="-128"/>
              </a:rPr>
              <a:t> </a:t>
            </a:r>
            <a:r>
              <a:rPr lang="en-GB" dirty="0">
                <a:solidFill>
                  <a:srgbClr val="000000"/>
                </a:solidFill>
                <a:ea typeface="ＭＳ Ｐゴシック" pitchFamily="-105" charset="-128"/>
                <a:cs typeface="ＭＳ Ｐゴシック" pitchFamily="-105" charset="-128"/>
              </a:rPr>
              <a:t>best experience available, by exceptional attention to detail, leadership, teamwork skills and a contagious enthusiasm and attitude. </a:t>
            </a:r>
          </a:p>
          <a:p>
            <a:pPr lvl="0"/>
            <a:endParaRPr lang="en-GB" dirty="0">
              <a:solidFill>
                <a:srgbClr val="000000"/>
              </a:solidFill>
              <a:ea typeface="ＭＳ Ｐゴシック" pitchFamily="-105" charset="-128"/>
              <a:cs typeface="ＭＳ Ｐゴシック" pitchFamily="-105" charset="-128"/>
            </a:endParaRPr>
          </a:p>
          <a:p>
            <a:endParaRPr lang="en-US" dirty="0"/>
          </a:p>
        </p:txBody>
      </p:sp>
    </p:spTree>
    <p:extLst>
      <p:ext uri="{BB962C8B-B14F-4D97-AF65-F5344CB8AC3E}">
        <p14:creationId xmlns:p14="http://schemas.microsoft.com/office/powerpoint/2010/main" val="722151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18488" cy="646584"/>
          </a:xfrm>
        </p:spPr>
        <p:txBody>
          <a:bodyPr/>
          <a:lstStyle/>
          <a:p>
            <a:r>
              <a:rPr lang="en-GB" dirty="0"/>
              <a:t>How people skills contribute to business success</a:t>
            </a:r>
            <a:endParaRPr lang="en-US" dirty="0"/>
          </a:p>
        </p:txBody>
      </p:sp>
      <p:sp>
        <p:nvSpPr>
          <p:cNvPr id="3" name="Content Placeholder 2"/>
          <p:cNvSpPr>
            <a:spLocks noGrp="1"/>
          </p:cNvSpPr>
          <p:nvPr>
            <p:ph sz="quarter" idx="10"/>
          </p:nvPr>
        </p:nvSpPr>
        <p:spPr>
          <a:xfrm>
            <a:off x="457200" y="2176847"/>
            <a:ext cx="3826768" cy="2980346"/>
          </a:xfrm>
        </p:spPr>
        <p:txBody>
          <a:bodyPr/>
          <a:lstStyle/>
          <a:p>
            <a:pPr>
              <a:lnSpc>
                <a:spcPct val="100000"/>
              </a:lnSpc>
            </a:pPr>
            <a:r>
              <a:rPr lang="en-US" b="1" dirty="0">
                <a:solidFill>
                  <a:srgbClr val="000000"/>
                </a:solidFill>
                <a:ea typeface="ＭＳ Ｐゴシック" pitchFamily="-105" charset="-128"/>
                <a:cs typeface="ＭＳ Ｐゴシック" pitchFamily="-105" charset="-128"/>
              </a:rPr>
              <a:t>Team player </a:t>
            </a:r>
            <a:r>
              <a:rPr lang="en-US" dirty="0">
                <a:solidFill>
                  <a:srgbClr val="000000"/>
                </a:solidFill>
                <a:ea typeface="ＭＳ Ｐゴシック" pitchFamily="-105" charset="-128"/>
                <a:cs typeface="ＭＳ Ｐゴシック" pitchFamily="-105" charset="-128"/>
              </a:rPr>
              <a:t>– </a:t>
            </a:r>
            <a:r>
              <a:rPr lang="en-GB" dirty="0">
                <a:solidFill>
                  <a:srgbClr val="000000"/>
                </a:solidFill>
                <a:ea typeface="ＭＳ Ｐゴシック" pitchFamily="-105" charset="-128"/>
                <a:cs typeface="ＭＳ Ｐゴシック" pitchFamily="-105" charset="-128"/>
              </a:rPr>
              <a:t>successful members of the hospitality industry work well with others, becoming a productive member of a team. They value the contributions of everyone in making a significant contribution to the guest experience. </a:t>
            </a:r>
          </a:p>
          <a:p>
            <a:pPr lvl="0"/>
            <a:endParaRPr lang="en-GB" dirty="0">
              <a:solidFill>
                <a:srgbClr val="000000"/>
              </a:solidFill>
              <a:ea typeface="ＭＳ Ｐゴシック" pitchFamily="-105" charset="-128"/>
              <a:cs typeface="ＭＳ Ｐゴシック" pitchFamily="-105" charset="-128"/>
            </a:endParaRPr>
          </a:p>
          <a:p>
            <a:endParaRPr lang="en-US" dirty="0"/>
          </a:p>
        </p:txBody>
      </p:sp>
      <p:pic>
        <p:nvPicPr>
          <p:cNvPr id="6" name="Picture 5">
            <a:extLst>
              <a:ext uri="{FF2B5EF4-FFF2-40B4-BE49-F238E27FC236}">
                <a16:creationId xmlns:a16="http://schemas.microsoft.com/office/drawing/2014/main" id="{3001C106-CBE5-4E49-9720-CA138DBC8CBC}"/>
              </a:ext>
            </a:extLst>
          </p:cNvPr>
          <p:cNvPicPr>
            <a:picLocks noChangeAspect="1"/>
          </p:cNvPicPr>
          <p:nvPr/>
        </p:nvPicPr>
        <p:blipFill>
          <a:blip r:embed="rId2"/>
          <a:stretch>
            <a:fillRect/>
          </a:stretch>
        </p:blipFill>
        <p:spPr>
          <a:xfrm>
            <a:off x="4338096" y="1974866"/>
            <a:ext cx="4362400" cy="290826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92EAC-CCF7-427A-953B-476A0060BA55}"/>
              </a:ext>
            </a:extLst>
          </p:cNvPr>
          <p:cNvSpPr>
            <a:spLocks noGrp="1"/>
          </p:cNvSpPr>
          <p:nvPr>
            <p:ph type="title"/>
          </p:nvPr>
        </p:nvSpPr>
        <p:spPr>
          <a:xfrm>
            <a:off x="457200" y="838200"/>
            <a:ext cx="8218488" cy="718592"/>
          </a:xfrm>
        </p:spPr>
        <p:txBody>
          <a:bodyPr/>
          <a:lstStyle/>
          <a:p>
            <a:r>
              <a:rPr lang="en-GB" dirty="0"/>
              <a:t>The importance of product knowledge to successfully contribute to a business</a:t>
            </a:r>
          </a:p>
        </p:txBody>
      </p:sp>
      <p:sp>
        <p:nvSpPr>
          <p:cNvPr id="3" name="Content Placeholder 2">
            <a:extLst>
              <a:ext uri="{FF2B5EF4-FFF2-40B4-BE49-F238E27FC236}">
                <a16:creationId xmlns:a16="http://schemas.microsoft.com/office/drawing/2014/main" id="{9A95D532-5D22-4110-A323-BE37A56FDF6D}"/>
              </a:ext>
            </a:extLst>
          </p:cNvPr>
          <p:cNvSpPr>
            <a:spLocks noGrp="1"/>
          </p:cNvSpPr>
          <p:nvPr>
            <p:ph sz="quarter" idx="10"/>
          </p:nvPr>
        </p:nvSpPr>
        <p:spPr>
          <a:xfrm>
            <a:off x="457200" y="1700808"/>
            <a:ext cx="8229600" cy="1440160"/>
          </a:xfrm>
        </p:spPr>
        <p:txBody>
          <a:bodyPr/>
          <a:lstStyle/>
          <a:p>
            <a:pPr lvl="0"/>
            <a:r>
              <a:rPr lang="en-US" b="1" dirty="0">
                <a:solidFill>
                  <a:srgbClr val="000000"/>
                </a:solidFill>
                <a:ea typeface="ＭＳ Ｐゴシック" pitchFamily="-105" charset="-128"/>
                <a:cs typeface="ＭＳ Ｐゴシック" pitchFamily="-105" charset="-128"/>
              </a:rPr>
              <a:t>Product knowledge </a:t>
            </a:r>
            <a:r>
              <a:rPr lang="en-US" dirty="0">
                <a:solidFill>
                  <a:srgbClr val="000000"/>
                </a:solidFill>
                <a:ea typeface="ＭＳ Ｐゴシック" pitchFamily="-105" charset="-128"/>
                <a:cs typeface="ＭＳ Ｐゴシック" pitchFamily="-105" charset="-128"/>
              </a:rPr>
              <a:t>– </a:t>
            </a:r>
            <a:r>
              <a:rPr lang="en-GB" dirty="0">
                <a:solidFill>
                  <a:srgbClr val="000000"/>
                </a:solidFill>
                <a:ea typeface="ＭＳ Ｐゴシック" pitchFamily="-105" charset="-128"/>
                <a:cs typeface="ＭＳ Ｐゴシック" pitchFamily="-105" charset="-128"/>
              </a:rPr>
              <a:t>product knowledge can be defined as organised information about products and services, offered to customers or guests, which can be utilised to influence their buying decision, contributing to the overall guest satisfaction. </a:t>
            </a:r>
          </a:p>
        </p:txBody>
      </p:sp>
      <p:sp>
        <p:nvSpPr>
          <p:cNvPr id="6" name="TextBox 5">
            <a:extLst>
              <a:ext uri="{FF2B5EF4-FFF2-40B4-BE49-F238E27FC236}">
                <a16:creationId xmlns:a16="http://schemas.microsoft.com/office/drawing/2014/main" id="{188814D4-9D6F-451C-BEE4-0829C04674F4}"/>
              </a:ext>
            </a:extLst>
          </p:cNvPr>
          <p:cNvSpPr txBox="1"/>
          <p:nvPr/>
        </p:nvSpPr>
        <p:spPr>
          <a:xfrm>
            <a:off x="457200" y="3176972"/>
            <a:ext cx="4608512" cy="2554545"/>
          </a:xfrm>
          <a:prstGeom prst="rect">
            <a:avLst/>
          </a:prstGeom>
          <a:noFill/>
        </p:spPr>
        <p:txBody>
          <a:bodyPr wrap="square" rtlCol="0">
            <a:spAutoFit/>
          </a:bodyPr>
          <a:lstStyle/>
          <a:p>
            <a:pPr lvl="0"/>
            <a:r>
              <a:rPr lang="en-GB" dirty="0">
                <a:solidFill>
                  <a:srgbClr val="000000"/>
                </a:solidFill>
              </a:rPr>
              <a:t>Having an in-depth knowledge of products or services on offer within your organisation and where to access or direct the guest for further information is essential. </a:t>
            </a:r>
          </a:p>
          <a:p>
            <a:pPr lvl="0"/>
            <a:r>
              <a:rPr lang="en-GB" dirty="0">
                <a:solidFill>
                  <a:srgbClr val="000000"/>
                </a:solidFill>
              </a:rPr>
              <a:t>Going that extra mile to find out or making a recommendation adds value to the guest experience.</a:t>
            </a:r>
          </a:p>
        </p:txBody>
      </p:sp>
      <p:pic>
        <p:nvPicPr>
          <p:cNvPr id="7" name="Picture 6">
            <a:extLst>
              <a:ext uri="{FF2B5EF4-FFF2-40B4-BE49-F238E27FC236}">
                <a16:creationId xmlns:a16="http://schemas.microsoft.com/office/drawing/2014/main" id="{74410584-2186-EF46-B958-4BAAC252F54D}"/>
              </a:ext>
            </a:extLst>
          </p:cNvPr>
          <p:cNvPicPr>
            <a:picLocks noChangeAspect="1"/>
          </p:cNvPicPr>
          <p:nvPr/>
        </p:nvPicPr>
        <p:blipFill>
          <a:blip r:embed="rId2"/>
          <a:stretch>
            <a:fillRect/>
          </a:stretch>
        </p:blipFill>
        <p:spPr>
          <a:xfrm>
            <a:off x="4932040" y="3284984"/>
            <a:ext cx="3360373" cy="2016224"/>
          </a:xfrm>
          <a:prstGeom prst="rect">
            <a:avLst/>
          </a:prstGeom>
        </p:spPr>
      </p:pic>
    </p:spTree>
    <p:extLst>
      <p:ext uri="{BB962C8B-B14F-4D97-AF65-F5344CB8AC3E}">
        <p14:creationId xmlns:p14="http://schemas.microsoft.com/office/powerpoint/2010/main" val="3610280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18488" cy="718592"/>
          </a:xfrm>
        </p:spPr>
        <p:txBody>
          <a:bodyPr/>
          <a:lstStyle/>
          <a:p>
            <a:r>
              <a:rPr lang="en-GB" dirty="0"/>
              <a:t>The importance of product knowledge to successfully contribute to a business</a:t>
            </a:r>
            <a:endParaRPr lang="en-US" b="0" dirty="0"/>
          </a:p>
        </p:txBody>
      </p:sp>
      <p:sp>
        <p:nvSpPr>
          <p:cNvPr id="3" name="Content Placeholder 2"/>
          <p:cNvSpPr>
            <a:spLocks noGrp="1"/>
          </p:cNvSpPr>
          <p:nvPr>
            <p:ph sz="quarter" idx="10"/>
          </p:nvPr>
        </p:nvSpPr>
        <p:spPr>
          <a:xfrm>
            <a:off x="457200" y="1628800"/>
            <a:ext cx="8229600" cy="4248472"/>
          </a:xfrm>
        </p:spPr>
        <p:txBody>
          <a:bodyPr/>
          <a:lstStyle/>
          <a:p>
            <a:pPr lvl="2">
              <a:defRPr/>
            </a:pPr>
            <a:endParaRPr lang="en-US" dirty="0"/>
          </a:p>
          <a:p>
            <a:pPr lvl="2">
              <a:defRPr/>
            </a:pPr>
            <a:endParaRPr lang="en-US" dirty="0"/>
          </a:p>
          <a:p>
            <a:pPr marL="0" indent="0">
              <a:lnSpc>
                <a:spcPts val="1200"/>
              </a:lnSpc>
              <a:spcBef>
                <a:spcPts val="0"/>
              </a:spcBef>
              <a:spcAft>
                <a:spcPts val="0"/>
              </a:spcAft>
            </a:pPr>
            <a:endParaRPr lang="en-US" dirty="0"/>
          </a:p>
          <a:p>
            <a:pPr lvl="2">
              <a:defRPr/>
            </a:pPr>
            <a:endParaRPr lang="en-US" dirty="0"/>
          </a:p>
          <a:p>
            <a:endParaRPr lang="en-US" dirty="0"/>
          </a:p>
        </p:txBody>
      </p:sp>
      <p:sp>
        <p:nvSpPr>
          <p:cNvPr id="8" name="TextBox 7">
            <a:extLst>
              <a:ext uri="{FF2B5EF4-FFF2-40B4-BE49-F238E27FC236}">
                <a16:creationId xmlns:a16="http://schemas.microsoft.com/office/drawing/2014/main" id="{ED71C77E-060D-476C-B5F9-AD0E881B3D8F}"/>
              </a:ext>
            </a:extLst>
          </p:cNvPr>
          <p:cNvSpPr txBox="1"/>
          <p:nvPr/>
        </p:nvSpPr>
        <p:spPr>
          <a:xfrm>
            <a:off x="457200" y="1772816"/>
            <a:ext cx="4801716" cy="3990836"/>
          </a:xfrm>
          <a:prstGeom prst="rect">
            <a:avLst/>
          </a:prstGeom>
          <a:noFill/>
        </p:spPr>
        <p:txBody>
          <a:bodyPr wrap="square" rtlCol="0">
            <a:spAutoFit/>
          </a:bodyPr>
          <a:lstStyle/>
          <a:p>
            <a:pPr lvl="0" eaLnBrk="0" hangingPunct="0">
              <a:lnSpc>
                <a:spcPts val="2400"/>
              </a:lnSpc>
              <a:spcBef>
                <a:spcPts val="1000"/>
              </a:spcBef>
              <a:spcAft>
                <a:spcPts val="1000"/>
              </a:spcAft>
            </a:pPr>
            <a:r>
              <a:rPr lang="en-US" b="1" kern="0" dirty="0">
                <a:solidFill>
                  <a:srgbClr val="000000"/>
                </a:solidFill>
                <a:latin typeface="Arial"/>
              </a:rPr>
              <a:t>Importance of product knowledge:</a:t>
            </a:r>
          </a:p>
          <a:p>
            <a:pPr marL="342900" lvl="0" indent="-342900" eaLnBrk="0" hangingPunct="0">
              <a:spcBef>
                <a:spcPts val="600"/>
              </a:spcBef>
              <a:spcAft>
                <a:spcPts val="0"/>
              </a:spcAft>
              <a:buClr>
                <a:srgbClr val="FF0000"/>
              </a:buClr>
              <a:buFont typeface="Symbol" panose="05050102010706020507" pitchFamily="18" charset="2"/>
              <a:buChar char=""/>
            </a:pPr>
            <a:r>
              <a:rPr lang="en-GB" dirty="0"/>
              <a:t>helps respond to guest requests or queries </a:t>
            </a:r>
          </a:p>
          <a:p>
            <a:pPr marL="342900" lvl="0" indent="-342900" eaLnBrk="0" hangingPunct="0">
              <a:spcBef>
                <a:spcPts val="600"/>
              </a:spcBef>
              <a:spcAft>
                <a:spcPts val="0"/>
              </a:spcAft>
              <a:buClr>
                <a:srgbClr val="FF0000"/>
              </a:buClr>
              <a:buFont typeface="Symbol" panose="05050102010706020507" pitchFamily="18" charset="2"/>
              <a:buChar char=""/>
            </a:pPr>
            <a:r>
              <a:rPr lang="en-GB" dirty="0"/>
              <a:t>helps meet or exceed guest expectations </a:t>
            </a:r>
          </a:p>
          <a:p>
            <a:pPr marL="342900" lvl="0" indent="-342900" eaLnBrk="0" hangingPunct="0">
              <a:spcBef>
                <a:spcPts val="600"/>
              </a:spcBef>
              <a:spcAft>
                <a:spcPts val="0"/>
              </a:spcAft>
              <a:buClr>
                <a:srgbClr val="FF0000"/>
              </a:buClr>
              <a:buFont typeface="Symbol" panose="05050102010706020507" pitchFamily="18" charset="2"/>
              <a:buChar char=""/>
            </a:pPr>
            <a:r>
              <a:rPr lang="en-GB" dirty="0"/>
              <a:t>provides confidence when engaging with the guest </a:t>
            </a:r>
          </a:p>
          <a:p>
            <a:pPr marL="342900" lvl="0" indent="-342900" eaLnBrk="0" hangingPunct="0">
              <a:spcBef>
                <a:spcPts val="600"/>
              </a:spcBef>
              <a:spcAft>
                <a:spcPts val="0"/>
              </a:spcAft>
              <a:buClr>
                <a:srgbClr val="FF0000"/>
              </a:buClr>
              <a:buFont typeface="Symbol" panose="05050102010706020507" pitchFamily="18" charset="2"/>
              <a:buChar char=""/>
            </a:pPr>
            <a:r>
              <a:rPr lang="en-GB" dirty="0"/>
              <a:t>provides an opportunity to up sell and increase revenue </a:t>
            </a:r>
          </a:p>
          <a:p>
            <a:pPr marL="342900" lvl="0" indent="-342900" eaLnBrk="0" hangingPunct="0">
              <a:spcBef>
                <a:spcPts val="600"/>
              </a:spcBef>
              <a:spcAft>
                <a:spcPts val="0"/>
              </a:spcAft>
              <a:buClr>
                <a:srgbClr val="FF0000"/>
              </a:buClr>
              <a:buFont typeface="Symbol" panose="05050102010706020507" pitchFamily="18" charset="2"/>
              <a:buChar char=""/>
            </a:pPr>
            <a:r>
              <a:rPr lang="en-GB" dirty="0"/>
              <a:t>increases brand awareness and reputation.</a:t>
            </a:r>
            <a:endParaRPr lang="en-US" kern="0" dirty="0">
              <a:solidFill>
                <a:srgbClr val="000000"/>
              </a:solidFill>
              <a:latin typeface="Arial"/>
            </a:endParaRPr>
          </a:p>
        </p:txBody>
      </p:sp>
      <p:pic>
        <p:nvPicPr>
          <p:cNvPr id="6" name="Picture 5">
            <a:extLst>
              <a:ext uri="{FF2B5EF4-FFF2-40B4-BE49-F238E27FC236}">
                <a16:creationId xmlns:a16="http://schemas.microsoft.com/office/drawing/2014/main" id="{5A63000C-86C0-5446-A54D-C2EAE2CE8557}"/>
              </a:ext>
            </a:extLst>
          </p:cNvPr>
          <p:cNvPicPr>
            <a:picLocks noChangeAspect="1"/>
          </p:cNvPicPr>
          <p:nvPr/>
        </p:nvPicPr>
        <p:blipFill>
          <a:blip r:embed="rId2"/>
          <a:stretch>
            <a:fillRect/>
          </a:stretch>
        </p:blipFill>
        <p:spPr>
          <a:xfrm>
            <a:off x="5041350" y="1524800"/>
            <a:ext cx="3863017" cy="2736304"/>
          </a:xfrm>
          <a:prstGeom prst="rect">
            <a:avLst/>
          </a:prstGeom>
        </p:spPr>
      </p:pic>
    </p:spTree>
    <p:extLst>
      <p:ext uri="{BB962C8B-B14F-4D97-AF65-F5344CB8AC3E}">
        <p14:creationId xmlns:p14="http://schemas.microsoft.com/office/powerpoint/2010/main" val="253728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a:xfrm>
            <a:off x="457200" y="1371600"/>
            <a:ext cx="8229600" cy="4754563"/>
          </a:xfrm>
        </p:spPr>
        <p:txBody>
          <a:bodyPr/>
          <a:lstStyle/>
          <a:p>
            <a:pPr marL="0" indent="0" algn="ctr" eaLnBrk="1" hangingPunct="1">
              <a:lnSpc>
                <a:spcPct val="100000"/>
              </a:lnSpc>
            </a:pPr>
            <a:endParaRPr sz="6000">
              <a:solidFill>
                <a:srgbClr val="E30613"/>
              </a:solidFill>
              <a:ea typeface="ＭＳ Ｐゴシック" pitchFamily="-105" charset="-128"/>
              <a:cs typeface="ＭＳ Ｐゴシック" pitchFamily="-105" charset="-128"/>
            </a:endParaRPr>
          </a:p>
          <a:p>
            <a:pPr marL="0" indent="0" algn="ctr" eaLnBrk="1" hangingPunct="1">
              <a:lnSpc>
                <a:spcPct val="100000"/>
              </a:lnSpc>
            </a:pPr>
            <a:r>
              <a:rPr sz="6000">
                <a:solidFill>
                  <a:srgbClr val="E30613"/>
                </a:solidFill>
                <a:ea typeface="ＭＳ Ｐゴシック" pitchFamily="-105" charset="-128"/>
                <a:cs typeface="ＭＳ Ｐゴシック" pitchFamily="-105" charset="-128"/>
              </a:rPr>
              <a:t>Any questions?</a:t>
            </a:r>
          </a:p>
        </p:txBody>
      </p:sp>
    </p:spTree>
    <p:extLst>
      <p:ext uri="{BB962C8B-B14F-4D97-AF65-F5344CB8AC3E}">
        <p14:creationId xmlns:p14="http://schemas.microsoft.com/office/powerpoint/2010/main" val="24003747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1215</TotalTime>
  <Words>366</Words>
  <Application>Microsoft Macintosh PowerPoint</Application>
  <PresentationFormat>On-screen Show (4:3)</PresentationFormat>
  <Paragraphs>33</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Lucida Grande</vt:lpstr>
      <vt:lpstr>Symbol</vt:lpstr>
      <vt:lpstr>Times New Roman</vt:lpstr>
      <vt:lpstr>Default Design</vt:lpstr>
      <vt:lpstr>Know the contribution that people make to a business</vt:lpstr>
      <vt:lpstr>Introduction</vt:lpstr>
      <vt:lpstr>How people skills contribute to business success</vt:lpstr>
      <vt:lpstr>How people skills contribute to business success</vt:lpstr>
      <vt:lpstr>The importance of product knowledge to successfully contribute to a business</vt:lpstr>
      <vt:lpstr>The importance of product knowledge to successfully contribute to a business</vt:lpstr>
      <vt:lpstr>PowerPoint Presentation</vt:lpstr>
    </vt:vector>
  </TitlesOfParts>
  <Company>City &amp; Guilds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janicec</dc:creator>
  <cp:lastModifiedBy>Hannah Cooper</cp:lastModifiedBy>
  <cp:revision>147</cp:revision>
  <dcterms:created xsi:type="dcterms:W3CDTF">2013-05-28T00:38:54Z</dcterms:created>
  <dcterms:modified xsi:type="dcterms:W3CDTF">2020-03-31T08:49:52Z</dcterms:modified>
</cp:coreProperties>
</file>