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45" r:id="rId3"/>
    <p:sldId id="353" r:id="rId4"/>
    <p:sldId id="346" r:id="rId5"/>
    <p:sldId id="354" r:id="rId6"/>
    <p:sldId id="330" r:id="rId7"/>
    <p:sldId id="342" r:id="rId8"/>
    <p:sldId id="355" r:id="rId9"/>
    <p:sldId id="267"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45"/>
  </p:normalViewPr>
  <p:slideViewPr>
    <p:cSldViewPr showGuides="1">
      <p:cViewPr varScale="1">
        <p:scale>
          <a:sx n="106" d="100"/>
          <a:sy n="106" d="100"/>
        </p:scale>
        <p:origin x="18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136787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68312" y="3837421"/>
            <a:ext cx="8218488" cy="850032"/>
          </a:xfrm>
        </p:spPr>
        <p:txBody>
          <a:bodyPr anchor="t"/>
          <a:lstStyle/>
          <a:p>
            <a:pPr eaLnBrk="1" hangingPunct="1"/>
            <a:r>
              <a:rPr lang="en-GB" dirty="0">
                <a:ea typeface="ＭＳ Ｐゴシック" pitchFamily="-105" charset="-128"/>
                <a:cs typeface="ＭＳ Ｐゴシック" pitchFamily="-105" charset="-128"/>
              </a:rPr>
              <a:t>Know the contribution that people make to a business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a:t>
            </a:r>
            <a:r>
              <a:rPr lang="en-GB" sz="2400" b="1">
                <a:solidFill>
                  <a:srgbClr val="FFFFFF"/>
                </a:solidFill>
              </a:rPr>
              <a:t>: Understand </a:t>
            </a:r>
            <a:r>
              <a:rPr lang="en-GB" sz="2400" b="1" dirty="0">
                <a:solidFill>
                  <a:srgbClr val="FFFFFF"/>
                </a:solidFill>
              </a:rPr>
              <a:t>Business Success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574576"/>
          </a:xfrm>
        </p:spPr>
        <p:txBody>
          <a:bodyPr/>
          <a:lstStyle/>
          <a:p>
            <a:r>
              <a:rPr lang="en-GB" dirty="0"/>
              <a:t>The importance of an induction process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556792"/>
            <a:ext cx="5194920" cy="4392488"/>
          </a:xfrm>
        </p:spPr>
        <p:txBody>
          <a:bodyPr/>
          <a:lstStyle/>
          <a:p>
            <a:pPr lvl="0"/>
            <a:r>
              <a:rPr lang="en-US" b="1" dirty="0">
                <a:solidFill>
                  <a:srgbClr val="000000"/>
                </a:solidFill>
                <a:ea typeface="ＭＳ Ｐゴシック" pitchFamily="-105" charset="-128"/>
                <a:cs typeface="ＭＳ Ｐゴシック" pitchFamily="-105" charset="-128"/>
              </a:rPr>
              <a:t>Onboarding of new staff </a:t>
            </a:r>
            <a:r>
              <a:rPr lang="en-US" dirty="0">
                <a:solidFill>
                  <a:srgbClr val="000000"/>
                </a:solidFill>
                <a:ea typeface="ＭＳ Ｐゴシック" pitchFamily="-105" charset="-128"/>
                <a:cs typeface="ＭＳ Ｐゴシック" pitchFamily="-105" charset="-128"/>
              </a:rPr>
              <a:t>– </a:t>
            </a:r>
            <a:r>
              <a:rPr lang="en-US" sz="1800" dirty="0">
                <a:solidFill>
                  <a:srgbClr val="000000"/>
                </a:solidFill>
                <a:ea typeface="ＭＳ Ｐゴシック" pitchFamily="-105" charset="-128"/>
                <a:cs typeface="ＭＳ Ｐゴシック" pitchFamily="-105" charset="-128"/>
              </a:rPr>
              <a:t>a </a:t>
            </a:r>
            <a:r>
              <a:rPr lang="en-GB" sz="1800" dirty="0">
                <a:solidFill>
                  <a:srgbClr val="000000"/>
                </a:solidFill>
                <a:ea typeface="ＭＳ Ｐゴシック" pitchFamily="-105" charset="-128"/>
                <a:cs typeface="ＭＳ Ｐゴシック" pitchFamily="-105" charset="-128"/>
              </a:rPr>
              <a:t>formal induction process is used to communicate essential knowledge and systems to the new staff members. It will allow for an opportunity to gather paperwork/bank information required for staff payroll, discuss important topics and train and standardise procedures around fire safety, responsible service of alcohol, etc. </a:t>
            </a:r>
          </a:p>
          <a:p>
            <a:pPr lvl="0"/>
            <a:r>
              <a:rPr lang="en-GB" sz="1800" dirty="0">
                <a:solidFill>
                  <a:srgbClr val="000000"/>
                </a:solidFill>
                <a:ea typeface="ＭＳ Ｐゴシック" pitchFamily="-105" charset="-128"/>
                <a:cs typeface="ＭＳ Ｐゴシック" pitchFamily="-105" charset="-128"/>
              </a:rPr>
              <a:t>Through the induction process staff are introduced to the businesses operations systems and any other essential customer service standards, productivity and profitability tips. </a:t>
            </a:r>
          </a:p>
        </p:txBody>
      </p:sp>
      <p:pic>
        <p:nvPicPr>
          <p:cNvPr id="6" name="Picture 5">
            <a:extLst>
              <a:ext uri="{FF2B5EF4-FFF2-40B4-BE49-F238E27FC236}">
                <a16:creationId xmlns:a16="http://schemas.microsoft.com/office/drawing/2014/main" id="{BC60FF42-BA5C-934D-A175-45EF18B86379}"/>
              </a:ext>
            </a:extLst>
          </p:cNvPr>
          <p:cNvPicPr>
            <a:picLocks noChangeAspect="1"/>
          </p:cNvPicPr>
          <p:nvPr/>
        </p:nvPicPr>
        <p:blipFill>
          <a:blip r:embed="rId2"/>
          <a:stretch>
            <a:fillRect/>
          </a:stretch>
        </p:blipFill>
        <p:spPr>
          <a:xfrm>
            <a:off x="5725925" y="1731356"/>
            <a:ext cx="2994248" cy="1996165"/>
          </a:xfrm>
          <a:prstGeom prst="rect">
            <a:avLst/>
          </a:prstGeom>
        </p:spPr>
      </p:pic>
    </p:spTree>
    <p:extLst>
      <p:ext uri="{BB962C8B-B14F-4D97-AF65-F5344CB8AC3E}">
        <p14:creationId xmlns:p14="http://schemas.microsoft.com/office/powerpoint/2010/main" val="282347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574576"/>
          </a:xfrm>
        </p:spPr>
        <p:txBody>
          <a:bodyPr/>
          <a:lstStyle/>
          <a:p>
            <a:r>
              <a:rPr lang="en-GB" dirty="0"/>
              <a:t>The importance of an induction process</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556792"/>
            <a:ext cx="8229600" cy="4392488"/>
          </a:xfrm>
        </p:spPr>
        <p:txBody>
          <a:bodyPr/>
          <a:lstStyle/>
          <a:p>
            <a:pPr lvl="0"/>
            <a:r>
              <a:rPr lang="en-GB" sz="1800" b="1" dirty="0">
                <a:solidFill>
                  <a:srgbClr val="000000"/>
                </a:solidFill>
                <a:ea typeface="ＭＳ Ｐゴシック" pitchFamily="-105" charset="-128"/>
                <a:cs typeface="ＭＳ Ｐゴシック" pitchFamily="-105" charset="-128"/>
              </a:rPr>
              <a:t>Examples</a:t>
            </a:r>
            <a:r>
              <a:rPr lang="en-GB" sz="1800" dirty="0">
                <a:solidFill>
                  <a:srgbClr val="000000"/>
                </a:solidFill>
                <a:ea typeface="ＭＳ Ｐゴシック" pitchFamily="-105" charset="-128"/>
                <a:cs typeface="ＭＳ Ｐゴシック" pitchFamily="-105" charset="-128"/>
              </a:rPr>
              <a:t> of content covered in an induction include :</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introduction to the organisational structure </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key policies and procedures </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health and safety policy</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rules and regulations</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standard operating procedures</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employment rights </a:t>
            </a:r>
          </a:p>
          <a:p>
            <a:pPr marL="342900" lvl="0" indent="-342900">
              <a:spcBef>
                <a:spcPts val="600"/>
              </a:spcBef>
              <a:spcAft>
                <a:spcPts val="0"/>
              </a:spcAft>
              <a:buClr>
                <a:srgbClr val="FF0000"/>
              </a:buClr>
              <a:buFont typeface="Symbol" panose="05050102010706020507" pitchFamily="18" charset="2"/>
              <a:buChar char=""/>
            </a:pPr>
            <a:r>
              <a:rPr lang="en-GB" sz="1800" dirty="0">
                <a:solidFill>
                  <a:srgbClr val="000000"/>
                </a:solidFill>
              </a:rPr>
              <a:t>performance management systems.</a:t>
            </a:r>
          </a:p>
          <a:p>
            <a:pPr lvl="0"/>
            <a:endParaRPr lang="en-GB" sz="1800"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3B9FDFDF-A20E-7049-84C0-D277B047A4EA}"/>
              </a:ext>
            </a:extLst>
          </p:cNvPr>
          <p:cNvPicPr>
            <a:picLocks noChangeAspect="1"/>
          </p:cNvPicPr>
          <p:nvPr/>
        </p:nvPicPr>
        <p:blipFill>
          <a:blip r:embed="rId2"/>
          <a:stretch>
            <a:fillRect/>
          </a:stretch>
        </p:blipFill>
        <p:spPr>
          <a:xfrm>
            <a:off x="5220072" y="2564904"/>
            <a:ext cx="3146036" cy="2224150"/>
          </a:xfrm>
          <a:prstGeom prst="rect">
            <a:avLst/>
          </a:prstGeom>
        </p:spPr>
      </p:pic>
    </p:spTree>
    <p:extLst>
      <p:ext uri="{BB962C8B-B14F-4D97-AF65-F5344CB8AC3E}">
        <p14:creationId xmlns:p14="http://schemas.microsoft.com/office/powerpoint/2010/main" val="205124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718592"/>
          </a:xfrm>
        </p:spPr>
        <p:txBody>
          <a:bodyPr/>
          <a:lstStyle/>
          <a:p>
            <a:r>
              <a:rPr lang="en-GB" dirty="0"/>
              <a:t>Characteristics of an effective team</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84784"/>
            <a:ext cx="8075240" cy="1224136"/>
          </a:xfrm>
        </p:spPr>
        <p:txBody>
          <a:bodyPr/>
          <a:lstStyle/>
          <a:p>
            <a:pPr lvl="0" algn="ctr"/>
            <a:r>
              <a:rPr lang="en-GB" b="1" i="1" dirty="0">
                <a:solidFill>
                  <a:srgbClr val="000000"/>
                </a:solidFill>
                <a:ea typeface="ＭＳ Ｐゴシック" pitchFamily="-105" charset="-128"/>
                <a:cs typeface="ＭＳ Ｐゴシック" pitchFamily="-105" charset="-128"/>
              </a:rPr>
              <a:t>‘Successful teamwork is the ability to work together toward a common vision… It is the fuel that allows common people to attain uncommon results ’. </a:t>
            </a:r>
            <a:r>
              <a:rPr lang="en-GB" b="1" dirty="0">
                <a:solidFill>
                  <a:srgbClr val="000000"/>
                </a:solidFill>
                <a:ea typeface="ＭＳ Ｐゴシック" pitchFamily="-105" charset="-128"/>
                <a:cs typeface="ＭＳ Ｐゴシック" pitchFamily="-105" charset="-128"/>
              </a:rPr>
              <a:t>— Andrew Carnegie.</a:t>
            </a:r>
            <a:endParaRPr lang="en-US" b="1" dirty="0">
              <a:solidFill>
                <a:srgbClr val="000000"/>
              </a:solidFill>
              <a:ea typeface="ＭＳ Ｐゴシック" pitchFamily="-105" charset="-128"/>
              <a:cs typeface="ＭＳ Ｐゴシック" pitchFamily="-105" charset="-128"/>
            </a:endParaRPr>
          </a:p>
        </p:txBody>
      </p:sp>
      <p:sp>
        <p:nvSpPr>
          <p:cNvPr id="4" name="TextBox 3">
            <a:extLst>
              <a:ext uri="{FF2B5EF4-FFF2-40B4-BE49-F238E27FC236}">
                <a16:creationId xmlns:a16="http://schemas.microsoft.com/office/drawing/2014/main" id="{6CA54F5D-1A8B-4002-8A66-1468DDB47769}"/>
              </a:ext>
            </a:extLst>
          </p:cNvPr>
          <p:cNvSpPr txBox="1"/>
          <p:nvPr/>
        </p:nvSpPr>
        <p:spPr>
          <a:xfrm>
            <a:off x="457200" y="2881791"/>
            <a:ext cx="3970784" cy="2554545"/>
          </a:xfrm>
          <a:prstGeom prst="rect">
            <a:avLst/>
          </a:prstGeom>
          <a:noFill/>
        </p:spPr>
        <p:txBody>
          <a:bodyPr wrap="square" rtlCol="0">
            <a:spAutoFit/>
          </a:bodyPr>
          <a:lstStyle/>
          <a:p>
            <a:pPr lvl="0"/>
            <a:r>
              <a:rPr lang="en-US" b="1" dirty="0">
                <a:solidFill>
                  <a:srgbClr val="000000"/>
                </a:solidFill>
              </a:rPr>
              <a:t>Effective teams </a:t>
            </a:r>
            <a:r>
              <a:rPr lang="en-GB" dirty="0">
                <a:solidFill>
                  <a:srgbClr val="000000"/>
                </a:solidFill>
              </a:rPr>
              <a:t>have a common goal. They have one shared objective that each team member is working towards. </a:t>
            </a:r>
          </a:p>
          <a:p>
            <a:pPr lvl="0"/>
            <a:endParaRPr lang="en-GB" dirty="0">
              <a:solidFill>
                <a:srgbClr val="000000"/>
              </a:solidFill>
            </a:endParaRPr>
          </a:p>
          <a:p>
            <a:pPr lvl="0"/>
            <a:r>
              <a:rPr lang="en-GB" dirty="0">
                <a:solidFill>
                  <a:srgbClr val="000000"/>
                </a:solidFill>
              </a:rPr>
              <a:t>This goal is known to all team members, is motivating, and has a clear path to achievement. </a:t>
            </a:r>
          </a:p>
        </p:txBody>
      </p:sp>
      <p:pic>
        <p:nvPicPr>
          <p:cNvPr id="7" name="Picture 6">
            <a:extLst>
              <a:ext uri="{FF2B5EF4-FFF2-40B4-BE49-F238E27FC236}">
                <a16:creationId xmlns:a16="http://schemas.microsoft.com/office/drawing/2014/main" id="{936D4B84-B635-8D4F-B2BE-C9231EB9B32F}"/>
              </a:ext>
            </a:extLst>
          </p:cNvPr>
          <p:cNvPicPr>
            <a:picLocks noChangeAspect="1"/>
          </p:cNvPicPr>
          <p:nvPr/>
        </p:nvPicPr>
        <p:blipFill>
          <a:blip r:embed="rId2"/>
          <a:stretch>
            <a:fillRect/>
          </a:stretch>
        </p:blipFill>
        <p:spPr>
          <a:xfrm>
            <a:off x="4464587" y="2962709"/>
            <a:ext cx="4067944" cy="2033972"/>
          </a:xfrm>
          <a:prstGeom prst="rect">
            <a:avLst/>
          </a:prstGeom>
        </p:spPr>
      </p:pic>
    </p:spTree>
    <p:extLst>
      <p:ext uri="{BB962C8B-B14F-4D97-AF65-F5344CB8AC3E}">
        <p14:creationId xmlns:p14="http://schemas.microsoft.com/office/powerpoint/2010/main" val="379156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718592"/>
          </a:xfrm>
        </p:spPr>
        <p:txBody>
          <a:bodyPr/>
          <a:lstStyle/>
          <a:p>
            <a:r>
              <a:rPr lang="en-GB" dirty="0"/>
              <a:t>Characteristics of an effective team</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484784"/>
            <a:ext cx="8075240" cy="4176464"/>
          </a:xfrm>
        </p:spPr>
        <p:txBody>
          <a:bodyPr/>
          <a:lstStyle/>
          <a:p>
            <a:pPr lvl="0"/>
            <a:r>
              <a:rPr lang="en-GB" b="1" dirty="0">
                <a:solidFill>
                  <a:srgbClr val="000000"/>
                </a:solidFill>
                <a:ea typeface="ＭＳ Ｐゴシック" pitchFamily="-105" charset="-128"/>
                <a:cs typeface="ＭＳ Ｐゴシック" pitchFamily="-105" charset="-128"/>
              </a:rPr>
              <a:t>The characteristics of an effective team include: </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clear direction to achieve a common goal</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effective communication</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collaborative spirit </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encouraging inclusion and difference of opinions </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adhering to the rules</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mutual accountability</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team trust </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improved decision making</a:t>
            </a:r>
          </a:p>
          <a:p>
            <a:pPr marL="342900" lvl="0" indent="-342900">
              <a:spcBef>
                <a:spcPts val="600"/>
              </a:spcBef>
              <a:spcAft>
                <a:spcPts val="0"/>
              </a:spcAft>
              <a:buClr>
                <a:srgbClr val="FF0000"/>
              </a:buClr>
              <a:buFont typeface="Symbol" panose="05050102010706020507" pitchFamily="18" charset="2"/>
              <a:buChar char=""/>
            </a:pPr>
            <a:r>
              <a:rPr lang="en-GB" dirty="0">
                <a:solidFill>
                  <a:srgbClr val="000000"/>
                </a:solidFill>
              </a:rPr>
              <a:t>happy team members.</a:t>
            </a:r>
          </a:p>
          <a:p>
            <a:pPr lvl="0"/>
            <a:endParaRPr lang="en-GB" b="1"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1295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934616"/>
          </a:xfrm>
        </p:spPr>
        <p:txBody>
          <a:bodyPr/>
          <a:lstStyle/>
          <a:p>
            <a:r>
              <a:rPr lang="en-GB" dirty="0">
                <a:ea typeface="ＭＳ Ｐゴシック" pitchFamily="-105" charset="-128"/>
                <a:cs typeface="ＭＳ Ｐゴシック" pitchFamily="-105" charset="-128"/>
              </a:rPr>
              <a:t>How the key principles of good teamwork contribute to effective team operations</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46088" y="1764958"/>
            <a:ext cx="8229600" cy="4482996"/>
          </a:xfrm>
        </p:spPr>
        <p:txBody>
          <a:bodyPr/>
          <a:lstStyle/>
          <a:p>
            <a:pPr>
              <a:defRPr/>
            </a:pPr>
            <a:r>
              <a:rPr lang="en-GB" b="1" dirty="0"/>
              <a:t>Principles of teamwork </a:t>
            </a:r>
            <a:r>
              <a:rPr lang="en-US" dirty="0">
                <a:solidFill>
                  <a:srgbClr val="000000"/>
                </a:solidFill>
                <a:ea typeface="ＭＳ Ｐゴシック" pitchFamily="-105" charset="-128"/>
                <a:cs typeface="ＭＳ Ｐゴシック" pitchFamily="-105" charset="-128"/>
              </a:rPr>
              <a:t>– h</a:t>
            </a:r>
            <a:r>
              <a:rPr lang="en-GB" dirty="0" err="1"/>
              <a:t>ospitality</a:t>
            </a:r>
            <a:r>
              <a:rPr lang="en-GB" dirty="0"/>
              <a:t> businesses survive off teamwork, bringing a sense of security, trust, and loyalty to employees as well as the employers. Poor teamwork adversely effects morale, and in turn productivity. </a:t>
            </a:r>
          </a:p>
          <a:p>
            <a:pPr>
              <a:defRPr/>
            </a:pPr>
            <a:r>
              <a:rPr lang="en-GB" sz="1800" dirty="0">
                <a:ea typeface="ＭＳ Ｐゴシック" pitchFamily="-105" charset="-128"/>
                <a:cs typeface="ＭＳ Ｐゴシック" pitchFamily="-105" charset="-128"/>
              </a:rPr>
              <a:t>The principles that effect team operations are:</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defined goals and objectives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clear roles and responsibilities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honest communication</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accountability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building on strengths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rPr>
              <a:t>review and feedback</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ea typeface="ＭＳ Ｐゴシック" pitchFamily="-105" charset="-128"/>
                <a:cs typeface="ＭＳ Ｐゴシック" pitchFamily="-105" charset="-128"/>
              </a:rPr>
              <a:t>celebrate success.</a:t>
            </a:r>
            <a:endParaRPr lang="en-US" sz="1800" dirty="0">
              <a:ea typeface="ＭＳ Ｐゴシック" pitchFamily="-105" charset="-128"/>
              <a:cs typeface="ＭＳ Ｐゴシック" pitchFamily="-105" charset="-128"/>
            </a:endParaRPr>
          </a:p>
        </p:txBody>
      </p:sp>
      <p:pic>
        <p:nvPicPr>
          <p:cNvPr id="4" name="Picture 3">
            <a:extLst>
              <a:ext uri="{FF2B5EF4-FFF2-40B4-BE49-F238E27FC236}">
                <a16:creationId xmlns:a16="http://schemas.microsoft.com/office/drawing/2014/main" id="{A1DF247B-BAA0-9B4C-8F01-6CF2C1387E9A}"/>
              </a:ext>
            </a:extLst>
          </p:cNvPr>
          <p:cNvPicPr>
            <a:picLocks noChangeAspect="1"/>
          </p:cNvPicPr>
          <p:nvPr/>
        </p:nvPicPr>
        <p:blipFill>
          <a:blip r:embed="rId3"/>
          <a:stretch>
            <a:fillRect/>
          </a:stretch>
        </p:blipFill>
        <p:spPr>
          <a:xfrm>
            <a:off x="5004048" y="3645024"/>
            <a:ext cx="3354288" cy="22361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457200" y="838200"/>
            <a:ext cx="8218488" cy="790600"/>
          </a:xfrm>
        </p:spPr>
        <p:txBody>
          <a:bodyPr/>
          <a:lstStyle/>
          <a:p>
            <a:r>
              <a:rPr lang="en-GB" dirty="0"/>
              <a:t>How interactions between departments contribute to business success</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57200" y="2460958"/>
            <a:ext cx="3970784" cy="3776354"/>
          </a:xfrm>
        </p:spPr>
        <p:txBody>
          <a:bodyPr/>
          <a:lstStyle/>
          <a:p>
            <a:pPr lvl="0">
              <a:defRPr/>
            </a:pPr>
            <a:r>
              <a:rPr lang="en-GB" sz="1800" dirty="0">
                <a:solidFill>
                  <a:srgbClr val="000000"/>
                </a:solidFill>
              </a:rPr>
              <a:t>Communication is one of the organisational functions that helps a business stay efficient and productive. </a:t>
            </a:r>
          </a:p>
          <a:p>
            <a:pPr lvl="0">
              <a:defRPr/>
            </a:pPr>
            <a:r>
              <a:rPr lang="en-GB" sz="1800" dirty="0">
                <a:solidFill>
                  <a:srgbClr val="000000"/>
                </a:solidFill>
              </a:rPr>
              <a:t>A major contributing factor to guest satisfaction is good inter-departmental communication and team work.</a:t>
            </a:r>
          </a:p>
          <a:p>
            <a:pPr lvl="0">
              <a:defRPr/>
            </a:pPr>
            <a:endParaRPr lang="en-GB" dirty="0">
              <a:solidFill>
                <a:srgbClr val="000000"/>
              </a:solidFill>
            </a:endParaRPr>
          </a:p>
        </p:txBody>
      </p:sp>
      <p:sp>
        <p:nvSpPr>
          <p:cNvPr id="4" name="TextBox 3">
            <a:extLst>
              <a:ext uri="{FF2B5EF4-FFF2-40B4-BE49-F238E27FC236}">
                <a16:creationId xmlns:a16="http://schemas.microsoft.com/office/drawing/2014/main" id="{2390E9C2-FDFF-47DF-9D91-665454962911}"/>
              </a:ext>
            </a:extLst>
          </p:cNvPr>
          <p:cNvSpPr txBox="1"/>
          <p:nvPr/>
        </p:nvSpPr>
        <p:spPr>
          <a:xfrm>
            <a:off x="457200" y="1844824"/>
            <a:ext cx="7571184" cy="400110"/>
          </a:xfrm>
          <a:prstGeom prst="rect">
            <a:avLst/>
          </a:prstGeom>
          <a:noFill/>
        </p:spPr>
        <p:txBody>
          <a:bodyPr wrap="square" rtlCol="0">
            <a:spAutoFit/>
          </a:bodyPr>
          <a:lstStyle/>
          <a:p>
            <a:r>
              <a:rPr lang="en-GB" b="1" dirty="0">
                <a:solidFill>
                  <a:srgbClr val="000000"/>
                </a:solidFill>
              </a:rPr>
              <a:t>Interactions between departments in hospitality</a:t>
            </a:r>
            <a:endParaRPr lang="en-GB" dirty="0"/>
          </a:p>
        </p:txBody>
      </p:sp>
      <p:pic>
        <p:nvPicPr>
          <p:cNvPr id="7" name="Picture 6">
            <a:extLst>
              <a:ext uri="{FF2B5EF4-FFF2-40B4-BE49-F238E27FC236}">
                <a16:creationId xmlns:a16="http://schemas.microsoft.com/office/drawing/2014/main" id="{180F6E3A-8428-054A-AD26-2D48E9F10457}"/>
              </a:ext>
            </a:extLst>
          </p:cNvPr>
          <p:cNvPicPr>
            <a:picLocks noChangeAspect="1"/>
          </p:cNvPicPr>
          <p:nvPr/>
        </p:nvPicPr>
        <p:blipFill>
          <a:blip r:embed="rId2"/>
          <a:stretch>
            <a:fillRect/>
          </a:stretch>
        </p:blipFill>
        <p:spPr>
          <a:xfrm>
            <a:off x="4574483" y="2470812"/>
            <a:ext cx="3970784" cy="2647189"/>
          </a:xfrm>
          <a:prstGeom prst="rect">
            <a:avLst/>
          </a:prstGeom>
        </p:spPr>
      </p:pic>
    </p:spTree>
    <p:extLst>
      <p:ext uri="{BB962C8B-B14F-4D97-AF65-F5344CB8AC3E}">
        <p14:creationId xmlns:p14="http://schemas.microsoft.com/office/powerpoint/2010/main" val="321921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457200" y="838200"/>
            <a:ext cx="8218488" cy="790600"/>
          </a:xfrm>
        </p:spPr>
        <p:txBody>
          <a:bodyPr/>
          <a:lstStyle/>
          <a:p>
            <a:r>
              <a:rPr lang="en-GB" dirty="0"/>
              <a:t>How interactions between departments contribute to business success</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57200" y="1844824"/>
            <a:ext cx="7571184" cy="4392488"/>
          </a:xfrm>
        </p:spPr>
        <p:txBody>
          <a:bodyPr/>
          <a:lstStyle/>
          <a:p>
            <a:pPr lvl="0">
              <a:defRPr/>
            </a:pPr>
            <a:r>
              <a:rPr lang="en-GB" sz="1800" b="1" dirty="0">
                <a:solidFill>
                  <a:srgbClr val="000000"/>
                </a:solidFill>
              </a:rPr>
              <a:t>Departments work together </a:t>
            </a:r>
            <a:r>
              <a:rPr lang="en-GB" sz="1800" dirty="0">
                <a:solidFill>
                  <a:srgbClr val="000000"/>
                </a:solidFill>
              </a:rPr>
              <a:t>to meet the guests expectations. The more obvious examples of this are the restaurant and kitchen, reception and housekeeping. Having an understanding of how other departments work and their responsibilities, by all staff, contributes to a better understanding and mutual respect.</a:t>
            </a:r>
          </a:p>
          <a:p>
            <a:pPr lvl="0">
              <a:defRPr/>
            </a:pPr>
            <a:r>
              <a:rPr lang="en-GB" sz="1800" dirty="0">
                <a:solidFill>
                  <a:srgbClr val="000000"/>
                </a:solidFill>
              </a:rPr>
              <a:t>It is important cultivate and encourage a culture of ‘TEAM’ focused on the positive guest experience. This leads to positive interactions and adds to productivity, happy staff and guest satisfaction which = </a:t>
            </a:r>
            <a:r>
              <a:rPr lang="en-GB" sz="1800" b="1" dirty="0">
                <a:solidFill>
                  <a:srgbClr val="000000"/>
                </a:solidFill>
              </a:rPr>
              <a:t>business success.</a:t>
            </a:r>
          </a:p>
          <a:p>
            <a:pPr lvl="0">
              <a:defRPr/>
            </a:pPr>
            <a:endParaRPr lang="en-GB" dirty="0">
              <a:solidFill>
                <a:srgbClr val="000000"/>
              </a:solidFill>
            </a:endParaRPr>
          </a:p>
        </p:txBody>
      </p:sp>
    </p:spTree>
    <p:extLst>
      <p:ext uri="{BB962C8B-B14F-4D97-AF65-F5344CB8AC3E}">
        <p14:creationId xmlns:p14="http://schemas.microsoft.com/office/powerpoint/2010/main" val="262221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495</Words>
  <Application>Microsoft Macintosh PowerPoint</Application>
  <PresentationFormat>On-screen Show (4:3)</PresentationFormat>
  <Paragraphs>55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Lucida Grande</vt:lpstr>
      <vt:lpstr>Symbol</vt:lpstr>
      <vt:lpstr>Times New Roman</vt:lpstr>
      <vt:lpstr>Default Design</vt:lpstr>
      <vt:lpstr>Know the contribution that people make to a business</vt:lpstr>
      <vt:lpstr>The importance of an induction process</vt:lpstr>
      <vt:lpstr>The importance of an induction process</vt:lpstr>
      <vt:lpstr>Characteristics of an effective team</vt:lpstr>
      <vt:lpstr>Characteristics of an effective team</vt:lpstr>
      <vt:lpstr>How the key principles of good teamwork contribute to effective team operations</vt:lpstr>
      <vt:lpstr>How interactions between departments contribute to business success</vt:lpstr>
      <vt:lpstr>How interactions between departments contribute to business success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148</cp:revision>
  <dcterms:created xsi:type="dcterms:W3CDTF">2013-05-28T00:38:54Z</dcterms:created>
  <dcterms:modified xsi:type="dcterms:W3CDTF">2020-03-31T08:49:22Z</dcterms:modified>
</cp:coreProperties>
</file>