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8"/>
  </p:notesMasterIdLst>
  <p:handoutMasterIdLst>
    <p:handoutMasterId r:id="rId19"/>
  </p:handoutMasterIdLst>
  <p:sldIdLst>
    <p:sldId id="256" r:id="rId2"/>
    <p:sldId id="328" r:id="rId3"/>
    <p:sldId id="334" r:id="rId4"/>
    <p:sldId id="339" r:id="rId5"/>
    <p:sldId id="335" r:id="rId6"/>
    <p:sldId id="340" r:id="rId7"/>
    <p:sldId id="337" r:id="rId8"/>
    <p:sldId id="341" r:id="rId9"/>
    <p:sldId id="336" r:id="rId10"/>
    <p:sldId id="342" r:id="rId11"/>
    <p:sldId id="343" r:id="rId12"/>
    <p:sldId id="331" r:id="rId13"/>
    <p:sldId id="333" r:id="rId14"/>
    <p:sldId id="338" r:id="rId15"/>
    <p:sldId id="350" r:id="rId16"/>
    <p:sldId id="345" r:id="rId17"/>
  </p:sldIdLst>
  <p:sldSz cx="9144000" cy="6858000" type="screen4x3"/>
  <p:notesSz cx="6858000" cy="9144000"/>
  <p:custDataLst>
    <p:tags r:id="rId20"/>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94704"/>
  </p:normalViewPr>
  <p:slideViewPr>
    <p:cSldViewPr showGuides="1">
      <p:cViewPr varScale="1">
        <p:scale>
          <a:sx n="105" d="100"/>
          <a:sy n="105" d="100"/>
        </p:scale>
        <p:origin x="83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16</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57200" y="3775668"/>
            <a:ext cx="8218488" cy="850032"/>
          </a:xfrm>
        </p:spPr>
        <p:txBody>
          <a:bodyPr anchor="t"/>
          <a:lstStyle/>
          <a:p>
            <a:pPr eaLnBrk="1" hangingPunct="1"/>
            <a:r>
              <a:rPr lang="en-GB" dirty="0">
                <a:ea typeface="ＭＳ Ｐゴシック" pitchFamily="-105" charset="-128"/>
                <a:cs typeface="ＭＳ Ｐゴシック" pitchFamily="-105" charset="-128"/>
              </a:rPr>
              <a:t>Know how technology contributes to business success</a:t>
            </a:r>
          </a:p>
        </p:txBody>
      </p:sp>
      <p:sp>
        <p:nvSpPr>
          <p:cNvPr id="2050" name="Rectangle 14"/>
          <p:cNvSpPr>
            <a:spLocks noGrp="1" noChangeArrowheads="1"/>
          </p:cNvSpPr>
          <p:nvPr>
            <p:ph sz="quarter" idx="10"/>
          </p:nvPr>
        </p:nvSpPr>
        <p:spPr>
          <a:xfrm>
            <a:off x="457200" y="1916832"/>
            <a:ext cx="8229600" cy="4210368"/>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7457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1" y="1844824"/>
            <a:ext cx="4402832" cy="4392488"/>
          </a:xfrm>
        </p:spPr>
        <p:txBody>
          <a:bodyPr/>
          <a:lstStyle/>
          <a:p>
            <a:r>
              <a:rPr lang="en-GB" b="1" dirty="0">
                <a:solidFill>
                  <a:srgbClr val="000000"/>
                </a:solidFill>
                <a:ea typeface="ＭＳ Ｐゴシック" pitchFamily="-105" charset="-128"/>
                <a:cs typeface="ＭＳ Ｐゴシック" pitchFamily="-105" charset="-128"/>
              </a:rPr>
              <a:t>The internet of things (IoT) </a:t>
            </a:r>
          </a:p>
          <a:p>
            <a:r>
              <a:rPr lang="en-GB" sz="1800" dirty="0">
                <a:solidFill>
                  <a:srgbClr val="000000"/>
                </a:solidFill>
                <a:ea typeface="ＭＳ Ｐゴシック" pitchFamily="-105" charset="-128"/>
                <a:cs typeface="ＭＳ Ｐゴシック" pitchFamily="-105" charset="-128"/>
              </a:rPr>
              <a:t>IoT has allowed for innovation in the workplace, such as continuous temperature monitoring sensors which ensure more accurate time and temperature controls in restaurant kitchens. This directly improves food safety and reduces food spoilage. </a:t>
            </a:r>
          </a:p>
          <a:p>
            <a:r>
              <a:rPr lang="en-GB" sz="1800" dirty="0">
                <a:solidFill>
                  <a:srgbClr val="000000"/>
                </a:solidFill>
                <a:ea typeface="ＭＳ Ｐゴシック" pitchFamily="-105" charset="-128"/>
                <a:cs typeface="ＭＳ Ｐゴシック" pitchFamily="-105" charset="-128"/>
              </a:rPr>
              <a:t>Real-time monitoring and reporting of electronic points of sales, and better ordering systems contributes to a better guest experience.</a:t>
            </a:r>
          </a:p>
          <a:p>
            <a:endParaRPr lang="en-US"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3C0A3C55-832A-0848-9762-09527D59DAB5}"/>
              </a:ext>
            </a:extLst>
          </p:cNvPr>
          <p:cNvPicPr>
            <a:picLocks noChangeAspect="1"/>
          </p:cNvPicPr>
          <p:nvPr/>
        </p:nvPicPr>
        <p:blipFill>
          <a:blip r:embed="rId2"/>
          <a:stretch>
            <a:fillRect/>
          </a:stretch>
        </p:blipFill>
        <p:spPr>
          <a:xfrm>
            <a:off x="4566444" y="1844824"/>
            <a:ext cx="4415273" cy="2952328"/>
          </a:xfrm>
          <a:prstGeom prst="rect">
            <a:avLst/>
          </a:prstGeom>
        </p:spPr>
      </p:pic>
    </p:spTree>
    <p:extLst>
      <p:ext uri="{BB962C8B-B14F-4D97-AF65-F5344CB8AC3E}">
        <p14:creationId xmlns:p14="http://schemas.microsoft.com/office/powerpoint/2010/main" val="82219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5410944" cy="4464496"/>
          </a:xfrm>
        </p:spPr>
        <p:txBody>
          <a:bodyPr/>
          <a:lstStyle/>
          <a:p>
            <a:r>
              <a:rPr lang="en-US" b="1" dirty="0">
                <a:ea typeface="ＭＳ Ｐゴシック" pitchFamily="-105" charset="-128"/>
                <a:cs typeface="ＭＳ Ｐゴシック" pitchFamily="-105" charset="-128"/>
              </a:rPr>
              <a:t>Wi-Fi </a:t>
            </a:r>
            <a:r>
              <a:rPr lang="en-US" dirty="0">
                <a:ea typeface="ＭＳ Ｐゴシック" pitchFamily="-105" charset="-128"/>
                <a:cs typeface="ＭＳ Ｐゴシック" pitchFamily="-105" charset="-128"/>
              </a:rPr>
              <a:t>– </a:t>
            </a:r>
            <a:r>
              <a:rPr lang="en-GB" dirty="0">
                <a:ea typeface="ＭＳ Ｐゴシック" pitchFamily="-105" charset="-128"/>
                <a:cs typeface="ＭＳ Ｐゴシック" pitchFamily="-105" charset="-128"/>
              </a:rPr>
              <a:t>hotel guests who travel with devices such as phones, tablets and computers no longer see Wi-Fi as a perk, but as a must-have when they check in at a hotel. </a:t>
            </a:r>
          </a:p>
          <a:p>
            <a:r>
              <a:rPr lang="en-GB" dirty="0">
                <a:ea typeface="ＭＳ Ｐゴシック" pitchFamily="-105" charset="-128"/>
                <a:cs typeface="ＭＳ Ｐゴシック" pitchFamily="-105" charset="-128"/>
              </a:rPr>
              <a:t>Guests expect to be able to connect to the internet seamlessly and without too many interruptions. This has led hotels to invest in better, faster Wi-Fi infrastructure so that people can do business and use their technology devices with ease when they book their stay.</a:t>
            </a:r>
          </a:p>
          <a:p>
            <a:endParaRPr lang="en-US" dirty="0"/>
          </a:p>
        </p:txBody>
      </p:sp>
      <p:pic>
        <p:nvPicPr>
          <p:cNvPr id="6" name="Picture 5">
            <a:extLst>
              <a:ext uri="{FF2B5EF4-FFF2-40B4-BE49-F238E27FC236}">
                <a16:creationId xmlns:a16="http://schemas.microsoft.com/office/drawing/2014/main" id="{8489DDDD-ABFE-8F43-910D-5868B5288C45}"/>
              </a:ext>
            </a:extLst>
          </p:cNvPr>
          <p:cNvPicPr>
            <a:picLocks noChangeAspect="1"/>
          </p:cNvPicPr>
          <p:nvPr/>
        </p:nvPicPr>
        <p:blipFill>
          <a:blip r:embed="rId2"/>
          <a:stretch>
            <a:fillRect/>
          </a:stretch>
        </p:blipFill>
        <p:spPr>
          <a:xfrm>
            <a:off x="6002235" y="2492896"/>
            <a:ext cx="2970581" cy="1944216"/>
          </a:xfrm>
          <a:prstGeom prst="rect">
            <a:avLst/>
          </a:prstGeom>
        </p:spPr>
      </p:pic>
    </p:spTree>
    <p:extLst>
      <p:ext uri="{BB962C8B-B14F-4D97-AF65-F5344CB8AC3E}">
        <p14:creationId xmlns:p14="http://schemas.microsoft.com/office/powerpoint/2010/main" val="191111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4618856" cy="4464496"/>
          </a:xfrm>
        </p:spPr>
        <p:txBody>
          <a:bodyPr/>
          <a:lstStyle/>
          <a:p>
            <a:r>
              <a:rPr lang="en-US" b="1" dirty="0">
                <a:solidFill>
                  <a:srgbClr val="000000"/>
                </a:solidFill>
                <a:ea typeface="ＭＳ Ｐゴシック" pitchFamily="-105" charset="-128"/>
                <a:cs typeface="ＭＳ Ｐゴシック" pitchFamily="-105" charset="-128"/>
              </a:rPr>
              <a:t>Digital conference facilities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high density Wi-Fi is required for conferences and meetings. Hotels also need to be able to offer access to audio-visual (AV) and digital facilities for conferences. </a:t>
            </a:r>
          </a:p>
          <a:p>
            <a:r>
              <a:rPr lang="en-GB" dirty="0">
                <a:solidFill>
                  <a:srgbClr val="000000"/>
                </a:solidFill>
                <a:ea typeface="ＭＳ Ｐゴシック" pitchFamily="-105" charset="-128"/>
                <a:cs typeface="ＭＳ Ｐゴシック" pitchFamily="-105" charset="-128"/>
              </a:rPr>
              <a:t>While the amount of AV and digital equipment that goes into a typical conference room is fairly minimal, staging companies are often hired for various projects in order to equip the facility as required.</a:t>
            </a:r>
            <a:endParaRPr lang="en-US" dirty="0">
              <a:solidFill>
                <a:srgbClr val="000000"/>
              </a:solidFill>
              <a:ea typeface="ＭＳ Ｐゴシック" pitchFamily="-105" charset="-128"/>
              <a:cs typeface="ＭＳ Ｐゴシック" pitchFamily="-105" charset="-128"/>
            </a:endParaRPr>
          </a:p>
          <a:p>
            <a:endParaRPr lang="en-US" dirty="0"/>
          </a:p>
        </p:txBody>
      </p:sp>
      <p:pic>
        <p:nvPicPr>
          <p:cNvPr id="6" name="Picture 5">
            <a:extLst>
              <a:ext uri="{FF2B5EF4-FFF2-40B4-BE49-F238E27FC236}">
                <a16:creationId xmlns:a16="http://schemas.microsoft.com/office/drawing/2014/main" id="{70B1600E-1A2B-7A40-9752-66220E404648}"/>
              </a:ext>
            </a:extLst>
          </p:cNvPr>
          <p:cNvPicPr>
            <a:picLocks noChangeAspect="1"/>
          </p:cNvPicPr>
          <p:nvPr/>
        </p:nvPicPr>
        <p:blipFill>
          <a:blip r:embed="rId2"/>
          <a:stretch>
            <a:fillRect/>
          </a:stretch>
        </p:blipFill>
        <p:spPr>
          <a:xfrm>
            <a:off x="5148064" y="2572721"/>
            <a:ext cx="3678324" cy="24522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3538736" cy="4464496"/>
          </a:xfrm>
        </p:spPr>
        <p:txBody>
          <a:bodyPr/>
          <a:lstStyle/>
          <a:p>
            <a:r>
              <a:rPr lang="en-US" b="1" dirty="0">
                <a:ea typeface="ＭＳ Ｐゴシック" pitchFamily="-105" charset="-128"/>
                <a:cs typeface="ＭＳ Ｐゴシック" pitchFamily="-105" charset="-128"/>
              </a:rPr>
              <a:t>Smart room keys </a:t>
            </a:r>
            <a:r>
              <a:rPr lang="en-US" dirty="0">
                <a:ea typeface="ＭＳ Ｐゴシック" pitchFamily="-105" charset="-128"/>
                <a:cs typeface="ＭＳ Ｐゴシック" pitchFamily="-105" charset="-128"/>
              </a:rPr>
              <a:t>– </a:t>
            </a:r>
            <a:r>
              <a:rPr lang="en-US" sz="1800" dirty="0">
                <a:ea typeface="ＭＳ Ｐゴシック" pitchFamily="-105" charset="-128"/>
                <a:cs typeface="ＭＳ Ｐゴシック" pitchFamily="-105" charset="-128"/>
              </a:rPr>
              <a:t>keyless systems such as programmable keycards are the norm. However, </a:t>
            </a:r>
            <a:r>
              <a:rPr lang="en-GB" sz="1800" dirty="0">
                <a:ea typeface="ＭＳ Ｐゴシック" pitchFamily="-105" charset="-128"/>
                <a:cs typeface="ＭＳ Ｐゴシック" pitchFamily="-105" charset="-128"/>
              </a:rPr>
              <a:t>hotels will increasingly install smart room access systems that allow guests to unlock their doors by simply swiping their phones across a keyless pad on the door. Fingerprint-activated room entry systems and retina scanning devices are already here, with retina scanning more accurate and secure than fingerprint scans.</a:t>
            </a:r>
          </a:p>
          <a:p>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BAE17FFA-2B19-704D-9BCE-A3D8BFC3C716}"/>
              </a:ext>
            </a:extLst>
          </p:cNvPr>
          <p:cNvPicPr>
            <a:picLocks noChangeAspect="1"/>
          </p:cNvPicPr>
          <p:nvPr/>
        </p:nvPicPr>
        <p:blipFill>
          <a:blip r:embed="rId2"/>
          <a:stretch>
            <a:fillRect/>
          </a:stretch>
        </p:blipFill>
        <p:spPr>
          <a:xfrm>
            <a:off x="4226620" y="2132856"/>
            <a:ext cx="4218384" cy="2812256"/>
          </a:xfrm>
          <a:prstGeom prst="rect">
            <a:avLst/>
          </a:prstGeom>
        </p:spPr>
      </p:pic>
    </p:spTree>
    <p:extLst>
      <p:ext uri="{BB962C8B-B14F-4D97-AF65-F5344CB8AC3E}">
        <p14:creationId xmlns:p14="http://schemas.microsoft.com/office/powerpoint/2010/main" val="181043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4834880" cy="4464496"/>
          </a:xfrm>
        </p:spPr>
        <p:txBody>
          <a:bodyPr/>
          <a:lstStyle/>
          <a:p>
            <a:r>
              <a:rPr lang="en-US" b="1" dirty="0">
                <a:solidFill>
                  <a:srgbClr val="000000"/>
                </a:solidFill>
                <a:ea typeface="ＭＳ Ｐゴシック" pitchFamily="-105" charset="-128"/>
                <a:cs typeface="ＭＳ Ｐゴシック" pitchFamily="-105" charset="-128"/>
              </a:rPr>
              <a:t>Integrated, seamless experiences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a:t>
            </a:r>
            <a:r>
              <a:rPr lang="en-GB" sz="1800" dirty="0">
                <a:solidFill>
                  <a:srgbClr val="000000"/>
                </a:solidFill>
                <a:ea typeface="ＭＳ Ｐゴシック" pitchFamily="-105" charset="-128"/>
                <a:cs typeface="ＭＳ Ｐゴシック" pitchFamily="-105" charset="-128"/>
              </a:rPr>
              <a:t>technology doesn’t mean that customer experience can only happen online and through devices, check-ins and online comments. </a:t>
            </a:r>
          </a:p>
          <a:p>
            <a:r>
              <a:rPr lang="en-GB" sz="1800" dirty="0">
                <a:solidFill>
                  <a:srgbClr val="000000"/>
                </a:solidFill>
                <a:ea typeface="ＭＳ Ｐゴシック" pitchFamily="-105" charset="-128"/>
                <a:cs typeface="ＭＳ Ｐゴシック" pitchFamily="-105" charset="-128"/>
              </a:rPr>
              <a:t>All of these experiences need to be part of an integrated, dynamic system so that the guests’ experiences are at the forefront of the marketing and operational team’s mind. </a:t>
            </a:r>
          </a:p>
          <a:p>
            <a:r>
              <a:rPr lang="en-GB" sz="1800" dirty="0">
                <a:solidFill>
                  <a:srgbClr val="000000"/>
                </a:solidFill>
                <a:ea typeface="ＭＳ Ｐゴシック" pitchFamily="-105" charset="-128"/>
                <a:cs typeface="ＭＳ Ｐゴシック" pitchFamily="-105" charset="-128"/>
              </a:rPr>
              <a:t>If a guest leaves a comment about their stay when they check-out of the hotel, for example, the right people need to reply and acknowledge this type of communication. </a:t>
            </a:r>
          </a:p>
          <a:p>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218DE8F9-C203-D04B-9A0C-6F58626A53AD}"/>
              </a:ext>
            </a:extLst>
          </p:cNvPr>
          <p:cNvPicPr>
            <a:picLocks noChangeAspect="1"/>
          </p:cNvPicPr>
          <p:nvPr/>
        </p:nvPicPr>
        <p:blipFill>
          <a:blip r:embed="rId2"/>
          <a:stretch>
            <a:fillRect/>
          </a:stretch>
        </p:blipFill>
        <p:spPr>
          <a:xfrm>
            <a:off x="5325976" y="2348880"/>
            <a:ext cx="3678324" cy="2452216"/>
          </a:xfrm>
          <a:prstGeom prst="rect">
            <a:avLst/>
          </a:prstGeom>
        </p:spPr>
      </p:pic>
    </p:spTree>
    <p:extLst>
      <p:ext uri="{BB962C8B-B14F-4D97-AF65-F5344CB8AC3E}">
        <p14:creationId xmlns:p14="http://schemas.microsoft.com/office/powerpoint/2010/main" val="305384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3AFE-A4DC-47F2-9632-F246828EBE7E}"/>
              </a:ext>
            </a:extLst>
          </p:cNvPr>
          <p:cNvSpPr>
            <a:spLocks noGrp="1"/>
          </p:cNvSpPr>
          <p:nvPr>
            <p:ph type="title"/>
          </p:nvPr>
        </p:nvSpPr>
        <p:spPr/>
        <p:txBody>
          <a:bodyPr/>
          <a:lstStyle/>
          <a:p>
            <a:r>
              <a:rPr lang="en-GB" dirty="0"/>
              <a:t>Technology contributing to success</a:t>
            </a:r>
          </a:p>
        </p:txBody>
      </p:sp>
      <p:sp>
        <p:nvSpPr>
          <p:cNvPr id="3" name="Content Placeholder 2">
            <a:extLst>
              <a:ext uri="{FF2B5EF4-FFF2-40B4-BE49-F238E27FC236}">
                <a16:creationId xmlns:a16="http://schemas.microsoft.com/office/drawing/2014/main" id="{FB4A138A-1DFB-46CA-ABB0-0625DE744C83}"/>
              </a:ext>
            </a:extLst>
          </p:cNvPr>
          <p:cNvSpPr>
            <a:spLocks noGrp="1"/>
          </p:cNvSpPr>
          <p:nvPr>
            <p:ph sz="quarter" idx="10"/>
          </p:nvPr>
        </p:nvSpPr>
        <p:spPr/>
        <p:txBody>
          <a:bodyPr/>
          <a:lstStyle/>
          <a:p>
            <a:r>
              <a:rPr lang="en-GB" dirty="0"/>
              <a:t>Technology is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saving time and money</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making processes more efficient</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tracking financial data</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real-time information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supporting marketing strategies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contributing to better guest service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contributing to better guest experiences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allowing businesses to offer guest tailored service and offers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improving communication.</a:t>
            </a:r>
          </a:p>
          <a:p>
            <a:pPr marL="342900" lvl="0" indent="-342900">
              <a:lnSpc>
                <a:spcPct val="100000"/>
              </a:lnSpc>
              <a:spcBef>
                <a:spcPts val="600"/>
              </a:spcBef>
              <a:spcAft>
                <a:spcPts val="0"/>
              </a:spcAft>
              <a:buClr>
                <a:srgbClr val="FF0000"/>
              </a:buClr>
              <a:buFont typeface="Symbol" panose="05050102010706020507" pitchFamily="18" charset="2"/>
              <a:buChar char=""/>
            </a:pPr>
            <a:endParaRPr lang="en-GB" dirty="0">
              <a:solidFill>
                <a:srgbClr val="000000"/>
              </a:solidFill>
              <a:ea typeface="ＭＳ Ｐゴシック" pitchFamily="-105" charset="-128"/>
              <a:cs typeface="ＭＳ Ｐゴシック" pitchFamily="-105" charset="-128"/>
            </a:endParaRPr>
          </a:p>
          <a:p>
            <a:endParaRPr lang="en-GB" dirty="0"/>
          </a:p>
        </p:txBody>
      </p:sp>
    </p:spTree>
    <p:extLst>
      <p:ext uri="{BB962C8B-B14F-4D97-AF65-F5344CB8AC3E}">
        <p14:creationId xmlns:p14="http://schemas.microsoft.com/office/powerpoint/2010/main" val="280625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26395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371600"/>
            <a:ext cx="5050904" cy="4755600"/>
          </a:xfrm>
        </p:spPr>
        <p:txBody>
          <a:bodyPr/>
          <a:lstStyle/>
          <a:p>
            <a:r>
              <a:rPr lang="en-GB" dirty="0"/>
              <a:t>Technology is advancing at a faster pace than ever before, and this is changing both the expectations of guests and the way in which the hospitality industry conducts its business. </a:t>
            </a:r>
          </a:p>
          <a:p>
            <a:r>
              <a:rPr lang="en-GB" dirty="0"/>
              <a:t>Some of the trends in industry are leading to great improvements and savings for hospitality businesses, while some are changing how hotel developers plan their buildings, infrastructure, management structure and staffing requirements.</a:t>
            </a:r>
            <a:endParaRPr lang="en-US" dirty="0"/>
          </a:p>
        </p:txBody>
      </p:sp>
      <p:pic>
        <p:nvPicPr>
          <p:cNvPr id="4" name="Picture 3">
            <a:extLst>
              <a:ext uri="{FF2B5EF4-FFF2-40B4-BE49-F238E27FC236}">
                <a16:creationId xmlns:a16="http://schemas.microsoft.com/office/drawing/2014/main" id="{DB474E53-85CA-6C4B-9963-B57F840C3ADC}"/>
              </a:ext>
            </a:extLst>
          </p:cNvPr>
          <p:cNvPicPr>
            <a:picLocks noChangeAspect="1"/>
          </p:cNvPicPr>
          <p:nvPr/>
        </p:nvPicPr>
        <p:blipFill>
          <a:blip r:embed="rId2"/>
          <a:stretch>
            <a:fillRect/>
          </a:stretch>
        </p:blipFill>
        <p:spPr>
          <a:xfrm>
            <a:off x="5508104" y="2312876"/>
            <a:ext cx="3348372" cy="22322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00808"/>
            <a:ext cx="4690864" cy="4464496"/>
          </a:xfrm>
        </p:spPr>
        <p:txBody>
          <a:bodyPr/>
          <a:lstStyle/>
          <a:p>
            <a:r>
              <a:rPr lang="en-US" b="1" dirty="0">
                <a:ea typeface="ＭＳ Ｐゴシック" pitchFamily="-105" charset="-128"/>
                <a:cs typeface="ＭＳ Ｐゴシック" pitchFamily="-105" charset="-128"/>
              </a:rPr>
              <a:t>Information and Communication Technology</a:t>
            </a:r>
            <a:r>
              <a:rPr lang="en-US" dirty="0">
                <a:ea typeface="ＭＳ Ｐゴシック" pitchFamily="-105" charset="-128"/>
                <a:cs typeface="ＭＳ Ｐゴシック" pitchFamily="-105" charset="-128"/>
              </a:rPr>
              <a:t> </a:t>
            </a:r>
            <a:r>
              <a:rPr lang="en-GB" dirty="0">
                <a:ea typeface="ＭＳ Ｐゴシック" pitchFamily="-105" charset="-128"/>
                <a:cs typeface="ＭＳ Ｐゴシック" pitchFamily="-105" charset="-128"/>
              </a:rPr>
              <a:t>(ICT) has affected society and its surroundings in many ways. </a:t>
            </a:r>
          </a:p>
          <a:p>
            <a:r>
              <a:rPr lang="en-GB" dirty="0">
                <a:ea typeface="ＭＳ Ｐゴシック" pitchFamily="-105" charset="-128"/>
                <a:cs typeface="ＭＳ Ｐゴシック" pitchFamily="-105" charset="-128"/>
              </a:rPr>
              <a:t>Most hotels in the world use ICT to ease their operations tasks, such as taking reservation, room management, telecommunication, and guest accounting. </a:t>
            </a:r>
          </a:p>
          <a:p>
            <a:r>
              <a:rPr lang="en-GB" dirty="0">
                <a:ea typeface="ＭＳ Ｐゴシック" pitchFamily="-105" charset="-128"/>
                <a:cs typeface="ＭＳ Ｐゴシック" pitchFamily="-105" charset="-128"/>
              </a:rPr>
              <a:t>Accurate data can be used to forecast business activity, productivity and financial positioning. </a:t>
            </a:r>
            <a:endParaRPr lang="en-US" dirty="0">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7906D739-885D-0649-AC62-866EA99E22D0}"/>
              </a:ext>
            </a:extLst>
          </p:cNvPr>
          <p:cNvPicPr>
            <a:picLocks noChangeAspect="1"/>
          </p:cNvPicPr>
          <p:nvPr/>
        </p:nvPicPr>
        <p:blipFill>
          <a:blip r:embed="rId2"/>
          <a:stretch>
            <a:fillRect/>
          </a:stretch>
        </p:blipFill>
        <p:spPr>
          <a:xfrm>
            <a:off x="5148064" y="2348880"/>
            <a:ext cx="3786336" cy="2524224"/>
          </a:xfrm>
          <a:prstGeom prst="rect">
            <a:avLst/>
          </a:prstGeom>
        </p:spPr>
      </p:pic>
    </p:spTree>
    <p:extLst>
      <p:ext uri="{BB962C8B-B14F-4D97-AF65-F5344CB8AC3E}">
        <p14:creationId xmlns:p14="http://schemas.microsoft.com/office/powerpoint/2010/main" val="354880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4330824" cy="3888432"/>
          </a:xfrm>
        </p:spPr>
        <p:txBody>
          <a:bodyPr/>
          <a:lstStyle/>
          <a:p>
            <a:r>
              <a:rPr lang="en-US" b="1" dirty="0">
                <a:solidFill>
                  <a:srgbClr val="000000"/>
                </a:solidFill>
                <a:ea typeface="ＭＳ Ｐゴシック" pitchFamily="-105" charset="-128"/>
                <a:cs typeface="ＭＳ Ｐゴシック" pitchFamily="-105" charset="-128"/>
              </a:rPr>
              <a:t>Software/apps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software and apps allow hospitality business owners or managers to streamline their administrative tasks while cutting costs and increasing bookings at the same time. </a:t>
            </a:r>
          </a:p>
          <a:p>
            <a:r>
              <a:rPr lang="en-GB" dirty="0">
                <a:solidFill>
                  <a:srgbClr val="000000"/>
                </a:solidFill>
                <a:ea typeface="ＭＳ Ｐゴシック" pitchFamily="-105" charset="-128"/>
                <a:cs typeface="ＭＳ Ｐゴシック" pitchFamily="-105" charset="-128"/>
              </a:rPr>
              <a:t>The software system isn’t just important for the day-to-day operations of a hotel, but it also plays a vital role in the overall guest experience.</a:t>
            </a:r>
            <a:endParaRPr lang="en-US" dirty="0"/>
          </a:p>
        </p:txBody>
      </p:sp>
      <p:pic>
        <p:nvPicPr>
          <p:cNvPr id="6" name="Picture 5">
            <a:extLst>
              <a:ext uri="{FF2B5EF4-FFF2-40B4-BE49-F238E27FC236}">
                <a16:creationId xmlns:a16="http://schemas.microsoft.com/office/drawing/2014/main" id="{8ABF4E5A-B679-4E43-9964-3A477E05EC4F}"/>
              </a:ext>
            </a:extLst>
          </p:cNvPr>
          <p:cNvPicPr>
            <a:picLocks noChangeAspect="1"/>
          </p:cNvPicPr>
          <p:nvPr/>
        </p:nvPicPr>
        <p:blipFill>
          <a:blip r:embed="rId2"/>
          <a:stretch>
            <a:fillRect/>
          </a:stretch>
        </p:blipFill>
        <p:spPr>
          <a:xfrm>
            <a:off x="5039668" y="2024844"/>
            <a:ext cx="3384376" cy="3384376"/>
          </a:xfrm>
          <a:prstGeom prst="rect">
            <a:avLst/>
          </a:prstGeom>
        </p:spPr>
      </p:pic>
    </p:spTree>
    <p:extLst>
      <p:ext uri="{BB962C8B-B14F-4D97-AF65-F5344CB8AC3E}">
        <p14:creationId xmlns:p14="http://schemas.microsoft.com/office/powerpoint/2010/main" val="139959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4330824" cy="3384376"/>
          </a:xfrm>
        </p:spPr>
        <p:txBody>
          <a:bodyPr/>
          <a:lstStyle/>
          <a:p>
            <a:r>
              <a:rPr lang="en-US" b="1" dirty="0">
                <a:ea typeface="ＭＳ Ｐゴシック" pitchFamily="-105" charset="-128"/>
                <a:cs typeface="ＭＳ Ｐゴシック" pitchFamily="-105" charset="-128"/>
              </a:rPr>
              <a:t>Electronic point of sales (EPOS) </a:t>
            </a:r>
            <a:r>
              <a:rPr lang="en-US" dirty="0">
                <a:ea typeface="ＭＳ Ｐゴシック" pitchFamily="-105" charset="-128"/>
                <a:cs typeface="ＭＳ Ｐゴシック" pitchFamily="-105" charset="-128"/>
              </a:rPr>
              <a:t>– </a:t>
            </a:r>
            <a:r>
              <a:rPr lang="en-GB" sz="1800" dirty="0">
                <a:ea typeface="ＭＳ Ｐゴシック" pitchFamily="-105" charset="-128"/>
                <a:cs typeface="ＭＳ Ｐゴシック" pitchFamily="-105" charset="-128"/>
              </a:rPr>
              <a:t>guests and customers are now accustomed to a personalised service that is smoother and more efficient than ever before, thanks to better customer data and faster payment systems that eliminate the laborious processes of the past.</a:t>
            </a:r>
          </a:p>
        </p:txBody>
      </p:sp>
      <p:pic>
        <p:nvPicPr>
          <p:cNvPr id="7" name="Picture 6">
            <a:extLst>
              <a:ext uri="{FF2B5EF4-FFF2-40B4-BE49-F238E27FC236}">
                <a16:creationId xmlns:a16="http://schemas.microsoft.com/office/drawing/2014/main" id="{D96CAD5C-5B78-A345-A900-F88DF896A143}"/>
              </a:ext>
            </a:extLst>
          </p:cNvPr>
          <p:cNvPicPr>
            <a:picLocks noChangeAspect="1"/>
          </p:cNvPicPr>
          <p:nvPr/>
        </p:nvPicPr>
        <p:blipFill>
          <a:blip r:embed="rId2"/>
          <a:stretch>
            <a:fillRect/>
          </a:stretch>
        </p:blipFill>
        <p:spPr>
          <a:xfrm>
            <a:off x="4788024" y="1795280"/>
            <a:ext cx="4002360" cy="2668240"/>
          </a:xfrm>
          <a:prstGeom prst="rect">
            <a:avLst/>
          </a:prstGeom>
        </p:spPr>
      </p:pic>
    </p:spTree>
    <p:extLst>
      <p:ext uri="{BB962C8B-B14F-4D97-AF65-F5344CB8AC3E}">
        <p14:creationId xmlns:p14="http://schemas.microsoft.com/office/powerpoint/2010/main" val="775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8363272" cy="4032448"/>
          </a:xfrm>
        </p:spPr>
        <p:txBody>
          <a:bodyPr/>
          <a:lstStyle/>
          <a:p>
            <a:r>
              <a:rPr lang="en-GB" sz="1800" b="1" dirty="0">
                <a:ea typeface="ＭＳ Ｐゴシック" pitchFamily="-105" charset="-128"/>
                <a:cs typeface="ＭＳ Ｐゴシック" pitchFamily="-105" charset="-128"/>
              </a:rPr>
              <a:t>Competitive advantage </a:t>
            </a:r>
          </a:p>
          <a:p>
            <a:r>
              <a:rPr lang="en-GB" sz="1800" dirty="0">
                <a:ea typeface="ＭＳ Ｐゴシック" pitchFamily="-105" charset="-128"/>
                <a:cs typeface="ＭＳ Ｐゴシック" pitchFamily="-105" charset="-128"/>
              </a:rPr>
              <a:t>Businesses looking for that competitive edge are using the new technologies within the EPOS system, not only for payment transactions but for enhancing the guest experience by making it personal. Contactless payments speed up the payment process, while  charging to room accounts, loyalty or rewards systems and clever detailed customer data better inform the business and its future offering.</a:t>
            </a:r>
          </a:p>
        </p:txBody>
      </p:sp>
    </p:spTree>
    <p:extLst>
      <p:ext uri="{BB962C8B-B14F-4D97-AF65-F5344CB8AC3E}">
        <p14:creationId xmlns:p14="http://schemas.microsoft.com/office/powerpoint/2010/main" val="289455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8218488" cy="4536504"/>
          </a:xfrm>
        </p:spPr>
        <p:txBody>
          <a:bodyPr/>
          <a:lstStyle/>
          <a:p>
            <a:r>
              <a:rPr lang="en-US" b="1" dirty="0">
                <a:solidFill>
                  <a:srgbClr val="000000"/>
                </a:solidFill>
                <a:ea typeface="ＭＳ Ｐゴシック" pitchFamily="-105" charset="-128"/>
                <a:cs typeface="ＭＳ Ｐゴシック" pitchFamily="-105" charset="-128"/>
              </a:rPr>
              <a:t>Resource management tools and equipment </a:t>
            </a:r>
            <a:r>
              <a:rPr lang="en-US" dirty="0">
                <a:solidFill>
                  <a:srgbClr val="000000"/>
                </a:solidFill>
                <a:ea typeface="ＭＳ Ｐゴシック" pitchFamily="-105" charset="-128"/>
                <a:cs typeface="ＭＳ Ｐゴシック" pitchFamily="-105" charset="-128"/>
              </a:rPr>
              <a:t>– </a:t>
            </a:r>
            <a:r>
              <a:rPr lang="en-GB" sz="1800" dirty="0">
                <a:solidFill>
                  <a:srgbClr val="000000"/>
                </a:solidFill>
                <a:ea typeface="ＭＳ Ｐゴシック" pitchFamily="-105" charset="-128"/>
                <a:cs typeface="ＭＳ Ｐゴシック" pitchFamily="-105" charset="-128"/>
              </a:rPr>
              <a:t>important tools for success in this business. </a:t>
            </a:r>
          </a:p>
          <a:p>
            <a:r>
              <a:rPr lang="en-GB" sz="1800" b="1" dirty="0">
                <a:solidFill>
                  <a:srgbClr val="000000"/>
                </a:solidFill>
                <a:ea typeface="ＭＳ Ｐゴシック" pitchFamily="-105" charset="-128"/>
                <a:cs typeface="ＭＳ Ｐゴシック" pitchFamily="-105" charset="-128"/>
              </a:rPr>
              <a:t>Property management system </a:t>
            </a:r>
            <a:r>
              <a:rPr lang="en-GB" sz="1800" dirty="0">
                <a:solidFill>
                  <a:srgbClr val="000000"/>
                </a:solidFill>
                <a:ea typeface="ＭＳ Ｐゴシック" pitchFamily="-105" charset="-128"/>
                <a:cs typeface="ＭＳ Ｐゴシック" pitchFamily="-105" charset="-128"/>
              </a:rPr>
              <a:t>(PMS) </a:t>
            </a:r>
            <a:r>
              <a:rPr lang="en-US" sz="1800" dirty="0">
                <a:solidFill>
                  <a:srgbClr val="000000"/>
                </a:solidFill>
                <a:ea typeface="ＭＳ Ｐゴシック" pitchFamily="-105" charset="-128"/>
                <a:cs typeface="ＭＳ Ｐゴシック" pitchFamily="-105" charset="-128"/>
              </a:rPr>
              <a:t>– </a:t>
            </a:r>
            <a:r>
              <a:rPr lang="en-GB" sz="1800" dirty="0">
                <a:solidFill>
                  <a:srgbClr val="000000"/>
                </a:solidFill>
                <a:ea typeface="ＭＳ Ｐゴシック" pitchFamily="-105" charset="-128"/>
                <a:cs typeface="ＭＳ Ｐゴシック" pitchFamily="-105" charset="-128"/>
              </a:rPr>
              <a:t>content management systems for websites and social media channels .</a:t>
            </a:r>
          </a:p>
          <a:p>
            <a:r>
              <a:rPr lang="en-GB" sz="1800" b="1" dirty="0">
                <a:solidFill>
                  <a:srgbClr val="000000"/>
                </a:solidFill>
                <a:ea typeface="ＭＳ Ｐゴシック" pitchFamily="-105" charset="-128"/>
                <a:cs typeface="ＭＳ Ｐゴシック" pitchFamily="-105" charset="-128"/>
              </a:rPr>
              <a:t>Customer relations manager </a:t>
            </a:r>
            <a:r>
              <a:rPr lang="en-GB" sz="1800" dirty="0">
                <a:solidFill>
                  <a:srgbClr val="000000"/>
                </a:solidFill>
                <a:ea typeface="ＭＳ Ｐゴシック" pitchFamily="-105" charset="-128"/>
                <a:cs typeface="ＭＳ Ｐゴシック" pitchFamily="-105" charset="-128"/>
              </a:rPr>
              <a:t>(CRM) </a:t>
            </a:r>
            <a:r>
              <a:rPr lang="en-US" sz="1800" dirty="0">
                <a:solidFill>
                  <a:srgbClr val="000000"/>
                </a:solidFill>
                <a:ea typeface="ＭＳ Ｐゴシック" pitchFamily="-105" charset="-128"/>
                <a:cs typeface="ＭＳ Ｐゴシック" pitchFamily="-105" charset="-128"/>
              </a:rPr>
              <a:t>–  </a:t>
            </a:r>
            <a:r>
              <a:rPr lang="en-GB" sz="1800" dirty="0">
                <a:solidFill>
                  <a:srgbClr val="000000"/>
                </a:solidFill>
                <a:ea typeface="ＭＳ Ｐゴシック" pitchFamily="-105" charset="-128"/>
                <a:cs typeface="ＭＳ Ｐゴシック" pitchFamily="-105" charset="-128"/>
              </a:rPr>
              <a:t>being able to offer personalised experiences requires comprehensive guest profiles. </a:t>
            </a:r>
          </a:p>
          <a:p>
            <a:r>
              <a:rPr lang="en-GB" sz="1800" dirty="0">
                <a:solidFill>
                  <a:srgbClr val="000000"/>
                </a:solidFill>
                <a:ea typeface="ＭＳ Ｐゴシック" pitchFamily="-105" charset="-128"/>
                <a:cs typeface="ＭＳ Ｐゴシック" pitchFamily="-105" charset="-128"/>
              </a:rPr>
              <a:t>If you want to surprise a guest with their favourite coffee, you need to know what their favourite coffee is. </a:t>
            </a:r>
          </a:p>
          <a:p>
            <a:r>
              <a:rPr lang="en-GB" sz="1800" dirty="0">
                <a:solidFill>
                  <a:srgbClr val="000000"/>
                </a:solidFill>
                <a:ea typeface="ＭＳ Ｐゴシック" pitchFamily="-105" charset="-128"/>
                <a:cs typeface="ＭＳ Ｐゴシック" pitchFamily="-105" charset="-128"/>
              </a:rPr>
              <a:t>Customer relationship managers allow you to keep track of valuable information about your guests as well as manage email communication, send newsletters, and facilitate guest surveys.</a:t>
            </a:r>
            <a:endParaRPr lang="en-US"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424568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772816"/>
            <a:ext cx="3682752" cy="4320480"/>
          </a:xfrm>
        </p:spPr>
        <p:txBody>
          <a:bodyPr/>
          <a:lstStyle/>
          <a:p>
            <a:r>
              <a:rPr lang="en-US" b="1" dirty="0">
                <a:solidFill>
                  <a:srgbClr val="000000"/>
                </a:solidFill>
                <a:ea typeface="ＭＳ Ｐゴシック" pitchFamily="-105" charset="-128"/>
                <a:cs typeface="ＭＳ Ｐゴシック" pitchFamily="-105" charset="-128"/>
              </a:rPr>
              <a:t>CCTV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a:t>
            </a:r>
            <a:r>
              <a:rPr lang="en-GB" sz="1800" dirty="0">
                <a:solidFill>
                  <a:srgbClr val="000000"/>
                </a:solidFill>
                <a:ea typeface="ＭＳ Ｐゴシック" pitchFamily="-105" charset="-128"/>
                <a:cs typeface="ＭＳ Ｐゴシック" pitchFamily="-105" charset="-128"/>
              </a:rPr>
              <a:t>closed-circuit television cameras are widely used in the hospitality industry. CCTV has the ability to capture events that take place around the clock in the hotel surroundings. </a:t>
            </a:r>
          </a:p>
          <a:p>
            <a:r>
              <a:rPr lang="en-GB" sz="1800" dirty="0">
                <a:solidFill>
                  <a:srgbClr val="000000"/>
                </a:solidFill>
                <a:ea typeface="ＭＳ Ｐゴシック" pitchFamily="-105" charset="-128"/>
                <a:cs typeface="ＭＳ Ｐゴシック" pitchFamily="-105" charset="-128"/>
              </a:rPr>
              <a:t>CCYV provides extra security to both employees and guests.</a:t>
            </a:r>
            <a:endParaRPr lang="en-US" sz="1800" dirty="0"/>
          </a:p>
          <a:p>
            <a:endParaRPr lang="en-US" dirty="0"/>
          </a:p>
        </p:txBody>
      </p:sp>
      <p:pic>
        <p:nvPicPr>
          <p:cNvPr id="6" name="Picture 5">
            <a:extLst>
              <a:ext uri="{FF2B5EF4-FFF2-40B4-BE49-F238E27FC236}">
                <a16:creationId xmlns:a16="http://schemas.microsoft.com/office/drawing/2014/main" id="{E489431A-A48E-A645-8A2A-3E4D2DFEE231}"/>
              </a:ext>
            </a:extLst>
          </p:cNvPr>
          <p:cNvPicPr>
            <a:picLocks noChangeAspect="1"/>
          </p:cNvPicPr>
          <p:nvPr/>
        </p:nvPicPr>
        <p:blipFill>
          <a:blip r:embed="rId2"/>
          <a:stretch>
            <a:fillRect/>
          </a:stretch>
        </p:blipFill>
        <p:spPr>
          <a:xfrm>
            <a:off x="4298628" y="1772040"/>
            <a:ext cx="4218384" cy="2812256"/>
          </a:xfrm>
          <a:prstGeom prst="rect">
            <a:avLst/>
          </a:prstGeom>
        </p:spPr>
      </p:pic>
    </p:spTree>
    <p:extLst>
      <p:ext uri="{BB962C8B-B14F-4D97-AF65-F5344CB8AC3E}">
        <p14:creationId xmlns:p14="http://schemas.microsoft.com/office/powerpoint/2010/main" val="135891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74576"/>
          </a:xfrm>
        </p:spPr>
        <p:txBody>
          <a:bodyPr/>
          <a:lstStyle/>
          <a:p>
            <a:r>
              <a:rPr lang="en-GB" dirty="0"/>
              <a:t>Technologies used in the hospitality business</a:t>
            </a:r>
            <a:endParaRPr lang="en-US" dirty="0"/>
          </a:p>
        </p:txBody>
      </p:sp>
      <p:sp>
        <p:nvSpPr>
          <p:cNvPr id="3" name="Content Placeholder 2"/>
          <p:cNvSpPr>
            <a:spLocks noGrp="1"/>
          </p:cNvSpPr>
          <p:nvPr>
            <p:ph sz="quarter" idx="10"/>
          </p:nvPr>
        </p:nvSpPr>
        <p:spPr>
          <a:xfrm>
            <a:off x="457200" y="1412776"/>
            <a:ext cx="8229600" cy="1368152"/>
          </a:xfrm>
        </p:spPr>
        <p:txBody>
          <a:bodyPr/>
          <a:lstStyle/>
          <a:p>
            <a:r>
              <a:rPr lang="en-US" b="1" dirty="0">
                <a:ea typeface="ＭＳ Ｐゴシック" pitchFamily="-105" charset="-128"/>
                <a:cs typeface="ＭＳ Ｐゴシック" pitchFamily="-105" charset="-128"/>
              </a:rPr>
              <a:t>Room booking systems</a:t>
            </a:r>
            <a:r>
              <a:rPr lang="en-GB" b="1" dirty="0">
                <a:ea typeface="ＭＳ Ｐゴシック" pitchFamily="-105" charset="-128"/>
                <a:cs typeface="ＭＳ Ｐゴシック" pitchFamily="-105" charset="-128"/>
              </a:rPr>
              <a:t> </a:t>
            </a:r>
            <a:r>
              <a:rPr lang="en-US" dirty="0">
                <a:solidFill>
                  <a:srgbClr val="000000"/>
                </a:solidFill>
                <a:ea typeface="ＭＳ Ｐゴシック" pitchFamily="-105" charset="-128"/>
                <a:cs typeface="ＭＳ Ｐゴシック" pitchFamily="-105" charset="-128"/>
              </a:rPr>
              <a:t>–</a:t>
            </a:r>
            <a:r>
              <a:rPr lang="en-GB" dirty="0">
                <a:ea typeface="ＭＳ Ｐゴシック" pitchFamily="-105" charset="-128"/>
                <a:cs typeface="ＭＳ Ｐゴシック" pitchFamily="-105" charset="-128"/>
              </a:rPr>
              <a:t> </a:t>
            </a:r>
            <a:r>
              <a:rPr lang="en-GB" sz="1800" dirty="0">
                <a:ea typeface="ＭＳ Ｐゴシック" pitchFamily="-105" charset="-128"/>
                <a:cs typeface="ＭＳ Ｐゴシック" pitchFamily="-105" charset="-128"/>
              </a:rPr>
              <a:t>part of the PMS systems used within a hospitality business, a booking engine allow guests to make online commission-free direct bookings; a way to optimise a businesses sales strategy and maximise profit.</a:t>
            </a:r>
          </a:p>
          <a:p>
            <a:endParaRPr lang="en-US" dirty="0">
              <a:solidFill>
                <a:srgbClr val="000000"/>
              </a:solidFill>
              <a:ea typeface="ＭＳ Ｐゴシック" pitchFamily="-105" charset="-128"/>
              <a:cs typeface="ＭＳ Ｐゴシック" pitchFamily="-105" charset="-128"/>
            </a:endParaRPr>
          </a:p>
        </p:txBody>
      </p:sp>
      <p:sp>
        <p:nvSpPr>
          <p:cNvPr id="5" name="TextBox 4">
            <a:extLst>
              <a:ext uri="{FF2B5EF4-FFF2-40B4-BE49-F238E27FC236}">
                <a16:creationId xmlns:a16="http://schemas.microsoft.com/office/drawing/2014/main" id="{EC190F2F-6EA8-4DB7-972C-D91C23FC67F3}"/>
              </a:ext>
            </a:extLst>
          </p:cNvPr>
          <p:cNvSpPr txBox="1"/>
          <p:nvPr/>
        </p:nvSpPr>
        <p:spPr>
          <a:xfrm>
            <a:off x="457200" y="2708920"/>
            <a:ext cx="4618856" cy="2585323"/>
          </a:xfrm>
          <a:prstGeom prst="rect">
            <a:avLst/>
          </a:prstGeom>
          <a:noFill/>
        </p:spPr>
        <p:txBody>
          <a:bodyPr wrap="square" rtlCol="0">
            <a:spAutoFit/>
          </a:bodyPr>
          <a:lstStyle/>
          <a:p>
            <a:r>
              <a:rPr lang="en-US" sz="1800" b="1" dirty="0">
                <a:solidFill>
                  <a:srgbClr val="000000"/>
                </a:solidFill>
              </a:rPr>
              <a:t>Digital monitoring of equipment </a:t>
            </a:r>
            <a:r>
              <a:rPr lang="en-US" sz="1800" dirty="0">
                <a:solidFill>
                  <a:srgbClr val="000000"/>
                </a:solidFill>
              </a:rPr>
              <a:t>– </a:t>
            </a:r>
            <a:r>
              <a:rPr lang="en-GB" sz="1800" dirty="0">
                <a:solidFill>
                  <a:srgbClr val="000000"/>
                </a:solidFill>
              </a:rPr>
              <a:t>from operations to guest experience to marketing, smart hotel technology offers a variety of cost savings and revenue opportunities. This is enabling hotel owners to reach new levels of profitability. </a:t>
            </a:r>
          </a:p>
          <a:p>
            <a:r>
              <a:rPr lang="en-GB" sz="1800" dirty="0">
                <a:solidFill>
                  <a:srgbClr val="000000"/>
                </a:solidFill>
              </a:rPr>
              <a:t>Smart thermostats and occupancy sensors can monitor and respond to fluctuations in occupancy.</a:t>
            </a:r>
          </a:p>
        </p:txBody>
      </p:sp>
      <p:pic>
        <p:nvPicPr>
          <p:cNvPr id="7" name="Picture 6">
            <a:extLst>
              <a:ext uri="{FF2B5EF4-FFF2-40B4-BE49-F238E27FC236}">
                <a16:creationId xmlns:a16="http://schemas.microsoft.com/office/drawing/2014/main" id="{9C075895-0967-0C41-9155-FEBFB2D82BF8}"/>
              </a:ext>
            </a:extLst>
          </p:cNvPr>
          <p:cNvPicPr>
            <a:picLocks noChangeAspect="1"/>
          </p:cNvPicPr>
          <p:nvPr/>
        </p:nvPicPr>
        <p:blipFill>
          <a:blip r:embed="rId2"/>
          <a:stretch>
            <a:fillRect/>
          </a:stretch>
        </p:blipFill>
        <p:spPr>
          <a:xfrm>
            <a:off x="5056640" y="2687944"/>
            <a:ext cx="3642320" cy="2397861"/>
          </a:xfrm>
          <a:prstGeom prst="rect">
            <a:avLst/>
          </a:prstGeom>
        </p:spPr>
      </p:pic>
    </p:spTree>
    <p:extLst>
      <p:ext uri="{BB962C8B-B14F-4D97-AF65-F5344CB8AC3E}">
        <p14:creationId xmlns:p14="http://schemas.microsoft.com/office/powerpoint/2010/main" val="2344211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1270</TotalTime>
  <Words>1038</Words>
  <Application>Microsoft Macintosh PowerPoint</Application>
  <PresentationFormat>On-screen Show (4:3)</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Lucida Grande</vt:lpstr>
      <vt:lpstr>Symbol</vt:lpstr>
      <vt:lpstr>Times New Roman</vt:lpstr>
      <vt:lpstr>Default Design</vt:lpstr>
      <vt:lpstr>Know how technology contributes to business success</vt:lpstr>
      <vt:lpstr>Introduction</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Technologies used in the hospitality business</vt:lpstr>
      <vt:lpstr>Technology contributing to success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148</cp:revision>
  <dcterms:created xsi:type="dcterms:W3CDTF">2013-05-28T00:38:54Z</dcterms:created>
  <dcterms:modified xsi:type="dcterms:W3CDTF">2020-03-31T09:23:16Z</dcterms:modified>
</cp:coreProperties>
</file>