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9"/>
  </p:notesMasterIdLst>
  <p:handoutMasterIdLst>
    <p:handoutMasterId r:id="rId10"/>
  </p:handoutMasterIdLst>
  <p:sldIdLst>
    <p:sldId id="256" r:id="rId2"/>
    <p:sldId id="331" r:id="rId3"/>
    <p:sldId id="352" r:id="rId4"/>
    <p:sldId id="341" r:id="rId5"/>
    <p:sldId id="345" r:id="rId6"/>
    <p:sldId id="346" r:id="rId7"/>
    <p:sldId id="367" r:id="rId8"/>
  </p:sldIdLst>
  <p:sldSz cx="9144000" cy="6858000" type="screen4x3"/>
  <p:notesSz cx="6858000" cy="9144000"/>
  <p:custDataLst>
    <p:tags r:id="rId1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7</a:t>
            </a:r>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eaLnBrk="1" hangingPunct="1"/>
            <a:r>
              <a:rPr lang="en-GB" dirty="0">
                <a:ea typeface="ＭＳ Ｐゴシック" pitchFamily="-105" charset="-128"/>
                <a:cs typeface="ＭＳ Ｐゴシック" pitchFamily="-105" charset="-128"/>
              </a:rPr>
              <a:t>Know how legislation and regulations affects hospitality businesses</a:t>
            </a:r>
          </a:p>
        </p:txBody>
      </p:sp>
      <p:sp>
        <p:nvSpPr>
          <p:cNvPr id="2050" name="Rectangle 14"/>
          <p:cNvSpPr>
            <a:spLocks noGrp="1" noChangeArrowheads="1"/>
          </p:cNvSpPr>
          <p:nvPr>
            <p:ph sz="quarter" idx="10"/>
          </p:nvPr>
        </p:nvSpPr>
        <p:spPr>
          <a:xfrm>
            <a:off x="457200" y="1916832"/>
            <a:ext cx="8229600" cy="4210368"/>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a:t>
            </a:r>
            <a:r>
              <a:rPr lang="en-GB" sz="6600" dirty="0">
                <a:solidFill>
                  <a:schemeClr val="bg1"/>
                </a:solidFill>
                <a:ea typeface="ＭＳ Ｐゴシック" pitchFamily="-105" charset="-128"/>
                <a:cs typeface="ＭＳ Ｐゴシック" pitchFamily="-105" charset="-128"/>
              </a:rPr>
              <a:t>pre</a:t>
            </a:r>
            <a:r>
              <a:rPr sz="6600" dirty="0">
                <a:solidFill>
                  <a:schemeClr val="bg1"/>
                </a:solidFill>
                <a:ea typeface="ＭＳ Ｐゴシック" pitchFamily="-105" charset="-128"/>
                <a:cs typeface="ＭＳ Ｐゴシック" pitchFamily="-105" charset="-128"/>
              </a:rPr>
              <a:t>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The purpose of key legislation and regulation within the hospitality sector</a:t>
            </a:r>
            <a:endParaRPr lang="en-US" dirty="0"/>
          </a:p>
        </p:txBody>
      </p:sp>
      <p:sp>
        <p:nvSpPr>
          <p:cNvPr id="3" name="Content Placeholder 2"/>
          <p:cNvSpPr>
            <a:spLocks noGrp="1"/>
          </p:cNvSpPr>
          <p:nvPr>
            <p:ph sz="quarter" idx="10"/>
          </p:nvPr>
        </p:nvSpPr>
        <p:spPr>
          <a:xfrm>
            <a:off x="457200" y="1916832"/>
            <a:ext cx="8229600" cy="3816424"/>
          </a:xfrm>
        </p:spPr>
        <p:txBody>
          <a:bodyPr/>
          <a:lstStyle/>
          <a:p>
            <a:r>
              <a:rPr lang="en-US" b="1" dirty="0">
                <a:ea typeface="ＭＳ Ｐゴシック" pitchFamily="-105" charset="-128"/>
                <a:cs typeface="ＭＳ Ｐゴシック" pitchFamily="-105" charset="-128"/>
              </a:rPr>
              <a:t>Company law</a:t>
            </a:r>
            <a:r>
              <a:rPr lang="en-US" dirty="0">
                <a:ea typeface="ＭＳ Ｐゴシック" pitchFamily="-105" charset="-128"/>
                <a:cs typeface="ＭＳ Ｐゴシック" pitchFamily="-105" charset="-128"/>
              </a:rPr>
              <a:t> – sometimes referred to as corporate law, governs the rights, relations and the conduct of companies, organisations or businesses. </a:t>
            </a:r>
          </a:p>
          <a:p>
            <a:r>
              <a:rPr lang="en-US" dirty="0">
                <a:ea typeface="ＭＳ Ｐゴシック" pitchFamily="-105" charset="-128"/>
                <a:cs typeface="ＭＳ Ｐゴシック" pitchFamily="-105" charset="-128"/>
              </a:rPr>
              <a:t>Company law allows a purpose beyond profit towards a focus on good governance.</a:t>
            </a:r>
          </a:p>
          <a:p>
            <a:pPr lvl="0"/>
            <a:r>
              <a:rPr lang="en-US" b="1" dirty="0">
                <a:solidFill>
                  <a:srgbClr val="000000"/>
                </a:solidFill>
                <a:ea typeface="ＭＳ Ｐゴシック" pitchFamily="-105" charset="-128"/>
                <a:cs typeface="ＭＳ Ｐゴシック" pitchFamily="-105" charset="-128"/>
              </a:rPr>
              <a:t>Environmental health and food safety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ensures a high level of protection for consumers whilst also taking into account the protection of animal health and welfare, plant health and the environment.</a:t>
            </a:r>
            <a:r>
              <a:rPr lang="en-US" dirty="0">
                <a:solidFill>
                  <a:srgbClr val="000000"/>
                </a:solidFill>
                <a:ea typeface="ＭＳ Ｐゴシック" pitchFamily="-105" charset="-128"/>
                <a:cs typeface="ＭＳ Ｐゴシック" pitchFamily="-105" charset="-128"/>
              </a:rPr>
              <a:t> Legislation and regulation differs between jurisdictions and countries however it is essential that local regulation is adhered to.  </a:t>
            </a:r>
          </a:p>
          <a:p>
            <a:endParaRPr lang="en-US" dirty="0"/>
          </a:p>
        </p:txBody>
      </p:sp>
    </p:spTree>
    <p:extLst>
      <p:ext uri="{BB962C8B-B14F-4D97-AF65-F5344CB8AC3E}">
        <p14:creationId xmlns:p14="http://schemas.microsoft.com/office/powerpoint/2010/main" val="52016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The purpose of key legislation and regulation within the hospitality sector</a:t>
            </a:r>
            <a:endParaRPr lang="en-US" dirty="0"/>
          </a:p>
        </p:txBody>
      </p:sp>
      <p:sp>
        <p:nvSpPr>
          <p:cNvPr id="3" name="Content Placeholder 2"/>
          <p:cNvSpPr>
            <a:spLocks noGrp="1"/>
          </p:cNvSpPr>
          <p:nvPr>
            <p:ph sz="quarter" idx="10"/>
          </p:nvPr>
        </p:nvSpPr>
        <p:spPr>
          <a:xfrm>
            <a:off x="457200" y="2204864"/>
            <a:ext cx="4042792" cy="4032448"/>
          </a:xfrm>
        </p:spPr>
        <p:txBody>
          <a:bodyPr/>
          <a:lstStyle/>
          <a:p>
            <a:pPr lvl="0">
              <a:lnSpc>
                <a:spcPct val="100000"/>
              </a:lnSpc>
              <a:spcBef>
                <a:spcPts val="1200"/>
              </a:spcBef>
              <a:spcAft>
                <a:spcPts val="1200"/>
              </a:spcAft>
            </a:pPr>
            <a:r>
              <a:rPr lang="en-US" b="1" dirty="0">
                <a:solidFill>
                  <a:srgbClr val="000000"/>
                </a:solidFill>
                <a:ea typeface="ＭＳ Ｐゴシック" pitchFamily="-105" charset="-128"/>
                <a:cs typeface="ＭＳ Ｐゴシック" pitchFamily="-105" charset="-128"/>
              </a:rPr>
              <a:t>Employment law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regulates the relationship between employers and employees. </a:t>
            </a:r>
          </a:p>
          <a:p>
            <a:pPr lvl="0">
              <a:lnSpc>
                <a:spcPct val="100000"/>
              </a:lnSpc>
              <a:spcBef>
                <a:spcPts val="1200"/>
              </a:spcBef>
              <a:spcAft>
                <a:spcPts val="1200"/>
              </a:spcAft>
            </a:pPr>
            <a:r>
              <a:rPr lang="en-GB" dirty="0">
                <a:solidFill>
                  <a:srgbClr val="000000"/>
                </a:solidFill>
                <a:ea typeface="ＭＳ Ｐゴシック" pitchFamily="-105" charset="-128"/>
                <a:cs typeface="ＭＳ Ｐゴシック" pitchFamily="-105" charset="-128"/>
              </a:rPr>
              <a:t>It governs what employers can expect from employees, what employers can ask employees to do, and employees' rights at work</a:t>
            </a:r>
            <a:r>
              <a:rPr lang="en-US" dirty="0">
                <a:solidFill>
                  <a:srgbClr val="000000"/>
                </a:solidFill>
                <a:ea typeface="ＭＳ Ｐゴシック" pitchFamily="-105" charset="-128"/>
                <a:cs typeface="ＭＳ Ｐゴシック" pitchFamily="-105" charset="-128"/>
              </a:rPr>
              <a:t>.</a:t>
            </a:r>
          </a:p>
          <a:p>
            <a:endParaRPr lang="en-US" dirty="0"/>
          </a:p>
        </p:txBody>
      </p:sp>
      <p:pic>
        <p:nvPicPr>
          <p:cNvPr id="6" name="Picture 5">
            <a:extLst>
              <a:ext uri="{FF2B5EF4-FFF2-40B4-BE49-F238E27FC236}">
                <a16:creationId xmlns:a16="http://schemas.microsoft.com/office/drawing/2014/main" id="{5F7CF69F-3114-9F47-A3AA-3AF03086BADB}"/>
              </a:ext>
            </a:extLst>
          </p:cNvPr>
          <p:cNvPicPr>
            <a:picLocks noChangeAspect="1"/>
          </p:cNvPicPr>
          <p:nvPr/>
        </p:nvPicPr>
        <p:blipFill>
          <a:blip r:embed="rId2"/>
          <a:stretch>
            <a:fillRect/>
          </a:stretch>
        </p:blipFill>
        <p:spPr>
          <a:xfrm>
            <a:off x="4655059" y="2256680"/>
            <a:ext cx="4284679" cy="1892400"/>
          </a:xfrm>
          <a:prstGeom prst="rect">
            <a:avLst/>
          </a:prstGeom>
        </p:spPr>
      </p:pic>
    </p:spTree>
    <p:extLst>
      <p:ext uri="{BB962C8B-B14F-4D97-AF65-F5344CB8AC3E}">
        <p14:creationId xmlns:p14="http://schemas.microsoft.com/office/powerpoint/2010/main" val="16518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2EAC-CCF7-427A-953B-476A0060BA55}"/>
              </a:ext>
            </a:extLst>
          </p:cNvPr>
          <p:cNvSpPr>
            <a:spLocks noGrp="1"/>
          </p:cNvSpPr>
          <p:nvPr>
            <p:ph type="title"/>
          </p:nvPr>
        </p:nvSpPr>
        <p:spPr>
          <a:xfrm>
            <a:off x="457200" y="838200"/>
            <a:ext cx="8218488" cy="718592"/>
          </a:xfrm>
        </p:spPr>
        <p:txBody>
          <a:bodyPr/>
          <a:lstStyle/>
          <a:p>
            <a:r>
              <a:rPr lang="en-GB" dirty="0"/>
              <a:t>The purpose of key legislation and regulation within the hospitality sector</a:t>
            </a:r>
          </a:p>
        </p:txBody>
      </p:sp>
      <p:sp>
        <p:nvSpPr>
          <p:cNvPr id="3" name="Content Placeholder 2">
            <a:extLst>
              <a:ext uri="{FF2B5EF4-FFF2-40B4-BE49-F238E27FC236}">
                <a16:creationId xmlns:a16="http://schemas.microsoft.com/office/drawing/2014/main" id="{9A95D532-5D22-4110-A323-BE37A56FDF6D}"/>
              </a:ext>
            </a:extLst>
          </p:cNvPr>
          <p:cNvSpPr>
            <a:spLocks noGrp="1"/>
          </p:cNvSpPr>
          <p:nvPr>
            <p:ph sz="quarter" idx="10"/>
          </p:nvPr>
        </p:nvSpPr>
        <p:spPr>
          <a:xfrm>
            <a:off x="457200" y="1700808"/>
            <a:ext cx="8229600" cy="4426392"/>
          </a:xfrm>
        </p:spPr>
        <p:txBody>
          <a:bodyPr/>
          <a:lstStyle/>
          <a:p>
            <a:pPr lvl="0"/>
            <a:r>
              <a:rPr lang="en-US" b="1" dirty="0">
                <a:solidFill>
                  <a:srgbClr val="000000"/>
                </a:solidFill>
                <a:ea typeface="ＭＳ Ｐゴシック" pitchFamily="-105" charset="-128"/>
                <a:cs typeface="ＭＳ Ｐゴシック" pitchFamily="-105" charset="-128"/>
              </a:rPr>
              <a:t>Equality law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equality and non-discrimination are part of the foundations of the rule of law (UN). Built on the premise that all people, institutions and entities, public and private, including the state itself, are accountable to just, fair and equitable laws. Manifested in: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equality and human rights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labour laws: employment rights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equality acts: non-discrimination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protection from harassment acts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trade union and labour relations</a:t>
            </a:r>
          </a:p>
        </p:txBody>
      </p:sp>
      <p:pic>
        <p:nvPicPr>
          <p:cNvPr id="6" name="Picture 5">
            <a:extLst>
              <a:ext uri="{FF2B5EF4-FFF2-40B4-BE49-F238E27FC236}">
                <a16:creationId xmlns:a16="http://schemas.microsoft.com/office/drawing/2014/main" id="{40085E1B-62AF-414C-8B92-1894C983C907}"/>
              </a:ext>
            </a:extLst>
          </p:cNvPr>
          <p:cNvPicPr>
            <a:picLocks noChangeAspect="1"/>
          </p:cNvPicPr>
          <p:nvPr/>
        </p:nvPicPr>
        <p:blipFill>
          <a:blip r:embed="rId2"/>
          <a:stretch>
            <a:fillRect/>
          </a:stretch>
        </p:blipFill>
        <p:spPr>
          <a:xfrm>
            <a:off x="4932040" y="3140968"/>
            <a:ext cx="3384376" cy="2256251"/>
          </a:xfrm>
          <a:prstGeom prst="rect">
            <a:avLst/>
          </a:prstGeom>
        </p:spPr>
      </p:pic>
    </p:spTree>
    <p:extLst>
      <p:ext uri="{BB962C8B-B14F-4D97-AF65-F5344CB8AC3E}">
        <p14:creationId xmlns:p14="http://schemas.microsoft.com/office/powerpoint/2010/main" val="22579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The purpose of key legislation and regulation within the hospitality sector</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229600" cy="4354384"/>
          </a:xfrm>
        </p:spPr>
        <p:txBody>
          <a:bodyPr/>
          <a:lstStyle/>
          <a:p>
            <a:pPr lvl="0"/>
            <a:r>
              <a:rPr lang="en-US" b="1" dirty="0">
                <a:solidFill>
                  <a:srgbClr val="000000"/>
                </a:solidFill>
                <a:ea typeface="ＭＳ Ｐゴシック" pitchFamily="-105" charset="-128"/>
                <a:cs typeface="ＭＳ Ｐゴシック" pitchFamily="-105" charset="-128"/>
              </a:rPr>
              <a:t>Licensing </a:t>
            </a:r>
            <a:r>
              <a:rPr lang="en-US" dirty="0">
                <a:solidFill>
                  <a:srgbClr val="000000"/>
                </a:solidFill>
                <a:ea typeface="ＭＳ Ｐゴシック" pitchFamily="-105" charset="-128"/>
                <a:cs typeface="ＭＳ Ｐゴシック" pitchFamily="-105" charset="-128"/>
              </a:rPr>
              <a:t>– b</a:t>
            </a:r>
            <a:r>
              <a:rPr lang="en-GB" dirty="0" err="1">
                <a:solidFill>
                  <a:srgbClr val="000000"/>
                </a:solidFill>
                <a:ea typeface="ＭＳ Ｐゴシック" pitchFamily="-105" charset="-128"/>
                <a:cs typeface="ＭＳ Ｐゴシック" pitchFamily="-105" charset="-128"/>
              </a:rPr>
              <a:t>usiness</a:t>
            </a:r>
            <a:r>
              <a:rPr lang="en-GB" dirty="0">
                <a:solidFill>
                  <a:srgbClr val="000000"/>
                </a:solidFill>
                <a:ea typeface="ＭＳ Ｐゴシック" pitchFamily="-105" charset="-128"/>
                <a:cs typeface="ＭＳ Ｐゴシック" pitchFamily="-105" charset="-128"/>
              </a:rPr>
              <a:t> registration, permits and licenses allow the business to operate whilst respecting the rules and regulations stipulated by the commercial legislation. </a:t>
            </a:r>
          </a:p>
          <a:p>
            <a:pPr lvl="0"/>
            <a:r>
              <a:rPr lang="en-GB" dirty="0">
                <a:solidFill>
                  <a:srgbClr val="000000"/>
                </a:solidFill>
                <a:ea typeface="ＭＳ Ｐゴシック" pitchFamily="-105" charset="-128"/>
                <a:cs typeface="ＭＳ Ｐゴシック" pitchFamily="-105" charset="-128"/>
              </a:rPr>
              <a:t>Often associated with collection of taxes and fees they also serve to protect the public and implement standards, examples of these registration, permits and licenses include: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company registration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tax registration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environmental Health registration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alcohol/liquor licensing.</a:t>
            </a:r>
          </a:p>
          <a:p>
            <a:pPr marL="342900" lvl="0" indent="-342900">
              <a:lnSpc>
                <a:spcPct val="100000"/>
              </a:lnSpc>
              <a:spcBef>
                <a:spcPts val="600"/>
              </a:spcBef>
              <a:spcAft>
                <a:spcPts val="0"/>
              </a:spcAft>
              <a:buClr>
                <a:srgbClr val="FF0000"/>
              </a:buClr>
              <a:buFont typeface="Symbol" panose="05050102010706020507" pitchFamily="18" charset="2"/>
              <a:buChar char=""/>
            </a:pPr>
            <a:endParaRPr lang="en-GB"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62624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The purpose of key legislation and regulation within the hospitality sector</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4978896" cy="4354384"/>
          </a:xfrm>
        </p:spPr>
        <p:txBody>
          <a:bodyPr/>
          <a:lstStyle/>
          <a:p>
            <a:pPr lvl="0"/>
            <a:r>
              <a:rPr lang="en-US" b="1" dirty="0">
                <a:solidFill>
                  <a:srgbClr val="000000"/>
                </a:solidFill>
                <a:ea typeface="ＭＳ Ｐゴシック" pitchFamily="-105" charset="-128"/>
                <a:cs typeface="ＭＳ Ｐゴシック" pitchFamily="-105" charset="-128"/>
              </a:rPr>
              <a:t>Data protection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controls the way information is handled and stored. A set of principles that businesses have to adhere to in order to keep someone's data accurate, safe, secure and lawful. </a:t>
            </a:r>
          </a:p>
          <a:p>
            <a:pPr lvl="0"/>
            <a:r>
              <a:rPr lang="en-GB" dirty="0">
                <a:solidFill>
                  <a:srgbClr val="000000"/>
                </a:solidFill>
                <a:ea typeface="ＭＳ Ｐゴシック" pitchFamily="-105" charset="-128"/>
                <a:cs typeface="ＭＳ Ｐゴシック" pitchFamily="-105" charset="-128"/>
              </a:rPr>
              <a:t>These principles ensure data is: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only used in specifically stated ways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accessed by those authorised to do so</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securely stored to protect personal or confidential information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not stored for longer than necessary. </a:t>
            </a:r>
            <a:endParaRPr lang="en-GB" dirty="0"/>
          </a:p>
        </p:txBody>
      </p:sp>
      <p:pic>
        <p:nvPicPr>
          <p:cNvPr id="7" name="Picture 6">
            <a:extLst>
              <a:ext uri="{FF2B5EF4-FFF2-40B4-BE49-F238E27FC236}">
                <a16:creationId xmlns:a16="http://schemas.microsoft.com/office/drawing/2014/main" id="{1B44B86C-AA7C-2F45-8A90-C8B952DE7C4C}"/>
              </a:ext>
            </a:extLst>
          </p:cNvPr>
          <p:cNvPicPr>
            <a:picLocks noChangeAspect="1"/>
          </p:cNvPicPr>
          <p:nvPr/>
        </p:nvPicPr>
        <p:blipFill>
          <a:blip r:embed="rId2"/>
          <a:stretch>
            <a:fillRect/>
          </a:stretch>
        </p:blipFill>
        <p:spPr>
          <a:xfrm>
            <a:off x="5436096" y="2492896"/>
            <a:ext cx="3456384" cy="2304256"/>
          </a:xfrm>
          <a:prstGeom prst="rect">
            <a:avLst/>
          </a:prstGeom>
        </p:spPr>
      </p:pic>
    </p:spTree>
    <p:extLst>
      <p:ext uri="{BB962C8B-B14F-4D97-AF65-F5344CB8AC3E}">
        <p14:creationId xmlns:p14="http://schemas.microsoft.com/office/powerpoint/2010/main" val="409717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4268316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415</Words>
  <Application>Microsoft Macintosh PowerPoint</Application>
  <PresentationFormat>On-screen Show (4:3)</PresentationFormat>
  <Paragraphs>37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Lucida Grande</vt:lpstr>
      <vt:lpstr>Symbol</vt:lpstr>
      <vt:lpstr>Times New Roman</vt:lpstr>
      <vt:lpstr>Default Design</vt:lpstr>
      <vt:lpstr>Know how legislation and regulations affects hospitality businesses</vt:lpstr>
      <vt:lpstr>The purpose of key legislation and regulation within the hospitality sector</vt:lpstr>
      <vt:lpstr>The purpose of key legislation and regulation within the hospitality sector</vt:lpstr>
      <vt:lpstr>The purpose of key legislation and regulation within the hospitality sector</vt:lpstr>
      <vt:lpstr>The purpose of key legislation and regulation within the hospitality sector</vt:lpstr>
      <vt:lpstr>The purpose of key legislation and regulation within the hospitality sector</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155</cp:revision>
  <dcterms:created xsi:type="dcterms:W3CDTF">2013-05-28T00:38:54Z</dcterms:created>
  <dcterms:modified xsi:type="dcterms:W3CDTF">2020-03-30T16:27:56Z</dcterms:modified>
</cp:coreProperties>
</file>