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10"/>
  </p:notesMasterIdLst>
  <p:handoutMasterIdLst>
    <p:handoutMasterId r:id="rId11"/>
  </p:handoutMasterIdLst>
  <p:sldIdLst>
    <p:sldId id="256" r:id="rId2"/>
    <p:sldId id="330" r:id="rId3"/>
    <p:sldId id="366" r:id="rId4"/>
    <p:sldId id="342" r:id="rId5"/>
    <p:sldId id="363" r:id="rId6"/>
    <p:sldId id="364" r:id="rId7"/>
    <p:sldId id="362" r:id="rId8"/>
    <p:sldId id="267" r:id="rId9"/>
  </p:sldIdLst>
  <p:sldSz cx="9144000" cy="6858000" type="screen4x3"/>
  <p:notesSz cx="6858000" cy="9144000"/>
  <p:custDataLst>
    <p:tags r:id="rId12"/>
  </p:custDataLst>
  <p:defaultTex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30613"/>
    <a:srgbClr val="D9D9D9"/>
    <a:srgbClr val="D81E05"/>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29"/>
  </p:normalViewPr>
  <p:slideViewPr>
    <p:cSldViewPr showGuides="1">
      <p:cViewPr varScale="1">
        <p:scale>
          <a:sx n="105" d="100"/>
          <a:sy n="105" d="100"/>
        </p:scale>
        <p:origin x="1840"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7" d="100"/>
          <a:sy n="57" d="100"/>
        </p:scale>
        <p:origin x="-117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586ABBB-9C0A-1D47-83E6-10FD6948B0D3}" type="datetime1">
              <a:rPr lang="en-US"/>
              <a:pPr/>
              <a:t>3/30/20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BFAD621-1136-4040-A893-ED5AEC3FF12D}" type="slidenum">
              <a:rPr lang="en-US"/>
              <a:pPr/>
              <a:t>‹#›</a:t>
            </a:fld>
            <a:endParaRPr lang="en-US"/>
          </a:p>
        </p:txBody>
      </p:sp>
    </p:spTree>
    <p:extLst>
      <p:ext uri="{BB962C8B-B14F-4D97-AF65-F5344CB8AC3E}">
        <p14:creationId xmlns:p14="http://schemas.microsoft.com/office/powerpoint/2010/main" val="30074557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GB"/>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GB"/>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GB"/>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D847933-502B-D146-9428-3DDD196AD935}" type="slidenum">
              <a:rPr lang="en-GB"/>
              <a:pPr/>
              <a:t>‹#›</a:t>
            </a:fld>
            <a:endParaRPr lang="en-GB"/>
          </a:p>
        </p:txBody>
      </p:sp>
    </p:spTree>
    <p:extLst>
      <p:ext uri="{BB962C8B-B14F-4D97-AF65-F5344CB8AC3E}">
        <p14:creationId xmlns:p14="http://schemas.microsoft.com/office/powerpoint/2010/main" val="25432193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847933-502B-D146-9428-3DDD196AD935}" type="slidenum">
              <a:rPr lang="en-GB" smtClean="0"/>
              <a:pPr/>
              <a:t>2</a:t>
            </a:fld>
            <a:endParaRPr lang="en-GB"/>
          </a:p>
        </p:txBody>
      </p:sp>
    </p:spTree>
    <p:extLst>
      <p:ext uri="{BB962C8B-B14F-4D97-AF65-F5344CB8AC3E}">
        <p14:creationId xmlns:p14="http://schemas.microsoft.com/office/powerpoint/2010/main" val="5908721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Click to edit Master title style</a:t>
            </a:r>
            <a:endParaRPr lang="en-GB"/>
          </a:p>
        </p:txBody>
      </p:sp>
      <p:sp>
        <p:nvSpPr>
          <p:cNvPr id="5" name="Content Placeholder 4"/>
          <p:cNvSpPr>
            <a:spLocks noGrp="1"/>
          </p:cNvSpPr>
          <p:nvPr>
            <p:ph sz="quarter" idx="10"/>
          </p:nvPr>
        </p:nvSpPr>
        <p:spPr>
          <a:xfrm>
            <a:off x="457200" y="1371600"/>
            <a:ext cx="8229600" cy="47556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ext Box 10"/>
          <p:cNvSpPr txBox="1">
            <a:spLocks noChangeArrowheads="1"/>
          </p:cNvSpPr>
          <p:nvPr userDrawn="1"/>
        </p:nvSpPr>
        <p:spPr bwMode="white">
          <a:xfrm>
            <a:off x="0" y="234106"/>
            <a:ext cx="6549787" cy="4572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dirty="0">
                <a:solidFill>
                  <a:srgbClr val="D81E05"/>
                </a:solidFill>
                <a:cs typeface="Arial" charset="0"/>
              </a:rPr>
              <a:t> </a:t>
            </a:r>
          </a:p>
        </p:txBody>
      </p:sp>
      <p:sp>
        <p:nvSpPr>
          <p:cNvPr id="1027" name="Text Box 10"/>
          <p:cNvSpPr txBox="1">
            <a:spLocks noChangeArrowheads="1"/>
          </p:cNvSpPr>
          <p:nvPr userDrawn="1"/>
        </p:nvSpPr>
        <p:spPr bwMode="white">
          <a:xfrm>
            <a:off x="0" y="457200"/>
            <a:ext cx="9144000" cy="152400"/>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9D9D9"/>
                </a:solidFill>
                <a:cs typeface="Arial" charset="0"/>
              </a:rPr>
              <a:t> </a:t>
            </a:r>
          </a:p>
        </p:txBody>
      </p:sp>
      <p:sp>
        <p:nvSpPr>
          <p:cNvPr id="1029" name="Rectangle 14"/>
          <p:cNvSpPr>
            <a:spLocks noChangeArrowheads="1"/>
          </p:cNvSpPr>
          <p:nvPr userDrawn="1"/>
        </p:nvSpPr>
        <p:spPr bwMode="auto">
          <a:xfrm>
            <a:off x="457200" y="308718"/>
            <a:ext cx="6092587" cy="307975"/>
          </a:xfrm>
          <a:prstGeom prst="rect">
            <a:avLst/>
          </a:prstGeom>
          <a:noFill/>
          <a:ln w="9525">
            <a:noFill/>
            <a:miter lim="800000"/>
            <a:headEnd/>
            <a:tailEnd/>
          </a:ln>
        </p:spPr>
        <p:txBody>
          <a:bodyPr wrap="square">
            <a:prstTxWarp prst="textNoShape">
              <a:avLst/>
            </a:prstTxWarp>
            <a:spAutoFit/>
          </a:bodyPr>
          <a:lstStyle/>
          <a:p>
            <a:r>
              <a:rPr lang="en-GB" sz="1400" dirty="0">
                <a:solidFill>
                  <a:schemeClr val="bg1"/>
                </a:solidFill>
              </a:rPr>
              <a:t>Level 2 </a:t>
            </a:r>
            <a:r>
              <a:rPr lang="en-GB" sz="1400" b="1" dirty="0">
                <a:solidFill>
                  <a:schemeClr val="bg1"/>
                </a:solidFill>
              </a:rPr>
              <a:t>Hospitality and Catering</a:t>
            </a:r>
            <a:endParaRPr lang="en-US" sz="1400" b="1" dirty="0">
              <a:solidFill>
                <a:schemeClr val="bg1"/>
              </a:solidFill>
            </a:endParaRPr>
          </a:p>
        </p:txBody>
      </p:sp>
      <p:sp>
        <p:nvSpPr>
          <p:cNvPr id="1030" name="Text Box 10"/>
          <p:cNvSpPr txBox="1">
            <a:spLocks noChangeArrowheads="1"/>
          </p:cNvSpPr>
          <p:nvPr userDrawn="1"/>
        </p:nvSpPr>
        <p:spPr bwMode="white">
          <a:xfrm>
            <a:off x="0" y="6324600"/>
            <a:ext cx="9144000" cy="381000"/>
          </a:xfrm>
          <a:prstGeom prst="rect">
            <a:avLst/>
          </a:prstGeom>
          <a:solidFill>
            <a:srgbClr val="D9D9D9"/>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81E05"/>
                </a:solidFill>
                <a:cs typeface="Arial" charset="0"/>
              </a:rPr>
              <a:t> </a:t>
            </a:r>
          </a:p>
        </p:txBody>
      </p:sp>
      <p:sp>
        <p:nvSpPr>
          <p:cNvPr id="1031" name="Text Box 10"/>
          <p:cNvSpPr txBox="1">
            <a:spLocks noChangeArrowheads="1"/>
          </p:cNvSpPr>
          <p:nvPr userDrawn="1"/>
        </p:nvSpPr>
        <p:spPr bwMode="white">
          <a:xfrm>
            <a:off x="0" y="6705600"/>
            <a:ext cx="9144000" cy="152400"/>
          </a:xfrm>
          <a:prstGeom prst="rect">
            <a:avLst/>
          </a:prstGeom>
          <a:solidFill>
            <a:srgbClr val="E30613"/>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81E05"/>
                </a:solidFill>
                <a:cs typeface="Arial" charset="0"/>
              </a:rPr>
              <a:t> </a:t>
            </a:r>
          </a:p>
        </p:txBody>
      </p:sp>
      <p:sp>
        <p:nvSpPr>
          <p:cNvPr id="53259" name="Text Box 11"/>
          <p:cNvSpPr txBox="1">
            <a:spLocks noChangeArrowheads="1"/>
          </p:cNvSpPr>
          <p:nvPr userDrawn="1"/>
        </p:nvSpPr>
        <p:spPr bwMode="auto">
          <a:xfrm>
            <a:off x="457200" y="6400800"/>
            <a:ext cx="6477000" cy="228600"/>
          </a:xfrm>
          <a:prstGeom prst="rect">
            <a:avLst/>
          </a:prstGeom>
          <a:noFill/>
          <a:ln w="9525">
            <a:noFill/>
            <a:miter lim="800000"/>
            <a:headEnd/>
            <a:tailEnd/>
          </a:ln>
        </p:spPr>
        <p:txBody>
          <a:bodyPr lIns="0" tIns="0" rIns="0" bIns="0">
            <a:prstTxWarp prst="textNoShape">
              <a:avLst/>
            </a:prstTxWarp>
          </a:bodyPr>
          <a:lstStyle/>
          <a:p>
            <a:pPr>
              <a:spcBef>
                <a:spcPts val="600"/>
              </a:spcBef>
            </a:pPr>
            <a:r>
              <a:rPr lang="en-US" sz="1100" dirty="0"/>
              <a:t>© 2017 City and Guilds of London Institute. All rights reserved</a:t>
            </a:r>
            <a:r>
              <a:rPr lang="en-US" sz="900" dirty="0"/>
              <a:t>.</a:t>
            </a:r>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2" name="Text Box 11"/>
          <p:cNvSpPr txBox="1">
            <a:spLocks noChangeArrowheads="1"/>
          </p:cNvSpPr>
          <p:nvPr userDrawn="1"/>
        </p:nvSpPr>
        <p:spPr bwMode="auto">
          <a:xfrm>
            <a:off x="7239000" y="6400800"/>
            <a:ext cx="1447800" cy="228600"/>
          </a:xfrm>
          <a:prstGeom prst="rect">
            <a:avLst/>
          </a:prstGeom>
          <a:noFill/>
          <a:ln w="9525">
            <a:noFill/>
            <a:miter lim="800000"/>
            <a:headEnd/>
            <a:tailEnd/>
          </a:ln>
        </p:spPr>
        <p:txBody>
          <a:bodyPr lIns="0" tIns="0" rIns="0" bIns="0">
            <a:prstTxWarp prst="textNoShape">
              <a:avLst/>
            </a:prstTxWarp>
          </a:bodyPr>
          <a:lstStyle/>
          <a:p>
            <a:pPr algn="r">
              <a:spcBef>
                <a:spcPts val="600"/>
              </a:spcBef>
            </a:pPr>
            <a:fld id="{6152C911-7D81-1845-9D20-613E63F035EB}" type="slidenum">
              <a:rPr lang="en-US" sz="1100">
                <a:ea typeface="Arial" pitchFamily="-105" charset="0"/>
                <a:cs typeface="Arial" pitchFamily="-105" charset="0"/>
              </a:rPr>
              <a:pPr algn="r">
                <a:spcBef>
                  <a:spcPts val="600"/>
                </a:spcBef>
              </a:pPr>
              <a:t>‹#›</a:t>
            </a:fld>
            <a:r>
              <a:rPr lang="en-US" sz="1100" dirty="0">
                <a:ea typeface="Arial" pitchFamily="-105" charset="0"/>
                <a:cs typeface="Arial" pitchFamily="-105" charset="0"/>
              </a:rPr>
              <a:t> of 8</a:t>
            </a:r>
          </a:p>
          <a:p>
            <a:br>
              <a:rPr lang="en-US" sz="1100" dirty="0">
                <a:ea typeface="Arial" pitchFamily="-105" charset="0"/>
                <a:cs typeface="Arial" pitchFamily="-105" charset="0"/>
              </a:rPr>
            </a:br>
            <a:endParaRPr lang="en-US" sz="1100" dirty="0">
              <a:ea typeface="Arial" pitchFamily="-105" charset="0"/>
              <a:cs typeface="Arial" pitchFamily="-105" charset="0"/>
            </a:endParaRPr>
          </a:p>
          <a:p>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sp>
        <p:nvSpPr>
          <p:cNvPr id="1035" name="Title Placeholder 10"/>
          <p:cNvSpPr>
            <a:spLocks noGrp="1"/>
          </p:cNvSpPr>
          <p:nvPr>
            <p:ph type="title"/>
          </p:nvPr>
        </p:nvSpPr>
        <p:spPr bwMode="auto">
          <a:xfrm>
            <a:off x="457200" y="838200"/>
            <a:ext cx="8218488" cy="38258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36" name="Text Placeholder 13"/>
          <p:cNvSpPr>
            <a:spLocks noGrp="1"/>
          </p:cNvSpPr>
          <p:nvPr>
            <p:ph type="body" idx="1"/>
          </p:nvPr>
        </p:nvSpPr>
        <p:spPr bwMode="auto">
          <a:xfrm>
            <a:off x="457200" y="1371600"/>
            <a:ext cx="8229600" cy="4756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4"/>
            <a:endParaRPr lang="en-GB" dirty="0"/>
          </a:p>
        </p:txBody>
      </p:sp>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644513" y="259929"/>
            <a:ext cx="2015456" cy="397750"/>
          </a:xfrm>
          <a:prstGeom prst="rect">
            <a:avLst/>
          </a:prstGeom>
        </p:spPr>
      </p:pic>
    </p:spTree>
  </p:cSld>
  <p:clrMap bg1="lt1" tx1="dk1" bg2="lt2" tx2="dk2" accent1="accent1" accent2="accent2" accent3="accent3" accent4="accent4" accent5="accent5" accent6="accent6" hlink="hlink" folHlink="folHlink"/>
  <p:sldLayoutIdLst>
    <p:sldLayoutId id="2147483652" r:id="rId1"/>
  </p:sldLayoutIdLst>
  <p:hf sldNum="0" hdr="0" ftr="0" dt="0"/>
  <p:txStyles>
    <p:titleStyle>
      <a:lvl1pPr algn="l" rtl="0" eaLnBrk="0" fontAlgn="base" hangingPunct="0">
        <a:spcBef>
          <a:spcPct val="0"/>
        </a:spcBef>
        <a:spcAft>
          <a:spcPct val="0"/>
        </a:spcAft>
        <a:defRPr sz="2400" b="1">
          <a:solidFill>
            <a:srgbClr val="E30613"/>
          </a:solidFill>
          <a:latin typeface="+mj-lt"/>
          <a:ea typeface="ＭＳ Ｐゴシック" charset="-128"/>
          <a:cs typeface="ＭＳ Ｐゴシック" charset="-128"/>
        </a:defRPr>
      </a:lvl1pPr>
      <a:lvl2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2pPr>
      <a:lvl3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3pPr>
      <a:lvl4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4pPr>
      <a:lvl5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CC0000"/>
          </a:solidFill>
          <a:latin typeface="Arial" charset="0"/>
        </a:defRPr>
      </a:lvl6pPr>
      <a:lvl7pPr marL="914400" algn="ctr" rtl="0" fontAlgn="base">
        <a:spcBef>
          <a:spcPct val="0"/>
        </a:spcBef>
        <a:spcAft>
          <a:spcPct val="0"/>
        </a:spcAft>
        <a:defRPr sz="4400">
          <a:solidFill>
            <a:srgbClr val="CC0000"/>
          </a:solidFill>
          <a:latin typeface="Arial" charset="0"/>
        </a:defRPr>
      </a:lvl7pPr>
      <a:lvl8pPr marL="1371600" algn="ctr" rtl="0" fontAlgn="base">
        <a:spcBef>
          <a:spcPct val="0"/>
        </a:spcBef>
        <a:spcAft>
          <a:spcPct val="0"/>
        </a:spcAft>
        <a:defRPr sz="4400">
          <a:solidFill>
            <a:srgbClr val="CC0000"/>
          </a:solidFill>
          <a:latin typeface="Arial" charset="0"/>
        </a:defRPr>
      </a:lvl8pPr>
      <a:lvl9pPr marL="1828800" algn="ctr" rtl="0" fontAlgn="base">
        <a:spcBef>
          <a:spcPct val="0"/>
        </a:spcBef>
        <a:spcAft>
          <a:spcPct val="0"/>
        </a:spcAft>
        <a:defRPr sz="4400">
          <a:solidFill>
            <a:srgbClr val="CC0000"/>
          </a:solidFill>
          <a:latin typeface="Arial" charset="0"/>
        </a:defRPr>
      </a:lvl9pPr>
    </p:titleStyle>
    <p:bodyStyle>
      <a:lvl1pPr marL="0" indent="0" algn="l" rtl="0" eaLnBrk="0" fontAlgn="base" hangingPunct="0">
        <a:lnSpc>
          <a:spcPts val="2400"/>
        </a:lnSpc>
        <a:spcBef>
          <a:spcPts val="1000"/>
        </a:spcBef>
        <a:spcAft>
          <a:spcPts val="1000"/>
        </a:spcAft>
        <a:defRPr lang="en-GB" sz="2000" dirty="0">
          <a:solidFill>
            <a:schemeClr val="tx1"/>
          </a:solidFill>
          <a:latin typeface="+mn-lt"/>
          <a:ea typeface="ＭＳ Ｐゴシック" charset="-128"/>
          <a:cs typeface="ＭＳ Ｐゴシック" charset="-128"/>
        </a:defRPr>
      </a:lvl1pPr>
      <a:lvl2pPr marL="215900" indent="-215900" algn="l" rtl="0" eaLnBrk="0" fontAlgn="base" hangingPunct="0">
        <a:lnSpc>
          <a:spcPts val="2400"/>
        </a:lnSpc>
        <a:spcBef>
          <a:spcPts val="500"/>
        </a:spcBef>
        <a:spcAft>
          <a:spcPts val="500"/>
        </a:spcAft>
        <a:buClr>
          <a:srgbClr val="E30613"/>
        </a:buClr>
        <a:buFont typeface="Arial" pitchFamily="-105" charset="0"/>
        <a:buChar char="•"/>
        <a:defRPr lang="en-GB" sz="2000" dirty="0">
          <a:solidFill>
            <a:schemeClr val="tx1"/>
          </a:solidFill>
          <a:latin typeface="+mn-lt"/>
          <a:ea typeface="ＭＳ Ｐゴシック" charset="-128"/>
          <a:cs typeface="+mn-cs"/>
        </a:defRPr>
      </a:lvl2pPr>
      <a:lvl3pPr marL="0" indent="0" algn="l" rtl="0" eaLnBrk="0" fontAlgn="base" hangingPunct="0">
        <a:lnSpc>
          <a:spcPts val="2000"/>
        </a:lnSpc>
        <a:spcBef>
          <a:spcPts val="500"/>
        </a:spcBef>
        <a:spcAft>
          <a:spcPts val="500"/>
        </a:spcAft>
        <a:buFont typeface="Lucida Grande" pitchFamily="-105" charset="0"/>
        <a:defRPr lang="en-GB" sz="1600" dirty="0">
          <a:solidFill>
            <a:schemeClr val="tx1"/>
          </a:solidFill>
          <a:latin typeface="+mn-lt"/>
          <a:ea typeface="ＭＳ Ｐゴシック" charset="-128"/>
          <a:cs typeface="+mn-cs"/>
        </a:defRPr>
      </a:lvl3pPr>
      <a:lvl4pPr marL="215900" indent="-215900" algn="l" rtl="0" eaLnBrk="0" fontAlgn="base" hangingPunct="0">
        <a:lnSpc>
          <a:spcPts val="2000"/>
        </a:lnSpc>
        <a:spcBef>
          <a:spcPts val="500"/>
        </a:spcBef>
        <a:spcAft>
          <a:spcPts val="500"/>
        </a:spcAft>
        <a:buClr>
          <a:srgbClr val="E30613"/>
        </a:buClr>
        <a:buFont typeface="Arial" pitchFamily="-105" charset="0"/>
        <a:buChar char="•"/>
        <a:defRPr lang="en-GB" sz="1600" dirty="0">
          <a:solidFill>
            <a:schemeClr val="tx1"/>
          </a:solidFill>
          <a:latin typeface="+mn-lt"/>
          <a:ea typeface="ＭＳ Ｐゴシック" charset="-128"/>
          <a:cs typeface="ＭＳ Ｐゴシック" charset="-128"/>
        </a:defRPr>
      </a:lvl4pPr>
      <a:lvl5pPr marL="431800" indent="-215900" algn="l" rtl="0" eaLnBrk="0" fontAlgn="base" hangingPunct="0">
        <a:lnSpc>
          <a:spcPts val="2000"/>
        </a:lnSpc>
        <a:spcBef>
          <a:spcPct val="0"/>
        </a:spcBef>
        <a:spcAft>
          <a:spcPts val="500"/>
        </a:spcAft>
        <a:buFont typeface="Arial" pitchFamily="-105" charset="0"/>
        <a:buChar char="–"/>
        <a:defRPr lang="en-US" sz="1600" dirty="0">
          <a:solidFill>
            <a:schemeClr val="tx1"/>
          </a:solidFill>
          <a:latin typeface="+mn-lt"/>
          <a:ea typeface="ＭＳ Ｐゴシック" charset="-128"/>
          <a:cs typeface="ＭＳ Ｐゴシック" charset="-128"/>
        </a:defRPr>
      </a:lvl5pPr>
      <a:lvl6pPr marL="457200" indent="-457200" algn="l" defTabSz="914400" rtl="0" fontAlgn="base">
        <a:spcBef>
          <a:spcPct val="20000"/>
        </a:spcBef>
        <a:spcAft>
          <a:spcPct val="0"/>
        </a:spcAft>
        <a:buChar char="»"/>
        <a:defRPr lang="en-GB" sz="1600" kern="0" baseline="0" dirty="0" smtClean="0">
          <a:solidFill>
            <a:schemeClr val="tx1"/>
          </a:solidFill>
          <a:latin typeface="+mn-lt"/>
          <a:ea typeface="ＭＳ Ｐゴシック" charset="-128"/>
          <a:cs typeface="ＭＳ Ｐゴシック" charset="-128"/>
        </a:defRPr>
      </a:lvl6pPr>
      <a:lvl7pPr marL="2971800" indent="-228600" algn="l" defTabSz="914400" rtl="0" fontAlgn="base">
        <a:spcBef>
          <a:spcPct val="20000"/>
        </a:spcBef>
        <a:spcAft>
          <a:spcPct val="0"/>
        </a:spcAft>
        <a:buClr>
          <a:srgbClr val="E30613"/>
        </a:buClr>
        <a:buChar char="»"/>
        <a:defRPr lang="en-GB" sz="1600" kern="0" baseline="0" dirty="0" smtClean="0">
          <a:solidFill>
            <a:schemeClr val="tx1"/>
          </a:solidFill>
          <a:latin typeface="+mn-lt"/>
          <a:ea typeface="ＭＳ Ｐゴシック" charset="-128"/>
          <a:cs typeface="ＭＳ Ｐゴシック" charset="-128"/>
        </a:defRPr>
      </a:lvl7pPr>
      <a:lvl8pPr marL="3429000" indent="-228600" algn="l" defTabSz="914400" rtl="0" fontAlgn="base">
        <a:spcBef>
          <a:spcPct val="20000"/>
        </a:spcBef>
        <a:spcAft>
          <a:spcPct val="0"/>
        </a:spcAft>
        <a:buChar char="»"/>
        <a:defRPr lang="en-GB" sz="1600" kern="0" dirty="0" smtClean="0">
          <a:solidFill>
            <a:schemeClr val="tx1"/>
          </a:solidFill>
          <a:latin typeface="+mn-lt"/>
          <a:ea typeface="ＭＳ Ｐゴシック" charset="-128"/>
          <a:cs typeface="ＭＳ Ｐゴシック" charset="-128"/>
        </a:defRPr>
      </a:lvl8pPr>
      <a:lvl9pPr marL="3886200" indent="-228600" algn="l" defTabSz="914400" rtl="0" fontAlgn="base">
        <a:spcBef>
          <a:spcPct val="20000"/>
        </a:spcBef>
        <a:spcAft>
          <a:spcPct val="0"/>
        </a:spcAft>
        <a:buChar char="»"/>
        <a:defRPr lang="en-GB" sz="1000" kern="0" baseline="0" dirty="0" smtClean="0">
          <a:solidFill>
            <a:schemeClr val="tx1"/>
          </a:solidFill>
          <a:latin typeface="+mn-lt"/>
          <a:ea typeface="ＭＳ Ｐゴシック" charset="-128"/>
          <a:cs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15"/>
          <p:cNvSpPr>
            <a:spLocks noGrp="1" noChangeArrowheads="1"/>
          </p:cNvSpPr>
          <p:nvPr>
            <p:ph type="title"/>
          </p:nvPr>
        </p:nvSpPr>
        <p:spPr>
          <a:xfrm>
            <a:off x="533400" y="3608821"/>
            <a:ext cx="8077200" cy="850032"/>
          </a:xfrm>
        </p:spPr>
        <p:txBody>
          <a:bodyPr anchor="t"/>
          <a:lstStyle/>
          <a:p>
            <a:pPr eaLnBrk="1" hangingPunct="1"/>
            <a:r>
              <a:rPr lang="en-GB" dirty="0">
                <a:ea typeface="ＭＳ Ｐゴシック" pitchFamily="-105" charset="-128"/>
                <a:cs typeface="ＭＳ Ｐゴシック" pitchFamily="-105" charset="-128"/>
              </a:rPr>
              <a:t>Know how legislation and regulations affects hospitality businesses</a:t>
            </a:r>
          </a:p>
        </p:txBody>
      </p:sp>
      <p:sp>
        <p:nvSpPr>
          <p:cNvPr id="2050" name="Rectangle 14"/>
          <p:cNvSpPr>
            <a:spLocks noGrp="1" noChangeArrowheads="1"/>
          </p:cNvSpPr>
          <p:nvPr>
            <p:ph sz="quarter" idx="10"/>
          </p:nvPr>
        </p:nvSpPr>
        <p:spPr>
          <a:xfrm>
            <a:off x="457200" y="1916832"/>
            <a:ext cx="8229600" cy="4210368"/>
          </a:xfrm>
        </p:spPr>
        <p:txBody>
          <a:bodyPr/>
          <a:lstStyle/>
          <a:p>
            <a:pPr marL="0" indent="0" eaLnBrk="1" hangingPunct="1"/>
            <a:endParaRPr b="1" dirty="0">
              <a:ea typeface="ＭＳ Ｐゴシック" pitchFamily="-105" charset="-128"/>
              <a:cs typeface="ＭＳ Ｐゴシック" pitchFamily="-105" charset="-128"/>
            </a:endParaRPr>
          </a:p>
          <a:p>
            <a:pPr marL="0" indent="0" eaLnBrk="1" hangingPunct="1"/>
            <a:endParaRPr b="1" dirty="0">
              <a:ea typeface="ＭＳ Ｐゴシック" pitchFamily="-105" charset="-128"/>
              <a:cs typeface="ＭＳ Ｐゴシック" pitchFamily="-105" charset="-128"/>
            </a:endParaRPr>
          </a:p>
          <a:p>
            <a:pPr marL="0" indent="0" algn="ctr" eaLnBrk="1" hangingPunct="1"/>
            <a:r>
              <a:rPr sz="6600" dirty="0">
                <a:solidFill>
                  <a:schemeClr val="bg1"/>
                </a:solidFill>
                <a:ea typeface="ＭＳ Ｐゴシック" pitchFamily="-105" charset="-128"/>
                <a:cs typeface="ＭＳ Ｐゴシック" pitchFamily="-105" charset="-128"/>
              </a:rPr>
              <a:t>PowerPoint </a:t>
            </a:r>
            <a:r>
              <a:rPr lang="en-GB" sz="6600" dirty="0">
                <a:solidFill>
                  <a:schemeClr val="bg1"/>
                </a:solidFill>
                <a:ea typeface="ＭＳ Ｐゴシック" pitchFamily="-105" charset="-128"/>
                <a:cs typeface="ＭＳ Ｐゴシック" pitchFamily="-105" charset="-128"/>
              </a:rPr>
              <a:t>pre</a:t>
            </a:r>
            <a:r>
              <a:rPr sz="6600" dirty="0">
                <a:solidFill>
                  <a:schemeClr val="bg1"/>
                </a:solidFill>
                <a:ea typeface="ＭＳ Ｐゴシック" pitchFamily="-105" charset="-128"/>
                <a:cs typeface="ＭＳ Ｐゴシック" pitchFamily="-105" charset="-128"/>
              </a:rPr>
              <a:t>sentation</a:t>
            </a:r>
          </a:p>
        </p:txBody>
      </p:sp>
      <p:sp>
        <p:nvSpPr>
          <p:cNvPr id="2051" name="Text Box 10"/>
          <p:cNvSpPr txBox="1">
            <a:spLocks noChangeArrowheads="1"/>
          </p:cNvSpPr>
          <p:nvPr/>
        </p:nvSpPr>
        <p:spPr bwMode="white">
          <a:xfrm>
            <a:off x="533400" y="2057400"/>
            <a:ext cx="8077200" cy="1295400"/>
          </a:xfrm>
          <a:prstGeom prst="rect">
            <a:avLst/>
          </a:prstGeom>
          <a:solidFill>
            <a:srgbClr val="E30613"/>
          </a:solidFill>
          <a:ln w="9525">
            <a:noFill/>
            <a:miter lim="800000"/>
            <a:headEnd/>
            <a:tailEnd/>
          </a:ln>
        </p:spPr>
        <p:txBody>
          <a:bodyPr wrap="none">
            <a:prstTxWarp prst="textNoShape">
              <a:avLst/>
            </a:prstTxWarp>
          </a:bodyPr>
          <a:lstStyle/>
          <a:p>
            <a:r>
              <a:rPr lang="en-GB" sz="1800">
                <a:solidFill>
                  <a:srgbClr val="D81E05"/>
                </a:solidFill>
                <a:ea typeface="Arial" pitchFamily="-105" charset="0"/>
                <a:cs typeface="Arial" pitchFamily="-105" charset="0"/>
              </a:rPr>
              <a:t> </a:t>
            </a:r>
          </a:p>
        </p:txBody>
      </p:sp>
      <p:sp>
        <p:nvSpPr>
          <p:cNvPr id="2052" name="Text Box 10"/>
          <p:cNvSpPr txBox="1">
            <a:spLocks noChangeArrowheads="1"/>
          </p:cNvSpPr>
          <p:nvPr/>
        </p:nvSpPr>
        <p:spPr bwMode="white">
          <a:xfrm>
            <a:off x="533400" y="3352800"/>
            <a:ext cx="8077200" cy="228600"/>
          </a:xfrm>
          <a:prstGeom prst="rect">
            <a:avLst/>
          </a:prstGeom>
          <a:solidFill>
            <a:srgbClr val="D9D9D9"/>
          </a:solidFill>
          <a:ln w="9525">
            <a:noFill/>
            <a:miter lim="800000"/>
            <a:headEnd/>
            <a:tailEnd/>
          </a:ln>
        </p:spPr>
        <p:txBody>
          <a:bodyPr wrap="none">
            <a:prstTxWarp prst="textNoShape">
              <a:avLst/>
            </a:prstTxWarp>
          </a:bodyPr>
          <a:lstStyle/>
          <a:p>
            <a:r>
              <a:rPr lang="en-GB" sz="1800">
                <a:solidFill>
                  <a:srgbClr val="D81E05"/>
                </a:solidFill>
                <a:ea typeface="Arial" pitchFamily="-105" charset="0"/>
                <a:cs typeface="Arial" pitchFamily="-105" charset="0"/>
              </a:rPr>
              <a:t> </a:t>
            </a:r>
          </a:p>
        </p:txBody>
      </p:sp>
      <p:sp>
        <p:nvSpPr>
          <p:cNvPr id="2054" name="TextBox 9"/>
          <p:cNvSpPr txBox="1">
            <a:spLocks noChangeArrowheads="1"/>
          </p:cNvSpPr>
          <p:nvPr/>
        </p:nvSpPr>
        <p:spPr bwMode="auto">
          <a:xfrm>
            <a:off x="762000" y="2209800"/>
            <a:ext cx="7696200" cy="461963"/>
          </a:xfrm>
          <a:prstGeom prst="rect">
            <a:avLst/>
          </a:prstGeom>
          <a:noFill/>
          <a:ln w="9525">
            <a:noFill/>
            <a:miter lim="800000"/>
            <a:headEnd/>
            <a:tailEnd/>
          </a:ln>
        </p:spPr>
        <p:txBody>
          <a:bodyPr>
            <a:prstTxWarp prst="textNoShape">
              <a:avLst/>
            </a:prstTxWarp>
            <a:spAutoFit/>
          </a:bodyPr>
          <a:lstStyle/>
          <a:p>
            <a:r>
              <a:rPr lang="en-GB" sz="2400" b="1" dirty="0">
                <a:solidFill>
                  <a:srgbClr val="FFFFFF"/>
                </a:solidFill>
              </a:rPr>
              <a:t>Unit 202: Understand business success</a:t>
            </a:r>
            <a:endParaRPr lang="en-US" sz="2400" dirty="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838200"/>
            <a:ext cx="8218488" cy="934616"/>
          </a:xfrm>
        </p:spPr>
        <p:txBody>
          <a:bodyPr/>
          <a:lstStyle/>
          <a:p>
            <a:r>
              <a:rPr lang="en-GB" dirty="0">
                <a:ea typeface="ＭＳ Ｐゴシック" pitchFamily="-105" charset="-128"/>
                <a:cs typeface="ＭＳ Ｐゴシック" pitchFamily="-105" charset="-128"/>
              </a:rPr>
              <a:t>Importance of compliance with legislation and regulations within the hospitality industry</a:t>
            </a:r>
            <a:endParaRPr lang="en-US" dirty="0">
              <a:ea typeface="ＭＳ Ｐゴシック" pitchFamily="-105" charset="-128"/>
              <a:cs typeface="ＭＳ Ｐゴシック" pitchFamily="-105" charset="-128"/>
            </a:endParaRPr>
          </a:p>
        </p:txBody>
      </p:sp>
      <p:sp>
        <p:nvSpPr>
          <p:cNvPr id="5123" name="Content Placeholder 2"/>
          <p:cNvSpPr>
            <a:spLocks noGrp="1"/>
          </p:cNvSpPr>
          <p:nvPr>
            <p:ph sz="quarter" idx="10"/>
          </p:nvPr>
        </p:nvSpPr>
        <p:spPr>
          <a:xfrm>
            <a:off x="457200" y="1916832"/>
            <a:ext cx="8229600" cy="4210918"/>
          </a:xfrm>
        </p:spPr>
        <p:txBody>
          <a:bodyPr/>
          <a:lstStyle/>
          <a:p>
            <a:pPr>
              <a:defRPr/>
            </a:pPr>
            <a:r>
              <a:rPr lang="en-GB" dirty="0">
                <a:solidFill>
                  <a:srgbClr val="222222"/>
                </a:solidFill>
                <a:latin typeface="RobotoRegular"/>
              </a:rPr>
              <a:t>Meeting legal obligations might seem like a management no-brainer, but only fulfilling your minimum requirements might result in missed opportunities. </a:t>
            </a:r>
          </a:p>
          <a:p>
            <a:pPr>
              <a:defRPr/>
            </a:pPr>
            <a:r>
              <a:rPr lang="en-GB" dirty="0">
                <a:solidFill>
                  <a:srgbClr val="222222"/>
                </a:solidFill>
                <a:latin typeface="RobotoRegular"/>
              </a:rPr>
              <a:t>Understanding the reasons for the various rules, laws and regulations that govern a business will help you take advantage of any benefits they offer while ensuring you stay in compliance at all times.</a:t>
            </a:r>
          </a:p>
          <a:p>
            <a:pPr>
              <a:defRPr/>
            </a:pPr>
            <a:r>
              <a:rPr lang="en-GB" dirty="0"/>
              <a:t>Without legislation and regulation business standards would drop, there would be greater health and safety risks, no legal standing for employee rights, lack of corporate governance </a:t>
            </a:r>
            <a:r>
              <a:rPr lang="en-GB" dirty="0">
                <a:solidFill>
                  <a:srgbClr val="000000"/>
                </a:solidFill>
              </a:rPr>
              <a:t>– </a:t>
            </a:r>
            <a:r>
              <a:rPr lang="en-GB" dirty="0"/>
              <a:t>potential chaos!</a:t>
            </a:r>
          </a:p>
          <a:p>
            <a:pPr>
              <a:defRPr/>
            </a:pPr>
            <a:endParaRPr lang="en-GB" dirty="0">
              <a:solidFill>
                <a:srgbClr val="222222"/>
              </a:solidFill>
              <a:latin typeface="RobotoRegular"/>
            </a:endParaRPr>
          </a:p>
          <a:p>
            <a:pPr marL="0" indent="0"/>
            <a:endParaRPr lang="en-US" dirty="0">
              <a:ea typeface="ＭＳ Ｐゴシック" pitchFamily="-105" charset="-128"/>
              <a:cs typeface="ＭＳ Ｐゴシック" pitchFamily="-105" charset="-128"/>
            </a:endParaRPr>
          </a:p>
        </p:txBody>
      </p:sp>
    </p:spTree>
    <p:extLst>
      <p:ext uri="{BB962C8B-B14F-4D97-AF65-F5344CB8AC3E}">
        <p14:creationId xmlns:p14="http://schemas.microsoft.com/office/powerpoint/2010/main" val="40834756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B598B-717B-4F73-BEA7-17B8CC3EE2A4}"/>
              </a:ext>
            </a:extLst>
          </p:cNvPr>
          <p:cNvSpPr>
            <a:spLocks noGrp="1"/>
          </p:cNvSpPr>
          <p:nvPr>
            <p:ph type="title"/>
          </p:nvPr>
        </p:nvSpPr>
        <p:spPr>
          <a:xfrm>
            <a:off x="457200" y="838200"/>
            <a:ext cx="8218488" cy="1006624"/>
          </a:xfrm>
        </p:spPr>
        <p:txBody>
          <a:bodyPr/>
          <a:lstStyle/>
          <a:p>
            <a:r>
              <a:rPr lang="en-GB" dirty="0"/>
              <a:t>Importance of compliance with legislation and regulation within the hospitality industry</a:t>
            </a:r>
          </a:p>
        </p:txBody>
      </p:sp>
      <p:sp>
        <p:nvSpPr>
          <p:cNvPr id="3" name="Content Placeholder 2">
            <a:extLst>
              <a:ext uri="{FF2B5EF4-FFF2-40B4-BE49-F238E27FC236}">
                <a16:creationId xmlns:a16="http://schemas.microsoft.com/office/drawing/2014/main" id="{799A3A65-51A5-4664-B2C1-F4A2930BD510}"/>
              </a:ext>
            </a:extLst>
          </p:cNvPr>
          <p:cNvSpPr>
            <a:spLocks noGrp="1"/>
          </p:cNvSpPr>
          <p:nvPr>
            <p:ph sz="quarter" idx="10"/>
          </p:nvPr>
        </p:nvSpPr>
        <p:spPr>
          <a:xfrm>
            <a:off x="457200" y="2204864"/>
            <a:ext cx="8229600" cy="2808314"/>
          </a:xfrm>
        </p:spPr>
        <p:txBody>
          <a:bodyPr/>
          <a:lstStyle/>
          <a:p>
            <a:r>
              <a:rPr lang="en-GB" b="1" dirty="0"/>
              <a:t>Good governance </a:t>
            </a:r>
            <a:r>
              <a:rPr lang="en-GB" dirty="0"/>
              <a:t>is</a:t>
            </a:r>
            <a:r>
              <a:rPr lang="en-GB" b="1" dirty="0"/>
              <a:t> </a:t>
            </a:r>
            <a:r>
              <a:rPr lang="en-GB" dirty="0"/>
              <a:t>essential for a business of any size to achieve its objectives and drive improvement, as well as maintain legal and ethical standing in the eyes of shareholders, regulators and the wider community.</a:t>
            </a:r>
            <a:r>
              <a:rPr lang="en-GB" b="1" dirty="0"/>
              <a:t>  </a:t>
            </a:r>
          </a:p>
          <a:p>
            <a:r>
              <a:rPr lang="en-GB" b="1" dirty="0">
                <a:solidFill>
                  <a:srgbClr val="000000"/>
                </a:solidFill>
              </a:rPr>
              <a:t>Protecting reputation </a:t>
            </a:r>
            <a:r>
              <a:rPr lang="en-GB" dirty="0">
                <a:solidFill>
                  <a:srgbClr val="000000"/>
                </a:solidFill>
              </a:rPr>
              <a:t>– a good reputation is important because it repeat business and generates future growth or new business ensuring business success, protecting this reputation is paramount.</a:t>
            </a:r>
            <a:endParaRPr lang="en-GB" b="1" dirty="0">
              <a:solidFill>
                <a:srgbClr val="000000"/>
              </a:solidFill>
            </a:endParaRPr>
          </a:p>
          <a:p>
            <a:endParaRPr lang="en-GB" dirty="0"/>
          </a:p>
        </p:txBody>
      </p:sp>
    </p:spTree>
    <p:extLst>
      <p:ext uri="{BB962C8B-B14F-4D97-AF65-F5344CB8AC3E}">
        <p14:creationId xmlns:p14="http://schemas.microsoft.com/office/powerpoint/2010/main" val="4206214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41DF4-BD46-439C-9E24-C45D8B81C162}"/>
              </a:ext>
            </a:extLst>
          </p:cNvPr>
          <p:cNvSpPr>
            <a:spLocks noGrp="1"/>
          </p:cNvSpPr>
          <p:nvPr>
            <p:ph type="title"/>
          </p:nvPr>
        </p:nvSpPr>
        <p:spPr>
          <a:xfrm>
            <a:off x="457200" y="838200"/>
            <a:ext cx="8218488" cy="1078632"/>
          </a:xfrm>
        </p:spPr>
        <p:txBody>
          <a:bodyPr/>
          <a:lstStyle/>
          <a:p>
            <a:r>
              <a:rPr lang="en-GB" dirty="0"/>
              <a:t>Importance of compliance with legislation and regulations within the hospitality industry</a:t>
            </a:r>
          </a:p>
        </p:txBody>
      </p:sp>
      <p:sp>
        <p:nvSpPr>
          <p:cNvPr id="3" name="Content Placeholder 2">
            <a:extLst>
              <a:ext uri="{FF2B5EF4-FFF2-40B4-BE49-F238E27FC236}">
                <a16:creationId xmlns:a16="http://schemas.microsoft.com/office/drawing/2014/main" id="{8B188333-6140-4EB4-9D9B-A07E6DE228EF}"/>
              </a:ext>
            </a:extLst>
          </p:cNvPr>
          <p:cNvSpPr>
            <a:spLocks noGrp="1"/>
          </p:cNvSpPr>
          <p:nvPr>
            <p:ph sz="quarter" idx="10"/>
          </p:nvPr>
        </p:nvSpPr>
        <p:spPr>
          <a:xfrm>
            <a:off x="457200" y="2276872"/>
            <a:ext cx="8229600" cy="3960440"/>
          </a:xfrm>
        </p:spPr>
        <p:txBody>
          <a:bodyPr/>
          <a:lstStyle/>
          <a:p>
            <a:pPr lvl="0">
              <a:defRPr/>
            </a:pPr>
            <a:r>
              <a:rPr lang="en-GB" b="1" dirty="0">
                <a:solidFill>
                  <a:srgbClr val="000000"/>
                </a:solidFill>
              </a:rPr>
              <a:t>Keeping guests and staff safe </a:t>
            </a:r>
            <a:r>
              <a:rPr lang="en-GB" dirty="0">
                <a:solidFill>
                  <a:srgbClr val="000000"/>
                </a:solidFill>
              </a:rPr>
              <a:t>– risk management helps both employers and employees to identify, analyse and avoid risk from various sources. In the hospitality industry there are plenty of potential risks to identify and address to ensure the wellbeing of your staff and guests.</a:t>
            </a:r>
          </a:p>
          <a:p>
            <a:pPr marL="342900" lvl="0" indent="-342900">
              <a:lnSpc>
                <a:spcPct val="100000"/>
              </a:lnSpc>
              <a:spcBef>
                <a:spcPts val="600"/>
              </a:spcBef>
              <a:spcAft>
                <a:spcPts val="0"/>
              </a:spcAft>
              <a:buClr>
                <a:srgbClr val="FF0000"/>
              </a:buClr>
              <a:buFont typeface="Symbol" panose="05050102010706020507" pitchFamily="18" charset="2"/>
              <a:buChar char=""/>
            </a:pPr>
            <a:r>
              <a:rPr lang="en-GB" sz="1800" dirty="0">
                <a:solidFill>
                  <a:srgbClr val="000000"/>
                </a:solidFill>
                <a:latin typeface="Arial" panose="020B0604020202020204" pitchFamily="34" charset="0"/>
                <a:ea typeface="Calibri" panose="020F0502020204030204" pitchFamily="34" charset="0"/>
                <a:cs typeface="Times New Roman" panose="02020603050405020304" pitchFamily="18" charset="0"/>
              </a:rPr>
              <a:t>health and safety</a:t>
            </a:r>
          </a:p>
          <a:p>
            <a:pPr marL="342900" lvl="0" indent="-342900">
              <a:lnSpc>
                <a:spcPct val="100000"/>
              </a:lnSpc>
              <a:spcBef>
                <a:spcPts val="600"/>
              </a:spcBef>
              <a:spcAft>
                <a:spcPts val="0"/>
              </a:spcAft>
              <a:buClr>
                <a:srgbClr val="FF0000"/>
              </a:buClr>
              <a:buFont typeface="Symbol" panose="05050102010706020507" pitchFamily="18" charset="2"/>
              <a:buChar char=""/>
            </a:pPr>
            <a:r>
              <a:rPr lang="en-GB" sz="1800" dirty="0">
                <a:solidFill>
                  <a:srgbClr val="000000"/>
                </a:solidFill>
                <a:latin typeface="Arial" panose="020B0604020202020204" pitchFamily="34" charset="0"/>
                <a:ea typeface="Calibri" panose="020F0502020204030204" pitchFamily="34" charset="0"/>
                <a:cs typeface="Times New Roman" panose="02020603050405020304" pitchFamily="18" charset="0"/>
              </a:rPr>
              <a:t>food safety</a:t>
            </a:r>
          </a:p>
          <a:p>
            <a:pPr marL="342900" lvl="0" indent="-342900">
              <a:lnSpc>
                <a:spcPct val="100000"/>
              </a:lnSpc>
              <a:spcBef>
                <a:spcPts val="600"/>
              </a:spcBef>
              <a:spcAft>
                <a:spcPts val="0"/>
              </a:spcAft>
              <a:buClr>
                <a:srgbClr val="FF0000"/>
              </a:buClr>
              <a:buFont typeface="Symbol" panose="05050102010706020507" pitchFamily="18" charset="2"/>
              <a:buChar char=""/>
            </a:pPr>
            <a:r>
              <a:rPr lang="en-GB" sz="1800" dirty="0">
                <a:solidFill>
                  <a:srgbClr val="000000"/>
                </a:solidFill>
                <a:latin typeface="Arial" panose="020B0604020202020204" pitchFamily="34" charset="0"/>
                <a:ea typeface="Calibri" panose="020F0502020204030204" pitchFamily="34" charset="0"/>
                <a:cs typeface="Times New Roman" panose="02020603050405020304" pitchFamily="18" charset="0"/>
              </a:rPr>
              <a:t>fire safety</a:t>
            </a:r>
          </a:p>
          <a:p>
            <a:pPr marL="342900" lvl="0" indent="-342900">
              <a:lnSpc>
                <a:spcPct val="100000"/>
              </a:lnSpc>
              <a:spcBef>
                <a:spcPts val="600"/>
              </a:spcBef>
              <a:spcAft>
                <a:spcPts val="0"/>
              </a:spcAft>
              <a:buClr>
                <a:srgbClr val="FF0000"/>
              </a:buClr>
              <a:buFont typeface="Symbol" panose="05050102010706020507" pitchFamily="18" charset="2"/>
              <a:buChar char=""/>
            </a:pPr>
            <a:r>
              <a:rPr lang="en-GB" sz="1800" dirty="0">
                <a:solidFill>
                  <a:srgbClr val="000000"/>
                </a:solidFill>
                <a:latin typeface="Arial" panose="020B0604020202020204" pitchFamily="34" charset="0"/>
                <a:ea typeface="Calibri" panose="020F0502020204030204" pitchFamily="34" charset="0"/>
                <a:cs typeface="Times New Roman" panose="02020603050405020304" pitchFamily="18" charset="0"/>
              </a:rPr>
              <a:t>occupational safety</a:t>
            </a:r>
            <a:endParaRPr lang="en-GB" sz="1800" b="1" dirty="0">
              <a:solidFill>
                <a:srgbClr val="000000"/>
              </a:solidFill>
            </a:endParaRPr>
          </a:p>
          <a:p>
            <a:endParaRPr lang="en-GB" dirty="0"/>
          </a:p>
        </p:txBody>
      </p:sp>
      <p:pic>
        <p:nvPicPr>
          <p:cNvPr id="6" name="Picture 5">
            <a:extLst>
              <a:ext uri="{FF2B5EF4-FFF2-40B4-BE49-F238E27FC236}">
                <a16:creationId xmlns:a16="http://schemas.microsoft.com/office/drawing/2014/main" id="{5604D6D0-510C-0341-830E-3824631DECA4}"/>
              </a:ext>
            </a:extLst>
          </p:cNvPr>
          <p:cNvPicPr>
            <a:picLocks noChangeAspect="1"/>
          </p:cNvPicPr>
          <p:nvPr/>
        </p:nvPicPr>
        <p:blipFill>
          <a:blip r:embed="rId2"/>
          <a:stretch>
            <a:fillRect/>
          </a:stretch>
        </p:blipFill>
        <p:spPr>
          <a:xfrm>
            <a:off x="4139952" y="3641080"/>
            <a:ext cx="3894348" cy="2596232"/>
          </a:xfrm>
          <a:prstGeom prst="rect">
            <a:avLst/>
          </a:prstGeom>
        </p:spPr>
      </p:pic>
    </p:spTree>
    <p:extLst>
      <p:ext uri="{BB962C8B-B14F-4D97-AF65-F5344CB8AC3E}">
        <p14:creationId xmlns:p14="http://schemas.microsoft.com/office/powerpoint/2010/main" val="1257138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41DF4-BD46-439C-9E24-C45D8B81C162}"/>
              </a:ext>
            </a:extLst>
          </p:cNvPr>
          <p:cNvSpPr>
            <a:spLocks noGrp="1"/>
          </p:cNvSpPr>
          <p:nvPr>
            <p:ph type="title"/>
          </p:nvPr>
        </p:nvSpPr>
        <p:spPr>
          <a:xfrm>
            <a:off x="457200" y="838200"/>
            <a:ext cx="8218488" cy="934616"/>
          </a:xfrm>
        </p:spPr>
        <p:txBody>
          <a:bodyPr/>
          <a:lstStyle/>
          <a:p>
            <a:r>
              <a:rPr lang="en-GB" dirty="0"/>
              <a:t>Importance of compliance with legislation and regulations within the hospitality industry</a:t>
            </a:r>
          </a:p>
        </p:txBody>
      </p:sp>
      <p:sp>
        <p:nvSpPr>
          <p:cNvPr id="3" name="Content Placeholder 2">
            <a:extLst>
              <a:ext uri="{FF2B5EF4-FFF2-40B4-BE49-F238E27FC236}">
                <a16:creationId xmlns:a16="http://schemas.microsoft.com/office/drawing/2014/main" id="{8B188333-6140-4EB4-9D9B-A07E6DE228EF}"/>
              </a:ext>
            </a:extLst>
          </p:cNvPr>
          <p:cNvSpPr>
            <a:spLocks noGrp="1"/>
          </p:cNvSpPr>
          <p:nvPr>
            <p:ph sz="quarter" idx="10"/>
          </p:nvPr>
        </p:nvSpPr>
        <p:spPr>
          <a:xfrm>
            <a:off x="457200" y="1772816"/>
            <a:ext cx="8229600" cy="4354384"/>
          </a:xfrm>
        </p:spPr>
        <p:txBody>
          <a:bodyPr/>
          <a:lstStyle/>
          <a:p>
            <a:pPr lvl="0">
              <a:spcBef>
                <a:spcPts val="0"/>
              </a:spcBef>
              <a:spcAft>
                <a:spcPts val="0"/>
              </a:spcAft>
              <a:defRPr/>
            </a:pPr>
            <a:r>
              <a:rPr lang="en-GB" b="1" dirty="0">
                <a:latin typeface="Arial" panose="020B0604020202020204" pitchFamily="34" charset="0"/>
                <a:cs typeface="Arial" panose="020B0604020202020204" pitchFamily="34" charset="0"/>
              </a:rPr>
              <a:t>Secure record keeping</a:t>
            </a:r>
            <a:r>
              <a:rPr lang="en-GB" dirty="0">
                <a:latin typeface="Arial" panose="020B0604020202020204" pitchFamily="34" charset="0"/>
                <a:cs typeface="Arial" panose="020B0604020202020204" pitchFamily="34" charset="0"/>
              </a:rPr>
              <a:t> is a vital part of any well-run business improving workflow, guest recognition and reward as well as maintaining confidentiality, also saving space and time, increasing accountability and improving compliance, records management helps the modern business operate at a higher level and allows you to better serve your guests.</a:t>
            </a:r>
          </a:p>
          <a:p>
            <a:pPr lvl="0">
              <a:spcBef>
                <a:spcPts val="0"/>
              </a:spcBef>
              <a:spcAft>
                <a:spcPts val="0"/>
              </a:spcAft>
              <a:defRPr/>
            </a:pPr>
            <a:endParaRPr lang="en-GB" b="1" dirty="0">
              <a:latin typeface="Arial" panose="020B0604020202020204" pitchFamily="34" charset="0"/>
              <a:cs typeface="Arial" panose="020B0604020202020204" pitchFamily="34" charset="0"/>
            </a:endParaRPr>
          </a:p>
          <a:p>
            <a:pPr lvl="0">
              <a:spcBef>
                <a:spcPts val="0"/>
              </a:spcBef>
              <a:spcAft>
                <a:spcPts val="0"/>
              </a:spcAft>
              <a:defRPr/>
            </a:pPr>
            <a:r>
              <a:rPr lang="en-GB" b="1" dirty="0">
                <a:latin typeface="Arial" panose="020B0604020202020204" pitchFamily="34" charset="0"/>
                <a:cs typeface="Arial" panose="020B0604020202020204" pitchFamily="34" charset="0"/>
              </a:rPr>
              <a:t>Honouring employment agreements and regulations </a:t>
            </a:r>
            <a:r>
              <a:rPr lang="en-GB" dirty="0">
                <a:latin typeface="Arial" panose="020B0604020202020204" pitchFamily="34" charset="0"/>
                <a:cs typeface="Arial" panose="020B0604020202020204" pitchFamily="34" charset="0"/>
              </a:rPr>
              <a:t>for the employee a contract gives them the security that they are working for a professional business that has clearly defined its obligations and agreement on all terms of employment.</a:t>
            </a:r>
          </a:p>
          <a:p>
            <a:pPr lvl="0">
              <a:spcBef>
                <a:spcPts val="0"/>
              </a:spcBef>
              <a:spcAft>
                <a:spcPts val="0"/>
              </a:spcAft>
              <a:defRPr/>
            </a:pP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For the employer they have the security that the employee is fully aware of their obligations and has agreed to comply with the stated terms. </a:t>
            </a:r>
          </a:p>
          <a:p>
            <a:endParaRPr lang="en-GB" dirty="0"/>
          </a:p>
        </p:txBody>
      </p:sp>
    </p:spTree>
    <p:extLst>
      <p:ext uri="{BB962C8B-B14F-4D97-AF65-F5344CB8AC3E}">
        <p14:creationId xmlns:p14="http://schemas.microsoft.com/office/powerpoint/2010/main" val="4164678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441DF4-BD46-439C-9E24-C45D8B81C162}"/>
              </a:ext>
            </a:extLst>
          </p:cNvPr>
          <p:cNvSpPr>
            <a:spLocks noGrp="1"/>
          </p:cNvSpPr>
          <p:nvPr>
            <p:ph type="title"/>
          </p:nvPr>
        </p:nvSpPr>
        <p:spPr>
          <a:xfrm>
            <a:off x="457200" y="838200"/>
            <a:ext cx="8218488" cy="934616"/>
          </a:xfrm>
        </p:spPr>
        <p:txBody>
          <a:bodyPr/>
          <a:lstStyle/>
          <a:p>
            <a:r>
              <a:rPr lang="en-GB" dirty="0"/>
              <a:t>Importance of compliance with legislation and regulations within the hospitality industry</a:t>
            </a:r>
          </a:p>
        </p:txBody>
      </p:sp>
      <p:sp>
        <p:nvSpPr>
          <p:cNvPr id="3" name="Content Placeholder 2">
            <a:extLst>
              <a:ext uri="{FF2B5EF4-FFF2-40B4-BE49-F238E27FC236}">
                <a16:creationId xmlns:a16="http://schemas.microsoft.com/office/drawing/2014/main" id="{8B188333-6140-4EB4-9D9B-A07E6DE228EF}"/>
              </a:ext>
            </a:extLst>
          </p:cNvPr>
          <p:cNvSpPr>
            <a:spLocks noGrp="1"/>
          </p:cNvSpPr>
          <p:nvPr>
            <p:ph sz="quarter" idx="10"/>
          </p:nvPr>
        </p:nvSpPr>
        <p:spPr>
          <a:xfrm>
            <a:off x="457200" y="1916832"/>
            <a:ext cx="8229600" cy="4210368"/>
          </a:xfrm>
        </p:spPr>
        <p:txBody>
          <a:bodyPr/>
          <a:lstStyle/>
          <a:p>
            <a:pPr lvl="0">
              <a:defRPr/>
            </a:pPr>
            <a:r>
              <a:rPr lang="en-GB" b="1" dirty="0"/>
              <a:t>Protection of staff and management rights </a:t>
            </a:r>
            <a:r>
              <a:rPr lang="en-GB" dirty="0"/>
              <a:t>– employee rights vary from country to country, however protecting the rights of employees ensures they are a valued asset to a business. Ensuring their safety and welfare as well as their wellbeing will promote employee loyalty towards the business.</a:t>
            </a:r>
            <a:endParaRPr lang="en-GB" b="1" dirty="0"/>
          </a:p>
          <a:p>
            <a:r>
              <a:rPr lang="en-GB" b="1" dirty="0"/>
              <a:t>Clear assignment of responsibilities </a:t>
            </a:r>
            <a:r>
              <a:rPr lang="en-GB" dirty="0"/>
              <a:t>– clearly defined roles and responsibilities provides clarity, alignment, and expectations to those executing the work and keeping a business running. </a:t>
            </a:r>
          </a:p>
          <a:p>
            <a:r>
              <a:rPr lang="en-GB" dirty="0"/>
              <a:t>Roles and responsibilities enable effective communications between the various hospitality departments, members of staff leading to better guest service.</a:t>
            </a:r>
          </a:p>
          <a:p>
            <a:endParaRPr lang="en-GB" dirty="0"/>
          </a:p>
        </p:txBody>
      </p:sp>
    </p:spTree>
    <p:extLst>
      <p:ext uri="{BB962C8B-B14F-4D97-AF65-F5344CB8AC3E}">
        <p14:creationId xmlns:p14="http://schemas.microsoft.com/office/powerpoint/2010/main" val="22440797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5883E-1281-47F2-BBEE-72A540524996}"/>
              </a:ext>
            </a:extLst>
          </p:cNvPr>
          <p:cNvSpPr>
            <a:spLocks noGrp="1"/>
          </p:cNvSpPr>
          <p:nvPr>
            <p:ph type="title"/>
          </p:nvPr>
        </p:nvSpPr>
        <p:spPr/>
        <p:txBody>
          <a:bodyPr/>
          <a:lstStyle/>
          <a:p>
            <a:r>
              <a:rPr lang="en-GB" dirty="0"/>
              <a:t>Importance of legislation and regulation leads to</a:t>
            </a:r>
          </a:p>
        </p:txBody>
      </p:sp>
      <p:sp>
        <p:nvSpPr>
          <p:cNvPr id="3" name="Content Placeholder 2">
            <a:extLst>
              <a:ext uri="{FF2B5EF4-FFF2-40B4-BE49-F238E27FC236}">
                <a16:creationId xmlns:a16="http://schemas.microsoft.com/office/drawing/2014/main" id="{031D5F2C-5BEF-4C4C-864E-38A2166C8B6A}"/>
              </a:ext>
            </a:extLst>
          </p:cNvPr>
          <p:cNvSpPr>
            <a:spLocks noGrp="1"/>
          </p:cNvSpPr>
          <p:nvPr>
            <p:ph sz="quarter" idx="10"/>
          </p:nvPr>
        </p:nvSpPr>
        <p:spPr/>
        <p:txBody>
          <a:bodyPr/>
          <a:lstStyle/>
          <a:p>
            <a:pPr lvl="0">
              <a:lnSpc>
                <a:spcPct val="150000"/>
              </a:lnSpc>
              <a:spcBef>
                <a:spcPts val="0"/>
              </a:spcBef>
              <a:spcAft>
                <a:spcPts val="0"/>
              </a:spcAft>
              <a:buClr>
                <a:srgbClr val="FF0000"/>
              </a:buClr>
            </a:pPr>
            <a:r>
              <a:rPr lang="en-GB" dirty="0">
                <a:solidFill>
                  <a:srgbClr val="000000"/>
                </a:solidFill>
              </a:rPr>
              <a:t>When we prioritise and comply with legislation and regulation it leads to:</a:t>
            </a:r>
          </a:p>
          <a:p>
            <a:pPr marL="342900" lvl="0" indent="-342900">
              <a:lnSpc>
                <a:spcPct val="150000"/>
              </a:lnSpc>
              <a:spcBef>
                <a:spcPts val="0"/>
              </a:spcBef>
              <a:spcAft>
                <a:spcPts val="0"/>
              </a:spcAft>
              <a:buClr>
                <a:srgbClr val="FF0000"/>
              </a:buClr>
              <a:buFont typeface="Symbol" panose="05050102010706020507" pitchFamily="18" charset="2"/>
              <a:buChar char=""/>
            </a:pPr>
            <a:r>
              <a:rPr lang="en-GB" dirty="0">
                <a:solidFill>
                  <a:srgbClr val="000000"/>
                </a:solidFill>
              </a:rPr>
              <a:t>good governance </a:t>
            </a:r>
          </a:p>
          <a:p>
            <a:pPr marL="342900" lvl="0" indent="-342900">
              <a:lnSpc>
                <a:spcPct val="150000"/>
              </a:lnSpc>
              <a:spcBef>
                <a:spcPts val="0"/>
              </a:spcBef>
              <a:spcAft>
                <a:spcPts val="0"/>
              </a:spcAft>
              <a:buClr>
                <a:srgbClr val="FF0000"/>
              </a:buClr>
              <a:buFont typeface="Symbol" panose="05050102010706020507" pitchFamily="18" charset="2"/>
              <a:buChar char=""/>
            </a:pPr>
            <a:r>
              <a:rPr lang="en-GB" dirty="0">
                <a:solidFill>
                  <a:srgbClr val="000000"/>
                </a:solidFill>
              </a:rPr>
              <a:t>keeping customers and staff safe </a:t>
            </a:r>
          </a:p>
          <a:p>
            <a:pPr marL="342900" lvl="0" indent="-342900">
              <a:lnSpc>
                <a:spcPct val="150000"/>
              </a:lnSpc>
              <a:spcBef>
                <a:spcPts val="0"/>
              </a:spcBef>
              <a:spcAft>
                <a:spcPts val="0"/>
              </a:spcAft>
              <a:buClr>
                <a:srgbClr val="FF0000"/>
              </a:buClr>
              <a:buFont typeface="Symbol" panose="05050102010706020507" pitchFamily="18" charset="2"/>
              <a:buChar char=""/>
            </a:pPr>
            <a:r>
              <a:rPr lang="en-GB" dirty="0">
                <a:solidFill>
                  <a:srgbClr val="000000"/>
                </a:solidFill>
              </a:rPr>
              <a:t>protecting reputation </a:t>
            </a:r>
          </a:p>
          <a:p>
            <a:pPr marL="342900" lvl="0" indent="-342900">
              <a:lnSpc>
                <a:spcPct val="150000"/>
              </a:lnSpc>
              <a:spcBef>
                <a:spcPts val="0"/>
              </a:spcBef>
              <a:spcAft>
                <a:spcPts val="0"/>
              </a:spcAft>
              <a:buClr>
                <a:srgbClr val="FF0000"/>
              </a:buClr>
              <a:buFont typeface="Symbol" panose="05050102010706020507" pitchFamily="18" charset="2"/>
              <a:buChar char=""/>
            </a:pPr>
            <a:r>
              <a:rPr lang="en-GB" dirty="0">
                <a:solidFill>
                  <a:srgbClr val="000000"/>
                </a:solidFill>
              </a:rPr>
              <a:t>secure record keeping</a:t>
            </a:r>
          </a:p>
          <a:p>
            <a:pPr marL="342900" lvl="0" indent="-342900">
              <a:lnSpc>
                <a:spcPct val="150000"/>
              </a:lnSpc>
              <a:spcBef>
                <a:spcPts val="0"/>
              </a:spcBef>
              <a:spcAft>
                <a:spcPts val="0"/>
              </a:spcAft>
              <a:buClr>
                <a:srgbClr val="FF0000"/>
              </a:buClr>
              <a:buFont typeface="Symbol" panose="05050102010706020507" pitchFamily="18" charset="2"/>
              <a:buChar char=""/>
            </a:pPr>
            <a:r>
              <a:rPr lang="en-GB" dirty="0">
                <a:solidFill>
                  <a:srgbClr val="000000"/>
                </a:solidFill>
              </a:rPr>
              <a:t>honouring employment agreements and regulations</a:t>
            </a:r>
          </a:p>
          <a:p>
            <a:pPr marL="342900" lvl="0" indent="-342900">
              <a:lnSpc>
                <a:spcPct val="150000"/>
              </a:lnSpc>
              <a:spcBef>
                <a:spcPts val="0"/>
              </a:spcBef>
              <a:spcAft>
                <a:spcPts val="0"/>
              </a:spcAft>
              <a:buClr>
                <a:srgbClr val="FF0000"/>
              </a:buClr>
              <a:buFont typeface="Symbol" panose="05050102010706020507" pitchFamily="18" charset="2"/>
              <a:buChar char=""/>
            </a:pPr>
            <a:r>
              <a:rPr lang="en-GB" dirty="0">
                <a:solidFill>
                  <a:srgbClr val="000000"/>
                </a:solidFill>
              </a:rPr>
              <a:t>protection of staff and management rights</a:t>
            </a:r>
          </a:p>
          <a:p>
            <a:pPr marL="342900" lvl="0" indent="-342900">
              <a:lnSpc>
                <a:spcPct val="150000"/>
              </a:lnSpc>
              <a:spcBef>
                <a:spcPts val="0"/>
              </a:spcBef>
              <a:spcAft>
                <a:spcPts val="0"/>
              </a:spcAft>
              <a:buClr>
                <a:srgbClr val="FF0000"/>
              </a:buClr>
              <a:buFont typeface="Symbol" panose="05050102010706020507" pitchFamily="18" charset="2"/>
              <a:buChar char=""/>
            </a:pPr>
            <a:r>
              <a:rPr lang="en-GB" dirty="0">
                <a:solidFill>
                  <a:srgbClr val="000000"/>
                </a:solidFill>
              </a:rPr>
              <a:t>clear assignment of responsibilities.</a:t>
            </a:r>
            <a:endParaRPr lang="en-GB" dirty="0"/>
          </a:p>
        </p:txBody>
      </p:sp>
      <p:pic>
        <p:nvPicPr>
          <p:cNvPr id="6" name="Picture 5">
            <a:extLst>
              <a:ext uri="{FF2B5EF4-FFF2-40B4-BE49-F238E27FC236}">
                <a16:creationId xmlns:a16="http://schemas.microsoft.com/office/drawing/2014/main" id="{0A46F5F0-1F43-8D4C-B687-A3EC7C50F673}"/>
              </a:ext>
            </a:extLst>
          </p:cNvPr>
          <p:cNvPicPr>
            <a:picLocks noChangeAspect="1"/>
          </p:cNvPicPr>
          <p:nvPr/>
        </p:nvPicPr>
        <p:blipFill>
          <a:blip r:embed="rId2"/>
          <a:stretch>
            <a:fillRect/>
          </a:stretch>
        </p:blipFill>
        <p:spPr>
          <a:xfrm>
            <a:off x="5741233" y="1844824"/>
            <a:ext cx="2945567" cy="2420888"/>
          </a:xfrm>
          <a:prstGeom prst="rect">
            <a:avLst/>
          </a:prstGeom>
        </p:spPr>
      </p:pic>
    </p:spTree>
    <p:extLst>
      <p:ext uri="{BB962C8B-B14F-4D97-AF65-F5344CB8AC3E}">
        <p14:creationId xmlns:p14="http://schemas.microsoft.com/office/powerpoint/2010/main" val="671265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4294967295"/>
          </p:nvPr>
        </p:nvSpPr>
        <p:spPr>
          <a:xfrm>
            <a:off x="457200" y="1371600"/>
            <a:ext cx="8229600" cy="4754563"/>
          </a:xfrm>
        </p:spPr>
        <p:txBody>
          <a:bodyPr/>
          <a:lstStyle/>
          <a:p>
            <a:pPr marL="0" indent="0" algn="ctr" eaLnBrk="1" hangingPunct="1">
              <a:lnSpc>
                <a:spcPct val="100000"/>
              </a:lnSpc>
            </a:pPr>
            <a:endParaRPr sz="6000">
              <a:solidFill>
                <a:srgbClr val="E30613"/>
              </a:solidFill>
              <a:ea typeface="ＭＳ Ｐゴシック" pitchFamily="-105" charset="-128"/>
              <a:cs typeface="ＭＳ Ｐゴシック" pitchFamily="-105" charset="-128"/>
            </a:endParaRPr>
          </a:p>
          <a:p>
            <a:pPr marL="0" indent="0" algn="ctr" eaLnBrk="1" hangingPunct="1">
              <a:lnSpc>
                <a:spcPct val="100000"/>
              </a:lnSpc>
            </a:pPr>
            <a:r>
              <a:rPr sz="6000">
                <a:solidFill>
                  <a:srgbClr val="E30613"/>
                </a:solidFill>
                <a:ea typeface="ＭＳ Ｐゴシック" pitchFamily="-105" charset="-128"/>
                <a:cs typeface="ＭＳ Ｐゴシック" pitchFamily="-105" charset="-128"/>
              </a:rPr>
              <a:t>Any questions?</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1686</TotalTime>
  <Words>557</Words>
  <Application>Microsoft Macintosh PowerPoint</Application>
  <PresentationFormat>On-screen Show (4:3)</PresentationFormat>
  <Paragraphs>41</Paragraphs>
  <Slides>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Lucida Grande</vt:lpstr>
      <vt:lpstr>RobotoRegular</vt:lpstr>
      <vt:lpstr>Symbol</vt:lpstr>
      <vt:lpstr>Times New Roman</vt:lpstr>
      <vt:lpstr>Default Design</vt:lpstr>
      <vt:lpstr>Know how legislation and regulations affects hospitality businesses</vt:lpstr>
      <vt:lpstr>Importance of compliance with legislation and regulations within the hospitality industry</vt:lpstr>
      <vt:lpstr>Importance of compliance with legislation and regulation within the hospitality industry</vt:lpstr>
      <vt:lpstr>Importance of compliance with legislation and regulations within the hospitality industry</vt:lpstr>
      <vt:lpstr>Importance of compliance with legislation and regulations within the hospitality industry</vt:lpstr>
      <vt:lpstr>Importance of compliance with legislation and regulations within the hospitality industry</vt:lpstr>
      <vt:lpstr>Importance of legislation and regulation leads to</vt:lpstr>
      <vt:lpstr>PowerPoint Presentation</vt:lpstr>
    </vt:vector>
  </TitlesOfParts>
  <Company>City &amp; Guilds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janicec</dc:creator>
  <cp:lastModifiedBy>Hannah Cooper</cp:lastModifiedBy>
  <cp:revision>157</cp:revision>
  <dcterms:created xsi:type="dcterms:W3CDTF">2013-05-28T00:38:54Z</dcterms:created>
  <dcterms:modified xsi:type="dcterms:W3CDTF">2020-03-30T16:28:22Z</dcterms:modified>
</cp:coreProperties>
</file>