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5"/>
  </p:notesMasterIdLst>
  <p:handoutMasterIdLst>
    <p:handoutMasterId r:id="rId16"/>
  </p:handoutMasterIdLst>
  <p:sldIdLst>
    <p:sldId id="256" r:id="rId2"/>
    <p:sldId id="328" r:id="rId3"/>
    <p:sldId id="371" r:id="rId4"/>
    <p:sldId id="377" r:id="rId5"/>
    <p:sldId id="354" r:id="rId6"/>
    <p:sldId id="379" r:id="rId7"/>
    <p:sldId id="372" r:id="rId8"/>
    <p:sldId id="351" r:id="rId9"/>
    <p:sldId id="352" r:id="rId10"/>
    <p:sldId id="353" r:id="rId11"/>
    <p:sldId id="378" r:id="rId12"/>
    <p:sldId id="349" r:id="rId13"/>
    <p:sldId id="362" r:id="rId14"/>
  </p:sldIdLst>
  <p:sldSz cx="9144000" cy="6858000" type="screen4x3"/>
  <p:notesSz cx="6858000" cy="9144000"/>
  <p:custDataLst>
    <p:tags r:id="rId17"/>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9" autoAdjust="0"/>
    <p:restoredTop sz="94753"/>
  </p:normalViewPr>
  <p:slideViewPr>
    <p:cSldViewPr showGuides="1">
      <p:cViewPr varScale="1">
        <p:scale>
          <a:sx n="106" d="100"/>
          <a:sy n="106" d="100"/>
        </p:scale>
        <p:origin x="179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3/30/20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34106"/>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dirty="0">
                <a:solidFill>
                  <a:schemeClr val="bg1"/>
                </a:solidFill>
              </a:rPr>
              <a:t>Level 2 </a:t>
            </a:r>
            <a:r>
              <a:rPr lang="en-GB" sz="1400" b="1" dirty="0">
                <a:solidFill>
                  <a:schemeClr val="bg1"/>
                </a:solidFill>
              </a:rPr>
              <a:t>Hospitality and Catering</a:t>
            </a:r>
            <a:endParaRPr lang="en-US" sz="1400"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2017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13</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hf sldNum="0"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5"/>
          <p:cNvSpPr>
            <a:spLocks noGrp="1" noChangeArrowheads="1"/>
          </p:cNvSpPr>
          <p:nvPr>
            <p:ph type="title"/>
          </p:nvPr>
        </p:nvSpPr>
        <p:spPr>
          <a:xfrm>
            <a:off x="555098" y="3763882"/>
            <a:ext cx="8077200" cy="850032"/>
          </a:xfrm>
        </p:spPr>
        <p:txBody>
          <a:bodyPr anchor="t"/>
          <a:lstStyle/>
          <a:p>
            <a:pPr eaLnBrk="1" hangingPunct="1"/>
            <a:r>
              <a:rPr lang="en-GB" dirty="0">
                <a:ea typeface="ＭＳ Ｐゴシック" pitchFamily="-105" charset="-128"/>
                <a:cs typeface="ＭＳ Ｐゴシック" pitchFamily="-105" charset="-128"/>
              </a:rPr>
              <a:t>Know the health and safety requirements of hospitality organisations</a:t>
            </a:r>
          </a:p>
        </p:txBody>
      </p:sp>
      <p:sp>
        <p:nvSpPr>
          <p:cNvPr id="2050" name="Rectangle 14"/>
          <p:cNvSpPr>
            <a:spLocks noGrp="1" noChangeArrowheads="1"/>
          </p:cNvSpPr>
          <p:nvPr>
            <p:ph sz="quarter" idx="10"/>
          </p:nvPr>
        </p:nvSpPr>
        <p:spPr>
          <a:xfrm>
            <a:off x="457200" y="1916832"/>
            <a:ext cx="8229600" cy="1847050"/>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4" name="TextBox 9"/>
          <p:cNvSpPr txBox="1">
            <a:spLocks noChangeArrowheads="1"/>
          </p:cNvSpPr>
          <p:nvPr/>
        </p:nvSpPr>
        <p:spPr bwMode="auto">
          <a:xfrm>
            <a:off x="762000" y="2209800"/>
            <a:ext cx="7696200" cy="461665"/>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202: Understand business success</a:t>
            </a:r>
            <a:endParaRPr lang="en-US" sz="2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718592"/>
          </a:xfrm>
        </p:spPr>
        <p:txBody>
          <a:bodyPr/>
          <a:lstStyle/>
          <a:p>
            <a:r>
              <a:rPr lang="en-GB" dirty="0"/>
              <a:t>Legal responsibilities for employers with regard to health and safety guidance</a:t>
            </a:r>
            <a:endParaRPr lang="en-US" dirty="0"/>
          </a:p>
        </p:txBody>
      </p:sp>
      <p:sp>
        <p:nvSpPr>
          <p:cNvPr id="3" name="Content Placeholder 2"/>
          <p:cNvSpPr>
            <a:spLocks noGrp="1"/>
          </p:cNvSpPr>
          <p:nvPr>
            <p:ph sz="quarter" idx="10"/>
          </p:nvPr>
        </p:nvSpPr>
        <p:spPr>
          <a:xfrm>
            <a:off x="457200" y="1628800"/>
            <a:ext cx="8229600" cy="4536504"/>
          </a:xfrm>
        </p:spPr>
        <p:txBody>
          <a:bodyPr/>
          <a:lstStyle/>
          <a:p>
            <a:r>
              <a:rPr lang="en-GB" b="1" dirty="0"/>
              <a:t>Step 3: Put in controls and inform</a:t>
            </a:r>
          </a:p>
          <a:p>
            <a:r>
              <a:rPr lang="en-GB" dirty="0"/>
              <a:t>Decide what you are going to do to make the task or activity safer for you, your employees and other people around you. Implement the controls and then tell your employees! </a:t>
            </a:r>
          </a:p>
          <a:p>
            <a:r>
              <a:rPr lang="en-GB" dirty="0"/>
              <a:t>Your control measures are the most significant part of the risk assessment, as they set out the steps that must be followed to protect people. Some control measures may already be in place. </a:t>
            </a:r>
          </a:p>
          <a:p>
            <a:r>
              <a:rPr lang="en-GB" dirty="0"/>
              <a:t>You will need to decide if additional measures are needed. Risk assessment will help you prioritise the high risk hazards first. </a:t>
            </a:r>
          </a:p>
          <a:p>
            <a:endParaRPr lang="en-GB" sz="1800" dirty="0">
              <a:latin typeface="Open Sans"/>
            </a:endParaRPr>
          </a:p>
        </p:txBody>
      </p:sp>
    </p:spTree>
    <p:extLst>
      <p:ext uri="{BB962C8B-B14F-4D97-AF65-F5344CB8AC3E}">
        <p14:creationId xmlns:p14="http://schemas.microsoft.com/office/powerpoint/2010/main" val="3572826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BAE92-F885-4047-9CF7-627716C9D07B}"/>
              </a:ext>
            </a:extLst>
          </p:cNvPr>
          <p:cNvSpPr>
            <a:spLocks noGrp="1"/>
          </p:cNvSpPr>
          <p:nvPr>
            <p:ph type="title"/>
          </p:nvPr>
        </p:nvSpPr>
        <p:spPr>
          <a:xfrm>
            <a:off x="457200" y="838200"/>
            <a:ext cx="8218488" cy="1078632"/>
          </a:xfrm>
        </p:spPr>
        <p:txBody>
          <a:bodyPr/>
          <a:lstStyle/>
          <a:p>
            <a:r>
              <a:rPr lang="en-GB" dirty="0"/>
              <a:t>Legal responsibilities for employers with regard to health and safety guidance</a:t>
            </a:r>
          </a:p>
        </p:txBody>
      </p:sp>
      <p:sp>
        <p:nvSpPr>
          <p:cNvPr id="3" name="Content Placeholder 2">
            <a:extLst>
              <a:ext uri="{FF2B5EF4-FFF2-40B4-BE49-F238E27FC236}">
                <a16:creationId xmlns:a16="http://schemas.microsoft.com/office/drawing/2014/main" id="{5C38D294-62B2-4C4D-AA0C-D2ABA3E494F6}"/>
              </a:ext>
            </a:extLst>
          </p:cNvPr>
          <p:cNvSpPr>
            <a:spLocks noGrp="1"/>
          </p:cNvSpPr>
          <p:nvPr>
            <p:ph sz="quarter" idx="10"/>
          </p:nvPr>
        </p:nvSpPr>
        <p:spPr>
          <a:xfrm>
            <a:off x="457200" y="1916832"/>
            <a:ext cx="8229600" cy="4210368"/>
          </a:xfrm>
        </p:spPr>
        <p:txBody>
          <a:bodyPr/>
          <a:lstStyle/>
          <a:p>
            <a:pPr lvl="0">
              <a:lnSpc>
                <a:spcPct val="100000"/>
              </a:lnSpc>
            </a:pPr>
            <a:r>
              <a:rPr lang="en-GB" dirty="0">
                <a:solidFill>
                  <a:srgbClr val="000000"/>
                </a:solidFill>
                <a:ea typeface="ＭＳ Ｐゴシック" pitchFamily="-105" charset="-128"/>
                <a:cs typeface="ＭＳ Ｐゴシック" pitchFamily="-105" charset="-128"/>
              </a:rPr>
              <a:t>Employer’s duties include:</a:t>
            </a:r>
          </a:p>
          <a:p>
            <a:pPr marL="342900" lvl="0" indent="-342900">
              <a:lnSpc>
                <a:spcPct val="100000"/>
              </a:lnSpc>
              <a:spcBef>
                <a:spcPts val="600"/>
              </a:spcBef>
              <a:spcAft>
                <a:spcPts val="0"/>
              </a:spcAft>
              <a:buClr>
                <a:srgbClr val="FF0000"/>
              </a:buClr>
              <a:buFont typeface="Symbol" panose="05050102010706020507" pitchFamily="18" charset="2"/>
              <a:buChar char=""/>
            </a:pPr>
            <a:r>
              <a:rPr lang="en-GB" sz="1800" dirty="0">
                <a:solidFill>
                  <a:srgbClr val="000000"/>
                </a:solidFill>
                <a:ea typeface="ＭＳ Ｐゴシック" pitchFamily="-105" charset="-128"/>
                <a:cs typeface="ＭＳ Ｐゴシック" pitchFamily="-105" charset="-128"/>
              </a:rPr>
              <a:t>Managing and conducting all work activities so as to ensure, as far as reasonably practicable, the safety, health and welfare of people at work</a:t>
            </a:r>
          </a:p>
          <a:p>
            <a:pPr marL="342900" lvl="0" indent="-342900">
              <a:lnSpc>
                <a:spcPct val="100000"/>
              </a:lnSpc>
              <a:spcBef>
                <a:spcPts val="600"/>
              </a:spcBef>
              <a:spcAft>
                <a:spcPts val="0"/>
              </a:spcAft>
              <a:buClr>
                <a:srgbClr val="FF0000"/>
              </a:buClr>
              <a:buFont typeface="Symbol" panose="05050102010706020507" pitchFamily="18" charset="2"/>
              <a:buChar char=""/>
            </a:pPr>
            <a:r>
              <a:rPr lang="en-GB" sz="1800" dirty="0">
                <a:solidFill>
                  <a:srgbClr val="000000"/>
                </a:solidFill>
                <a:ea typeface="ＭＳ Ｐゴシック" pitchFamily="-105" charset="-128"/>
                <a:cs typeface="ＭＳ Ｐゴシック" pitchFamily="-105" charset="-128"/>
              </a:rPr>
              <a:t>Designing, providing and maintaining a safe place of work that has safe access and egress, and uses plant and equipment that is safe and without risk to health</a:t>
            </a:r>
          </a:p>
          <a:p>
            <a:pPr marL="342900" lvl="0" indent="-342900">
              <a:lnSpc>
                <a:spcPct val="100000"/>
              </a:lnSpc>
              <a:spcBef>
                <a:spcPts val="600"/>
              </a:spcBef>
              <a:spcAft>
                <a:spcPts val="0"/>
              </a:spcAft>
              <a:buClr>
                <a:srgbClr val="FF0000"/>
              </a:buClr>
              <a:buFont typeface="Symbol" panose="05050102010706020507" pitchFamily="18" charset="2"/>
              <a:buChar char=""/>
            </a:pPr>
            <a:r>
              <a:rPr lang="en-GB" sz="1800" dirty="0">
                <a:solidFill>
                  <a:srgbClr val="000000"/>
                </a:solidFill>
                <a:ea typeface="ＭＳ Ｐゴシック" pitchFamily="-105" charset="-128"/>
                <a:cs typeface="ＭＳ Ｐゴシック" pitchFamily="-105" charset="-128"/>
              </a:rPr>
              <a:t>Providing information, instruction, training and supervision regarding safety and health to employees</a:t>
            </a:r>
          </a:p>
          <a:p>
            <a:pPr marL="342900" lvl="0" indent="-342900">
              <a:lnSpc>
                <a:spcPct val="100000"/>
              </a:lnSpc>
              <a:spcBef>
                <a:spcPts val="600"/>
              </a:spcBef>
              <a:spcAft>
                <a:spcPts val="0"/>
              </a:spcAft>
              <a:buClr>
                <a:srgbClr val="FF0000"/>
              </a:buClr>
              <a:buFont typeface="Symbol" panose="05050102010706020507" pitchFamily="18" charset="2"/>
              <a:buChar char=""/>
            </a:pPr>
            <a:r>
              <a:rPr lang="en-GB" sz="1800" dirty="0">
                <a:solidFill>
                  <a:srgbClr val="000000"/>
                </a:solidFill>
                <a:ea typeface="ＭＳ Ｐゴシック" pitchFamily="-105" charset="-128"/>
                <a:cs typeface="ＭＳ Ｐゴシック" pitchFamily="-105" charset="-128"/>
              </a:rPr>
              <a:t>Providing and maintaining welfare facilities for employees at the workplace</a:t>
            </a:r>
          </a:p>
          <a:p>
            <a:pPr marL="342900" lvl="0" indent="-342900">
              <a:lnSpc>
                <a:spcPct val="100000"/>
              </a:lnSpc>
              <a:spcBef>
                <a:spcPts val="600"/>
              </a:spcBef>
              <a:spcAft>
                <a:spcPts val="0"/>
              </a:spcAft>
              <a:buClr>
                <a:srgbClr val="FF0000"/>
              </a:buClr>
              <a:buFont typeface="Symbol" panose="05050102010706020507" pitchFamily="18" charset="2"/>
              <a:buChar char=""/>
            </a:pPr>
            <a:r>
              <a:rPr lang="en-GB" sz="1800" dirty="0">
                <a:solidFill>
                  <a:srgbClr val="000000"/>
                </a:solidFill>
                <a:ea typeface="ＭＳ Ｐゴシック" pitchFamily="-105" charset="-128"/>
                <a:cs typeface="ＭＳ Ｐゴシック" pitchFamily="-105" charset="-128"/>
              </a:rPr>
              <a:t>Preventing risks to other people at the place of work including, for example, visitors, customers, suppliers and sales representatives</a:t>
            </a:r>
          </a:p>
          <a:p>
            <a:pPr marL="342900" lvl="0" indent="-342900">
              <a:lnSpc>
                <a:spcPct val="100000"/>
              </a:lnSpc>
              <a:spcBef>
                <a:spcPts val="600"/>
              </a:spcBef>
              <a:spcAft>
                <a:spcPts val="0"/>
              </a:spcAft>
              <a:buClr>
                <a:srgbClr val="FF0000"/>
              </a:buClr>
              <a:buFont typeface="Symbol" panose="05050102010706020507" pitchFamily="18" charset="2"/>
              <a:buChar char=""/>
            </a:pPr>
            <a:r>
              <a:rPr lang="en-GB" sz="1800" dirty="0">
                <a:solidFill>
                  <a:srgbClr val="000000"/>
                </a:solidFill>
                <a:ea typeface="ＭＳ Ｐゴシック" pitchFamily="-105" charset="-128"/>
                <a:cs typeface="ＭＳ Ｐゴシック" pitchFamily="-105" charset="-128"/>
              </a:rPr>
              <a:t>Having plans in place for emergencies</a:t>
            </a:r>
            <a:r>
              <a:rPr lang="en-US" sz="1800" dirty="0">
                <a:solidFill>
                  <a:srgbClr val="000000"/>
                </a:solidFill>
                <a:ea typeface="ＭＳ Ｐゴシック" pitchFamily="-105" charset="-128"/>
                <a:cs typeface="ＭＳ Ｐゴシック" pitchFamily="-105" charset="-128"/>
              </a:rPr>
              <a:t>.  </a:t>
            </a:r>
          </a:p>
          <a:p>
            <a:endParaRPr lang="en-GB" dirty="0"/>
          </a:p>
        </p:txBody>
      </p:sp>
    </p:spTree>
    <p:extLst>
      <p:ext uri="{BB962C8B-B14F-4D97-AF65-F5344CB8AC3E}">
        <p14:creationId xmlns:p14="http://schemas.microsoft.com/office/powerpoint/2010/main" val="1607685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934616"/>
          </a:xfrm>
        </p:spPr>
        <p:txBody>
          <a:bodyPr/>
          <a:lstStyle/>
          <a:p>
            <a:r>
              <a:rPr lang="en-GB" dirty="0"/>
              <a:t>Legal responsibilities for employees with regard to health and safety guidance</a:t>
            </a:r>
            <a:endParaRPr lang="en-US" dirty="0"/>
          </a:p>
        </p:txBody>
      </p:sp>
      <p:sp>
        <p:nvSpPr>
          <p:cNvPr id="7" name="Content Placeholder 2">
            <a:extLst>
              <a:ext uri="{FF2B5EF4-FFF2-40B4-BE49-F238E27FC236}">
                <a16:creationId xmlns:a16="http://schemas.microsoft.com/office/drawing/2014/main" id="{5C562C17-93CF-48CF-AFF7-5DD584F60353}"/>
              </a:ext>
            </a:extLst>
          </p:cNvPr>
          <p:cNvSpPr>
            <a:spLocks noGrp="1"/>
          </p:cNvSpPr>
          <p:nvPr>
            <p:ph sz="quarter" idx="10"/>
          </p:nvPr>
        </p:nvSpPr>
        <p:spPr>
          <a:xfrm>
            <a:off x="457200" y="1772816"/>
            <a:ext cx="8229600" cy="4354934"/>
          </a:xfrm>
        </p:spPr>
        <p:txBody>
          <a:bodyPr/>
          <a:lstStyle/>
          <a:p>
            <a:pPr lvl="0">
              <a:lnSpc>
                <a:spcPct val="100000"/>
              </a:lnSpc>
              <a:spcBef>
                <a:spcPts val="0"/>
              </a:spcBef>
              <a:spcAft>
                <a:spcPts val="0"/>
              </a:spcAft>
            </a:pPr>
            <a:r>
              <a:rPr lang="en-GB" sz="1600" b="1" dirty="0">
                <a:solidFill>
                  <a:srgbClr val="000000"/>
                </a:solidFill>
                <a:ea typeface="ＭＳ Ｐゴシック" pitchFamily="-105" charset="-128"/>
                <a:cs typeface="ＭＳ Ｐゴシック" pitchFamily="-105" charset="-128"/>
              </a:rPr>
              <a:t>Employees</a:t>
            </a:r>
            <a:r>
              <a:rPr lang="en-GB" sz="1600" dirty="0">
                <a:solidFill>
                  <a:srgbClr val="000000"/>
                </a:solidFill>
                <a:ea typeface="ＭＳ Ｐゴシック" pitchFamily="-105" charset="-128"/>
                <a:cs typeface="ＭＳ Ｐゴシック" pitchFamily="-105" charset="-128"/>
              </a:rPr>
              <a:t>, including those employed on a part-time or temporary basis, also have duties. </a:t>
            </a:r>
          </a:p>
          <a:p>
            <a:pPr lvl="0">
              <a:lnSpc>
                <a:spcPct val="100000"/>
              </a:lnSpc>
            </a:pPr>
            <a:r>
              <a:rPr lang="en-GB" sz="1600" dirty="0">
                <a:solidFill>
                  <a:srgbClr val="000000"/>
                </a:solidFill>
                <a:ea typeface="ＭＳ Ｐゴシック" pitchFamily="-105" charset="-128"/>
                <a:cs typeface="ＭＳ Ｐゴシック" pitchFamily="-105" charset="-128"/>
              </a:rPr>
              <a:t>Employee duties include:</a:t>
            </a:r>
          </a:p>
          <a:p>
            <a:pPr marL="342900" lvl="0" indent="-342900">
              <a:lnSpc>
                <a:spcPct val="100000"/>
              </a:lnSpc>
              <a:spcBef>
                <a:spcPts val="600"/>
              </a:spcBef>
              <a:spcAft>
                <a:spcPts val="0"/>
              </a:spcAft>
              <a:buClr>
                <a:srgbClr val="FF0000"/>
              </a:buClr>
              <a:buFont typeface="Symbol" panose="05050102010706020507" pitchFamily="18" charset="2"/>
              <a:buChar char=""/>
            </a:pPr>
            <a:r>
              <a:rPr lang="en-GB" sz="1600" dirty="0">
                <a:solidFill>
                  <a:srgbClr val="000000"/>
                </a:solidFill>
                <a:ea typeface="ＭＳ Ｐゴシック" pitchFamily="-105" charset="-128"/>
                <a:cs typeface="ＭＳ Ｐゴシック" pitchFamily="-105" charset="-128"/>
              </a:rPr>
              <a:t>Complying with relevant laws and protect their own safety and health, as well as the safety and health of anyone who may be affected by their acts or omissions at work</a:t>
            </a:r>
          </a:p>
          <a:p>
            <a:pPr marL="342900" lvl="0" indent="-342900">
              <a:lnSpc>
                <a:spcPct val="100000"/>
              </a:lnSpc>
              <a:spcBef>
                <a:spcPts val="600"/>
              </a:spcBef>
              <a:spcAft>
                <a:spcPts val="0"/>
              </a:spcAft>
              <a:buClr>
                <a:srgbClr val="FF0000"/>
              </a:buClr>
              <a:buFont typeface="Symbol" panose="05050102010706020507" pitchFamily="18" charset="2"/>
              <a:buChar char=""/>
            </a:pPr>
            <a:r>
              <a:rPr lang="en-GB" sz="1600" dirty="0">
                <a:solidFill>
                  <a:srgbClr val="000000"/>
                </a:solidFill>
                <a:ea typeface="ＭＳ Ｐゴシック" pitchFamily="-105" charset="-128"/>
                <a:cs typeface="ＭＳ Ｐゴシック" pitchFamily="-105" charset="-128"/>
              </a:rPr>
              <a:t>Ensuring that they are not under the influence of any intoxicant to the extent that they could be a danger to themselves or others while at work</a:t>
            </a:r>
          </a:p>
          <a:p>
            <a:pPr marL="342900" lvl="0" indent="-342900">
              <a:lnSpc>
                <a:spcPct val="100000"/>
              </a:lnSpc>
              <a:spcBef>
                <a:spcPts val="600"/>
              </a:spcBef>
              <a:spcAft>
                <a:spcPts val="0"/>
              </a:spcAft>
              <a:buClr>
                <a:srgbClr val="FF0000"/>
              </a:buClr>
              <a:buFont typeface="Symbol" panose="05050102010706020507" pitchFamily="18" charset="2"/>
              <a:buChar char=""/>
            </a:pPr>
            <a:r>
              <a:rPr lang="en-GB" sz="1600" dirty="0">
                <a:solidFill>
                  <a:srgbClr val="000000"/>
                </a:solidFill>
                <a:ea typeface="ＭＳ Ｐゴシック" pitchFamily="-105" charset="-128"/>
                <a:cs typeface="ＭＳ Ｐゴシック" pitchFamily="-105" charset="-128"/>
              </a:rPr>
              <a:t>Cooperating with their employer with regard to safety, health and welfare at work</a:t>
            </a:r>
          </a:p>
          <a:p>
            <a:pPr marL="342900" lvl="0" indent="-342900">
              <a:lnSpc>
                <a:spcPct val="100000"/>
              </a:lnSpc>
              <a:spcBef>
                <a:spcPts val="600"/>
              </a:spcBef>
              <a:spcAft>
                <a:spcPts val="0"/>
              </a:spcAft>
              <a:buClr>
                <a:srgbClr val="FF0000"/>
              </a:buClr>
              <a:buFont typeface="Symbol" panose="05050102010706020507" pitchFamily="18" charset="2"/>
              <a:buChar char=""/>
            </a:pPr>
            <a:r>
              <a:rPr lang="en-GB" sz="1600" dirty="0">
                <a:solidFill>
                  <a:srgbClr val="000000"/>
                </a:solidFill>
                <a:ea typeface="ＭＳ Ｐゴシック" pitchFamily="-105" charset="-128"/>
                <a:cs typeface="ＭＳ Ｐゴシック" pitchFamily="-105" charset="-128"/>
              </a:rPr>
              <a:t>Using in the correct manner any item provided for protection</a:t>
            </a:r>
          </a:p>
          <a:p>
            <a:pPr marL="342900" lvl="0" indent="-342900">
              <a:lnSpc>
                <a:spcPct val="100000"/>
              </a:lnSpc>
              <a:spcBef>
                <a:spcPts val="600"/>
              </a:spcBef>
              <a:spcAft>
                <a:spcPts val="0"/>
              </a:spcAft>
              <a:buClr>
                <a:srgbClr val="FF0000"/>
              </a:buClr>
              <a:buFont typeface="Symbol" panose="05050102010706020507" pitchFamily="18" charset="2"/>
              <a:buChar char=""/>
            </a:pPr>
            <a:r>
              <a:rPr lang="en-GB" sz="1600" dirty="0">
                <a:solidFill>
                  <a:srgbClr val="000000"/>
                </a:solidFill>
                <a:ea typeface="ＭＳ Ｐゴシック" pitchFamily="-105" charset="-128"/>
                <a:cs typeface="ＭＳ Ｐゴシック" pitchFamily="-105" charset="-128"/>
              </a:rPr>
              <a:t>Participating in safety and health training offered by their employer</a:t>
            </a:r>
          </a:p>
          <a:p>
            <a:pPr marL="342900" lvl="0" indent="-342900">
              <a:lnSpc>
                <a:spcPct val="100000"/>
              </a:lnSpc>
              <a:spcBef>
                <a:spcPts val="600"/>
              </a:spcBef>
              <a:spcAft>
                <a:spcPts val="0"/>
              </a:spcAft>
              <a:buClr>
                <a:srgbClr val="FF0000"/>
              </a:buClr>
              <a:buFont typeface="Symbol" panose="05050102010706020507" pitchFamily="18" charset="2"/>
              <a:buChar char=""/>
            </a:pPr>
            <a:r>
              <a:rPr lang="en-GB" sz="1600" dirty="0">
                <a:solidFill>
                  <a:srgbClr val="000000"/>
                </a:solidFill>
                <a:ea typeface="ＭＳ Ｐゴシック" pitchFamily="-105" charset="-128"/>
                <a:cs typeface="ＭＳ Ｐゴシック" pitchFamily="-105" charset="-128"/>
              </a:rPr>
              <a:t>Reporting any dangerous situations, practices or defects that might endanger a person’s safety, health or welfare</a:t>
            </a:r>
          </a:p>
          <a:p>
            <a:pPr marL="342900" lvl="0" indent="-342900">
              <a:lnSpc>
                <a:spcPct val="100000"/>
              </a:lnSpc>
              <a:spcBef>
                <a:spcPts val="600"/>
              </a:spcBef>
              <a:spcAft>
                <a:spcPts val="0"/>
              </a:spcAft>
              <a:buClr>
                <a:srgbClr val="FF0000"/>
              </a:buClr>
              <a:buFont typeface="Symbol" panose="05050102010706020507" pitchFamily="18" charset="2"/>
              <a:buChar char=""/>
            </a:pPr>
            <a:r>
              <a:rPr lang="en-GB" sz="1600" dirty="0">
                <a:solidFill>
                  <a:srgbClr val="000000"/>
                </a:solidFill>
                <a:ea typeface="ＭＳ Ｐゴシック" pitchFamily="-105" charset="-128"/>
                <a:cs typeface="ＭＳ Ｐゴシック" pitchFamily="-105" charset="-128"/>
              </a:rPr>
              <a:t>Not engaging in any improper conduct that could endanger their safety or health or that of anyone else.</a:t>
            </a:r>
            <a:endParaRPr lang="en-US" sz="1600" dirty="0"/>
          </a:p>
        </p:txBody>
      </p:sp>
    </p:spTree>
    <p:extLst>
      <p:ext uri="{BB962C8B-B14F-4D97-AF65-F5344CB8AC3E}">
        <p14:creationId xmlns:p14="http://schemas.microsoft.com/office/powerpoint/2010/main" val="1488404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a:solidFill>
                  <a:srgbClr val="E30613"/>
                </a:solidFill>
                <a:ea typeface="ＭＳ Ｐゴシック" pitchFamily="-105" charset="-128"/>
                <a:cs typeface="ＭＳ Ｐゴシック" pitchFamily="-105" charset="-128"/>
              </a:rPr>
              <a:t>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t>Introduction</a:t>
            </a:r>
            <a:endParaRPr lang="en-US" dirty="0"/>
          </a:p>
        </p:txBody>
      </p:sp>
      <p:sp>
        <p:nvSpPr>
          <p:cNvPr id="3075" name="Content Placeholder 2"/>
          <p:cNvSpPr>
            <a:spLocks noGrp="1"/>
          </p:cNvSpPr>
          <p:nvPr>
            <p:ph sz="quarter" idx="10"/>
          </p:nvPr>
        </p:nvSpPr>
        <p:spPr>
          <a:xfrm>
            <a:off x="457200" y="1371600"/>
            <a:ext cx="8291264" cy="4755600"/>
          </a:xfrm>
        </p:spPr>
        <p:txBody>
          <a:bodyPr/>
          <a:lstStyle/>
          <a:p>
            <a:r>
              <a:rPr lang="en-GB" dirty="0"/>
              <a:t>No matter how big or small a business you need to manage safety. A business is legally responsible for the safety of employees and any other person that may be affected by work activities.</a:t>
            </a:r>
          </a:p>
          <a:p>
            <a:r>
              <a:rPr lang="en-GB" dirty="0"/>
              <a:t>Accidents and ill-health cost businesses money; in terms of lost time, lost skills, insurance premium hikes, legal proceedings, etc. </a:t>
            </a:r>
          </a:p>
          <a:p>
            <a:r>
              <a:rPr lang="en-GB" dirty="0"/>
              <a:t>The benefits of effective health and safety management to businesses are very significant. There is clear evidence that effective health and safety management contributes directly to overall business success.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0BD2-4329-4B8F-B09E-BAC05042A970}"/>
              </a:ext>
            </a:extLst>
          </p:cNvPr>
          <p:cNvSpPr>
            <a:spLocks noGrp="1"/>
          </p:cNvSpPr>
          <p:nvPr>
            <p:ph type="title"/>
          </p:nvPr>
        </p:nvSpPr>
        <p:spPr/>
        <p:txBody>
          <a:bodyPr/>
          <a:lstStyle/>
          <a:p>
            <a:r>
              <a:rPr lang="en-GB" dirty="0"/>
              <a:t>What is a risk?</a:t>
            </a:r>
          </a:p>
        </p:txBody>
      </p:sp>
      <p:sp>
        <p:nvSpPr>
          <p:cNvPr id="3" name="Content Placeholder 2">
            <a:extLst>
              <a:ext uri="{FF2B5EF4-FFF2-40B4-BE49-F238E27FC236}">
                <a16:creationId xmlns:a16="http://schemas.microsoft.com/office/drawing/2014/main" id="{4E544F7C-9C87-4135-BAC5-099CC4F55152}"/>
              </a:ext>
            </a:extLst>
          </p:cNvPr>
          <p:cNvSpPr>
            <a:spLocks noGrp="1"/>
          </p:cNvSpPr>
          <p:nvPr>
            <p:ph sz="quarter" idx="10"/>
          </p:nvPr>
        </p:nvSpPr>
        <p:spPr>
          <a:xfrm>
            <a:off x="457200" y="1371600"/>
            <a:ext cx="4618856" cy="4755600"/>
          </a:xfrm>
        </p:spPr>
        <p:txBody>
          <a:bodyPr/>
          <a:lstStyle/>
          <a:p>
            <a:pPr marL="342900" lvl="0" indent="-342900">
              <a:lnSpc>
                <a:spcPct val="100000"/>
              </a:lnSpc>
              <a:spcBef>
                <a:spcPts val="600"/>
              </a:spcBef>
              <a:spcAft>
                <a:spcPts val="0"/>
              </a:spcAft>
              <a:buClr>
                <a:srgbClr val="FF0000"/>
              </a:buClr>
              <a:buFont typeface="Symbol" panose="05050102010706020507" pitchFamily="18" charset="2"/>
              <a:buChar char=""/>
            </a:pPr>
            <a:r>
              <a:rPr lang="en-GB" dirty="0"/>
              <a:t>The possibility of loss, injury, or other adverse or unwelcome circumstance; a chance or situation involving such a possibility.  </a:t>
            </a:r>
          </a:p>
          <a:p>
            <a:pPr lvl="0">
              <a:lnSpc>
                <a:spcPct val="100000"/>
              </a:lnSpc>
              <a:spcBef>
                <a:spcPts val="600"/>
              </a:spcBef>
              <a:spcAft>
                <a:spcPts val="0"/>
              </a:spcAft>
              <a:buClr>
                <a:srgbClr val="FF0000"/>
              </a:buClr>
            </a:pPr>
            <a:endParaRPr lang="en-GB" dirty="0"/>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t>An uncertain event or condition that, if it occurs, has an effect on a business, guest or employee.</a:t>
            </a:r>
          </a:p>
        </p:txBody>
      </p:sp>
      <p:pic>
        <p:nvPicPr>
          <p:cNvPr id="6" name="Picture 5">
            <a:extLst>
              <a:ext uri="{FF2B5EF4-FFF2-40B4-BE49-F238E27FC236}">
                <a16:creationId xmlns:a16="http://schemas.microsoft.com/office/drawing/2014/main" id="{BAE0406E-DE9F-2F46-BD5E-F6CADFEDAFA1}"/>
              </a:ext>
            </a:extLst>
          </p:cNvPr>
          <p:cNvPicPr>
            <a:picLocks noChangeAspect="1"/>
          </p:cNvPicPr>
          <p:nvPr/>
        </p:nvPicPr>
        <p:blipFill>
          <a:blip r:embed="rId2"/>
          <a:stretch>
            <a:fillRect/>
          </a:stretch>
        </p:blipFill>
        <p:spPr>
          <a:xfrm>
            <a:off x="5440976" y="1371600"/>
            <a:ext cx="3212976" cy="3212976"/>
          </a:xfrm>
          <a:prstGeom prst="rect">
            <a:avLst/>
          </a:prstGeom>
        </p:spPr>
      </p:pic>
    </p:spTree>
    <p:extLst>
      <p:ext uri="{BB962C8B-B14F-4D97-AF65-F5344CB8AC3E}">
        <p14:creationId xmlns:p14="http://schemas.microsoft.com/office/powerpoint/2010/main" val="404158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10A04-BAF4-428D-9589-064CF6820520}"/>
              </a:ext>
            </a:extLst>
          </p:cNvPr>
          <p:cNvSpPr>
            <a:spLocks noGrp="1"/>
          </p:cNvSpPr>
          <p:nvPr>
            <p:ph type="title"/>
          </p:nvPr>
        </p:nvSpPr>
        <p:spPr/>
        <p:txBody>
          <a:bodyPr/>
          <a:lstStyle/>
          <a:p>
            <a:r>
              <a:rPr lang="en-GB" dirty="0"/>
              <a:t>What is the difference between a risk and hazard?</a:t>
            </a:r>
          </a:p>
        </p:txBody>
      </p:sp>
      <p:sp>
        <p:nvSpPr>
          <p:cNvPr id="3" name="Content Placeholder 2">
            <a:extLst>
              <a:ext uri="{FF2B5EF4-FFF2-40B4-BE49-F238E27FC236}">
                <a16:creationId xmlns:a16="http://schemas.microsoft.com/office/drawing/2014/main" id="{84F4A9A4-2406-4D9C-A6ED-EB156325EFCD}"/>
              </a:ext>
            </a:extLst>
          </p:cNvPr>
          <p:cNvSpPr>
            <a:spLocks noGrp="1"/>
          </p:cNvSpPr>
          <p:nvPr>
            <p:ph sz="quarter" idx="10"/>
          </p:nvPr>
        </p:nvSpPr>
        <p:spPr>
          <a:xfrm>
            <a:off x="457200" y="1844824"/>
            <a:ext cx="4258816" cy="4282376"/>
          </a:xfrm>
        </p:spPr>
        <p:txBody>
          <a:bodyPr/>
          <a:lstStyle/>
          <a:p>
            <a:r>
              <a:rPr lang="en-GB" dirty="0"/>
              <a:t>A </a:t>
            </a:r>
            <a:r>
              <a:rPr lang="en-GB" b="1" dirty="0"/>
              <a:t>risk </a:t>
            </a:r>
            <a:r>
              <a:rPr lang="en-GB" dirty="0"/>
              <a:t>is the chance, high or low, that any hazard will actually cause somebody harm.</a:t>
            </a:r>
          </a:p>
          <a:p>
            <a:endParaRPr lang="en-GB" dirty="0"/>
          </a:p>
          <a:p>
            <a:r>
              <a:rPr lang="en-GB" dirty="0"/>
              <a:t>A </a:t>
            </a:r>
            <a:r>
              <a:rPr lang="en-GB" b="1" dirty="0"/>
              <a:t>hazard</a:t>
            </a:r>
            <a:r>
              <a:rPr lang="en-GB" dirty="0"/>
              <a:t> is something that can cause harm, e.g. electricity, chemicals, working up a ladder, noise, a keyboard, a bully at work, stress, etc.</a:t>
            </a:r>
          </a:p>
          <a:p>
            <a:endParaRPr lang="en-GB" dirty="0"/>
          </a:p>
          <a:p>
            <a:endParaRPr lang="en-GB" dirty="0"/>
          </a:p>
        </p:txBody>
      </p:sp>
      <p:pic>
        <p:nvPicPr>
          <p:cNvPr id="7" name="Picture 6">
            <a:extLst>
              <a:ext uri="{FF2B5EF4-FFF2-40B4-BE49-F238E27FC236}">
                <a16:creationId xmlns:a16="http://schemas.microsoft.com/office/drawing/2014/main" id="{0E4004BC-F2F0-E74C-AA83-AAF8F9E83A1A}"/>
              </a:ext>
            </a:extLst>
          </p:cNvPr>
          <p:cNvPicPr>
            <a:picLocks noChangeAspect="1"/>
          </p:cNvPicPr>
          <p:nvPr/>
        </p:nvPicPr>
        <p:blipFill>
          <a:blip r:embed="rId2"/>
          <a:stretch>
            <a:fillRect/>
          </a:stretch>
        </p:blipFill>
        <p:spPr>
          <a:xfrm>
            <a:off x="5615666" y="1602798"/>
            <a:ext cx="2737204" cy="1826202"/>
          </a:xfrm>
          <a:prstGeom prst="rect">
            <a:avLst/>
          </a:prstGeom>
        </p:spPr>
      </p:pic>
      <p:pic>
        <p:nvPicPr>
          <p:cNvPr id="9" name="Picture 8">
            <a:extLst>
              <a:ext uri="{FF2B5EF4-FFF2-40B4-BE49-F238E27FC236}">
                <a16:creationId xmlns:a16="http://schemas.microsoft.com/office/drawing/2014/main" id="{B9EA0A5D-A9D7-054D-8A11-6941675BFB07}"/>
              </a:ext>
            </a:extLst>
          </p:cNvPr>
          <p:cNvPicPr>
            <a:picLocks noChangeAspect="1"/>
          </p:cNvPicPr>
          <p:nvPr/>
        </p:nvPicPr>
        <p:blipFill>
          <a:blip r:embed="rId3"/>
          <a:stretch>
            <a:fillRect/>
          </a:stretch>
        </p:blipFill>
        <p:spPr>
          <a:xfrm>
            <a:off x="5868144" y="3429000"/>
            <a:ext cx="2636912" cy="2636912"/>
          </a:xfrm>
          <a:prstGeom prst="rect">
            <a:avLst/>
          </a:prstGeom>
        </p:spPr>
      </p:pic>
    </p:spTree>
    <p:extLst>
      <p:ext uri="{BB962C8B-B14F-4D97-AF65-F5344CB8AC3E}">
        <p14:creationId xmlns:p14="http://schemas.microsoft.com/office/powerpoint/2010/main" val="3086110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718592"/>
          </a:xfrm>
        </p:spPr>
        <p:txBody>
          <a:bodyPr/>
          <a:lstStyle/>
          <a:p>
            <a:r>
              <a:rPr lang="en-GB" dirty="0"/>
              <a:t>Legal responsibilities for employers with regard to health and safety guidance</a:t>
            </a:r>
            <a:endParaRPr lang="en-US" dirty="0"/>
          </a:p>
        </p:txBody>
      </p:sp>
      <p:sp>
        <p:nvSpPr>
          <p:cNvPr id="3" name="Content Placeholder 2"/>
          <p:cNvSpPr>
            <a:spLocks noGrp="1"/>
          </p:cNvSpPr>
          <p:nvPr>
            <p:ph sz="quarter" idx="10"/>
          </p:nvPr>
        </p:nvSpPr>
        <p:spPr>
          <a:xfrm>
            <a:off x="457200" y="2276872"/>
            <a:ext cx="8229600" cy="3888432"/>
          </a:xfrm>
        </p:spPr>
        <p:txBody>
          <a:bodyPr/>
          <a:lstStyle/>
          <a:p>
            <a:r>
              <a:rPr lang="en-GB" b="1" dirty="0">
                <a:solidFill>
                  <a:srgbClr val="000000"/>
                </a:solidFill>
                <a:ea typeface="ＭＳ Ｐゴシック" pitchFamily="-105" charset="-128"/>
                <a:cs typeface="ＭＳ Ｐゴシック" pitchFamily="-105" charset="-128"/>
              </a:rPr>
              <a:t>Safety statement</a:t>
            </a:r>
            <a:r>
              <a:rPr lang="en-US" sz="1600" dirty="0">
                <a:solidFill>
                  <a:srgbClr val="000000"/>
                </a:solidFill>
                <a:ea typeface="ＭＳ Ｐゴシック" pitchFamily="-105" charset="-128"/>
                <a:cs typeface="ＭＳ Ｐゴシック" pitchFamily="-105" charset="-128"/>
              </a:rPr>
              <a:t> </a:t>
            </a:r>
            <a:endParaRPr lang="en-US" sz="1800" dirty="0">
              <a:solidFill>
                <a:srgbClr val="000000"/>
              </a:solidFill>
              <a:ea typeface="ＭＳ Ｐゴシック" pitchFamily="-105" charset="-128"/>
              <a:cs typeface="ＭＳ Ｐゴシック" pitchFamily="-105" charset="-128"/>
            </a:endParaRPr>
          </a:p>
          <a:p>
            <a:r>
              <a:rPr lang="en-US" sz="1800" dirty="0">
                <a:solidFill>
                  <a:srgbClr val="000000"/>
                </a:solidFill>
                <a:ea typeface="ＭＳ Ｐゴシック" pitchFamily="-105" charset="-128"/>
              </a:rPr>
              <a:t>This r</a:t>
            </a:r>
            <a:r>
              <a:rPr lang="en-GB" sz="1800" dirty="0" err="1"/>
              <a:t>epresents</a:t>
            </a:r>
            <a:r>
              <a:rPr lang="en-GB" sz="1800" dirty="0"/>
              <a:t> a commitment to employees’ safety and health. It should state how the employer will ensure their safety and health and state the resources necessary to maintain and review safety and health laws and standards. </a:t>
            </a:r>
          </a:p>
          <a:p>
            <a:r>
              <a:rPr lang="en-GB" sz="1800" dirty="0"/>
              <a:t>The safety statement must be made available to staff, and anyone else, showing that hazards have been identified and the risks assessed and eliminated or controlled.</a:t>
            </a:r>
          </a:p>
          <a:p>
            <a:pPr lvl="0">
              <a:lnSpc>
                <a:spcPct val="100000"/>
              </a:lnSpc>
              <a:spcBef>
                <a:spcPts val="0"/>
              </a:spcBef>
              <a:spcAft>
                <a:spcPts val="0"/>
              </a:spcAft>
            </a:pPr>
            <a:endParaRPr lang="en-US" sz="1600" dirty="0">
              <a:solidFill>
                <a:srgbClr val="000000"/>
              </a:solidFill>
              <a:ea typeface="ＭＳ Ｐゴシック" pitchFamily="-105" charset="-128"/>
              <a:cs typeface="ＭＳ Ｐゴシック" pitchFamily="-105" charset="-128"/>
            </a:endParaRPr>
          </a:p>
          <a:p>
            <a:endParaRPr lang="en-US" dirty="0"/>
          </a:p>
        </p:txBody>
      </p:sp>
    </p:spTree>
    <p:extLst>
      <p:ext uri="{BB962C8B-B14F-4D97-AF65-F5344CB8AC3E}">
        <p14:creationId xmlns:p14="http://schemas.microsoft.com/office/powerpoint/2010/main" val="2034083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8E057-637D-48A1-BD70-6E54BCC52257}"/>
              </a:ext>
            </a:extLst>
          </p:cNvPr>
          <p:cNvSpPr>
            <a:spLocks noGrp="1"/>
          </p:cNvSpPr>
          <p:nvPr>
            <p:ph type="title"/>
          </p:nvPr>
        </p:nvSpPr>
        <p:spPr>
          <a:xfrm>
            <a:off x="457200" y="838200"/>
            <a:ext cx="8218488" cy="1006624"/>
          </a:xfrm>
        </p:spPr>
        <p:txBody>
          <a:bodyPr/>
          <a:lstStyle/>
          <a:p>
            <a:r>
              <a:rPr lang="en-GB" dirty="0"/>
              <a:t>Legal responsibilities for employers with regard to health and safety guidance</a:t>
            </a:r>
          </a:p>
        </p:txBody>
      </p:sp>
      <p:sp>
        <p:nvSpPr>
          <p:cNvPr id="3" name="Content Placeholder 2">
            <a:extLst>
              <a:ext uri="{FF2B5EF4-FFF2-40B4-BE49-F238E27FC236}">
                <a16:creationId xmlns:a16="http://schemas.microsoft.com/office/drawing/2014/main" id="{9510E411-B137-4336-A43B-5D0696010DF2}"/>
              </a:ext>
            </a:extLst>
          </p:cNvPr>
          <p:cNvSpPr>
            <a:spLocks noGrp="1"/>
          </p:cNvSpPr>
          <p:nvPr>
            <p:ph sz="quarter" idx="10"/>
          </p:nvPr>
        </p:nvSpPr>
        <p:spPr>
          <a:xfrm>
            <a:off x="457200" y="2348880"/>
            <a:ext cx="8229600" cy="3778320"/>
          </a:xfrm>
        </p:spPr>
        <p:txBody>
          <a:bodyPr/>
          <a:lstStyle/>
          <a:p>
            <a:r>
              <a:rPr lang="en-GB" b="1" dirty="0"/>
              <a:t>The safety statement should influence </a:t>
            </a:r>
            <a:r>
              <a:rPr lang="en-GB" dirty="0"/>
              <a:t>all work activities, including:</a:t>
            </a:r>
          </a:p>
          <a:p>
            <a:pPr marL="558800" lvl="1" indent="-342900">
              <a:lnSpc>
                <a:spcPct val="100000"/>
              </a:lnSpc>
              <a:spcBef>
                <a:spcPts val="600"/>
              </a:spcBef>
              <a:spcAft>
                <a:spcPts val="0"/>
              </a:spcAft>
              <a:buClr>
                <a:srgbClr val="FF0000"/>
              </a:buClr>
              <a:buFont typeface="Symbol" panose="05050102010706020507" pitchFamily="18" charset="2"/>
              <a:buChar char=""/>
            </a:pPr>
            <a:r>
              <a:rPr lang="en-GB" dirty="0"/>
              <a:t>the selection of competent people, equipment and materials</a:t>
            </a:r>
          </a:p>
          <a:p>
            <a:pPr marL="558800" lvl="1" indent="-342900">
              <a:lnSpc>
                <a:spcPct val="100000"/>
              </a:lnSpc>
              <a:spcBef>
                <a:spcPts val="600"/>
              </a:spcBef>
              <a:spcAft>
                <a:spcPts val="0"/>
              </a:spcAft>
              <a:buClr>
                <a:srgbClr val="FF0000"/>
              </a:buClr>
              <a:buFont typeface="Symbol" panose="05050102010706020507" pitchFamily="18" charset="2"/>
              <a:buChar char=""/>
            </a:pPr>
            <a:r>
              <a:rPr lang="en-GB" dirty="0"/>
              <a:t>the way work is done</a:t>
            </a:r>
          </a:p>
          <a:p>
            <a:pPr marL="558800" lvl="1" indent="-342900">
              <a:lnSpc>
                <a:spcPct val="100000"/>
              </a:lnSpc>
              <a:spcBef>
                <a:spcPts val="600"/>
              </a:spcBef>
              <a:spcAft>
                <a:spcPts val="0"/>
              </a:spcAft>
              <a:buClr>
                <a:srgbClr val="FF0000"/>
              </a:buClr>
              <a:buFont typeface="Symbol" panose="05050102010706020507" pitchFamily="18" charset="2"/>
              <a:buChar char=""/>
            </a:pPr>
            <a:r>
              <a:rPr lang="en-GB" dirty="0"/>
              <a:t>how goods and services are designed and provided.</a:t>
            </a:r>
          </a:p>
          <a:p>
            <a:pPr lvl="1" indent="0">
              <a:lnSpc>
                <a:spcPct val="100000"/>
              </a:lnSpc>
              <a:spcBef>
                <a:spcPts val="600"/>
              </a:spcBef>
              <a:spcAft>
                <a:spcPts val="0"/>
              </a:spcAft>
              <a:buClr>
                <a:srgbClr val="FF0000"/>
              </a:buClr>
              <a:buNone/>
            </a:pPr>
            <a:endParaRPr lang="en-GB" dirty="0"/>
          </a:p>
          <a:p>
            <a:r>
              <a:rPr lang="en-GB" dirty="0"/>
              <a:t>It is essential to write down the safety statement and put in place the arrangements needed to implement and monitor it. </a:t>
            </a:r>
          </a:p>
          <a:p>
            <a:endParaRPr lang="en-GB" dirty="0"/>
          </a:p>
        </p:txBody>
      </p:sp>
    </p:spTree>
    <p:extLst>
      <p:ext uri="{BB962C8B-B14F-4D97-AF65-F5344CB8AC3E}">
        <p14:creationId xmlns:p14="http://schemas.microsoft.com/office/powerpoint/2010/main" val="3803072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CBD8F-AAC1-4FB2-9830-C28EDF58C32C}"/>
              </a:ext>
            </a:extLst>
          </p:cNvPr>
          <p:cNvSpPr>
            <a:spLocks noGrp="1"/>
          </p:cNvSpPr>
          <p:nvPr>
            <p:ph type="title"/>
          </p:nvPr>
        </p:nvSpPr>
        <p:spPr/>
        <p:txBody>
          <a:bodyPr/>
          <a:lstStyle/>
          <a:p>
            <a:r>
              <a:rPr lang="en-GB" dirty="0"/>
              <a:t>What is risk assessment?</a:t>
            </a:r>
          </a:p>
        </p:txBody>
      </p:sp>
      <p:sp>
        <p:nvSpPr>
          <p:cNvPr id="3" name="Content Placeholder 2">
            <a:extLst>
              <a:ext uri="{FF2B5EF4-FFF2-40B4-BE49-F238E27FC236}">
                <a16:creationId xmlns:a16="http://schemas.microsoft.com/office/drawing/2014/main" id="{2EC0A82D-7EB6-4288-B08F-F236B97D3BDE}"/>
              </a:ext>
            </a:extLst>
          </p:cNvPr>
          <p:cNvSpPr>
            <a:spLocks noGrp="1"/>
          </p:cNvSpPr>
          <p:nvPr>
            <p:ph sz="quarter" idx="10"/>
          </p:nvPr>
        </p:nvSpPr>
        <p:spPr/>
        <p:txBody>
          <a:bodyPr/>
          <a:lstStyle/>
          <a:p>
            <a:r>
              <a:rPr lang="en-GB" b="1" dirty="0"/>
              <a:t>Risk assessment</a:t>
            </a:r>
            <a:r>
              <a:rPr lang="en-GB" dirty="0"/>
              <a:t> is a term used to describe the overall process or method of: </a:t>
            </a:r>
          </a:p>
          <a:p>
            <a:r>
              <a:rPr lang="en-GB" dirty="0"/>
              <a:t>Identifying hazards and </a:t>
            </a:r>
            <a:r>
              <a:rPr lang="en-GB" b="1" dirty="0"/>
              <a:t>risk</a:t>
            </a:r>
            <a:r>
              <a:rPr lang="en-GB" dirty="0"/>
              <a:t> factors that have the potential to cause harm (</a:t>
            </a:r>
            <a:r>
              <a:rPr lang="en-GB" b="1" dirty="0"/>
              <a:t>hazard</a:t>
            </a:r>
            <a:r>
              <a:rPr lang="en-GB" dirty="0"/>
              <a:t> identification).  </a:t>
            </a:r>
          </a:p>
          <a:p>
            <a:r>
              <a:rPr lang="en-GB" dirty="0"/>
              <a:t>Determining appropriate ways to eliminate the </a:t>
            </a:r>
            <a:r>
              <a:rPr lang="en-GB" b="1" dirty="0"/>
              <a:t>hazard</a:t>
            </a:r>
            <a:r>
              <a:rPr lang="en-GB" dirty="0"/>
              <a:t>, or control the </a:t>
            </a:r>
            <a:r>
              <a:rPr lang="en-GB" b="1" dirty="0"/>
              <a:t>risk</a:t>
            </a:r>
            <a:r>
              <a:rPr lang="en-GB" dirty="0"/>
              <a:t> when the </a:t>
            </a:r>
            <a:r>
              <a:rPr lang="en-GB" b="1" dirty="0"/>
              <a:t>hazard</a:t>
            </a:r>
            <a:r>
              <a:rPr lang="en-GB" dirty="0"/>
              <a:t> cannot be eliminated (</a:t>
            </a:r>
            <a:r>
              <a:rPr lang="en-GB" b="1" dirty="0"/>
              <a:t>risk</a:t>
            </a:r>
            <a:r>
              <a:rPr lang="en-GB" dirty="0"/>
              <a:t> control).</a:t>
            </a:r>
          </a:p>
          <a:p>
            <a:r>
              <a:rPr lang="en-GB" dirty="0"/>
              <a:t>Risk assessment is simply looking closely at what in your place of work or about your work activities could cause harm to your employees and visitors to your workplace (e.g. customers, suppliers, sales representatives etc.) and determining the control measures you can implement to minimise the risk.</a:t>
            </a:r>
            <a:endParaRPr lang="en-US" dirty="0"/>
          </a:p>
          <a:p>
            <a:endParaRPr lang="en-GB" dirty="0"/>
          </a:p>
        </p:txBody>
      </p:sp>
    </p:spTree>
    <p:extLst>
      <p:ext uri="{BB962C8B-B14F-4D97-AF65-F5344CB8AC3E}">
        <p14:creationId xmlns:p14="http://schemas.microsoft.com/office/powerpoint/2010/main" val="775358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718592"/>
          </a:xfrm>
        </p:spPr>
        <p:txBody>
          <a:bodyPr/>
          <a:lstStyle/>
          <a:p>
            <a:r>
              <a:rPr lang="en-GB" dirty="0"/>
              <a:t>Legal responsibilities for employers with regard to health and safety guidance</a:t>
            </a:r>
            <a:endParaRPr lang="en-US" dirty="0"/>
          </a:p>
        </p:txBody>
      </p:sp>
      <p:sp>
        <p:nvSpPr>
          <p:cNvPr id="3" name="Content Placeholder 2"/>
          <p:cNvSpPr>
            <a:spLocks noGrp="1"/>
          </p:cNvSpPr>
          <p:nvPr>
            <p:ph sz="quarter" idx="10"/>
          </p:nvPr>
        </p:nvSpPr>
        <p:spPr>
          <a:xfrm>
            <a:off x="457200" y="1628800"/>
            <a:ext cx="8229600" cy="4536504"/>
          </a:xfrm>
        </p:spPr>
        <p:txBody>
          <a:bodyPr/>
          <a:lstStyle/>
          <a:p>
            <a:pPr algn="just">
              <a:lnSpc>
                <a:spcPct val="100000"/>
              </a:lnSpc>
              <a:spcBef>
                <a:spcPts val="600"/>
              </a:spcBef>
              <a:spcAft>
                <a:spcPts val="600"/>
              </a:spcAft>
            </a:pPr>
            <a:r>
              <a:rPr lang="en-GB" sz="1800" b="1" dirty="0">
                <a:latin typeface="Arial" panose="020B0604020202020204" pitchFamily="34" charset="0"/>
                <a:cs typeface="Arial" panose="020B0604020202020204" pitchFamily="34" charset="0"/>
              </a:rPr>
              <a:t>How to do a risk assessment: Three basic steps</a:t>
            </a:r>
          </a:p>
          <a:p>
            <a:pPr algn="just">
              <a:lnSpc>
                <a:spcPct val="100000"/>
              </a:lnSpc>
              <a:spcBef>
                <a:spcPts val="600"/>
              </a:spcBef>
              <a:spcAft>
                <a:spcPts val="600"/>
              </a:spcAft>
            </a:pPr>
            <a:r>
              <a:rPr lang="en-GB" sz="1800" b="1" dirty="0">
                <a:latin typeface="Arial" panose="020B0604020202020204" pitchFamily="34" charset="0"/>
                <a:cs typeface="Arial" panose="020B0604020202020204" pitchFamily="34" charset="0"/>
              </a:rPr>
              <a:t>Step 1: Identify hazards </a:t>
            </a:r>
          </a:p>
          <a:p>
            <a:r>
              <a:rPr lang="en-GB" sz="1800" dirty="0">
                <a:latin typeface="Arial" panose="020B0604020202020204" pitchFamily="34" charset="0"/>
                <a:cs typeface="Arial" panose="020B0604020202020204" pitchFamily="34" charset="0"/>
              </a:rPr>
              <a:t>Start by looking at and identifying hazards in your workplace. A hazard is anything that can cause harm to you or your employees. </a:t>
            </a:r>
          </a:p>
          <a:p>
            <a:r>
              <a:rPr lang="en-GB" sz="1800" b="1" dirty="0">
                <a:latin typeface="Arial" panose="020B0604020202020204" pitchFamily="34" charset="0"/>
                <a:cs typeface="Arial" panose="020B0604020202020204" pitchFamily="34" charset="0"/>
              </a:rPr>
              <a:t>“Where can people come to harm?”</a:t>
            </a:r>
          </a:p>
          <a:p>
            <a:r>
              <a:rPr lang="en-GB" sz="1800" dirty="0">
                <a:latin typeface="Arial" panose="020B0604020202020204" pitchFamily="34" charset="0"/>
                <a:cs typeface="Arial" panose="020B0604020202020204" pitchFamily="34" charset="0"/>
              </a:rPr>
              <a:t>Take a good look at your workplace and the work that you are doing there. What you are looking for are the situations where people can be harmed (e.g. hazards such as vehicles, machinery, manual handling etc.). </a:t>
            </a:r>
          </a:p>
          <a:p>
            <a:r>
              <a:rPr lang="en-GB" sz="1800" dirty="0">
                <a:latin typeface="Arial" panose="020B0604020202020204" pitchFamily="34" charset="0"/>
                <a:cs typeface="Arial" panose="020B0604020202020204" pitchFamily="34" charset="0"/>
              </a:rPr>
              <a:t>Look at how you get around your workplace: Is there safe access? Look at how you carry out the work: How could you be harmed? </a:t>
            </a:r>
            <a:endParaRPr lang="en-GB" dirty="0">
              <a:latin typeface="Open Sans"/>
            </a:endParaRPr>
          </a:p>
        </p:txBody>
      </p:sp>
    </p:spTree>
    <p:extLst>
      <p:ext uri="{BB962C8B-B14F-4D97-AF65-F5344CB8AC3E}">
        <p14:creationId xmlns:p14="http://schemas.microsoft.com/office/powerpoint/2010/main" val="927061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718592"/>
          </a:xfrm>
        </p:spPr>
        <p:txBody>
          <a:bodyPr/>
          <a:lstStyle/>
          <a:p>
            <a:r>
              <a:rPr lang="en-GB" dirty="0"/>
              <a:t>Legal responsibilities for employers with regard to health and safety guidance</a:t>
            </a:r>
            <a:endParaRPr lang="en-US" dirty="0"/>
          </a:p>
        </p:txBody>
      </p:sp>
      <p:sp>
        <p:nvSpPr>
          <p:cNvPr id="3" name="Content Placeholder 2"/>
          <p:cNvSpPr>
            <a:spLocks noGrp="1"/>
          </p:cNvSpPr>
          <p:nvPr>
            <p:ph sz="quarter" idx="10"/>
          </p:nvPr>
        </p:nvSpPr>
        <p:spPr>
          <a:xfrm>
            <a:off x="251520" y="1844824"/>
            <a:ext cx="8229600" cy="4536504"/>
          </a:xfrm>
        </p:spPr>
        <p:txBody>
          <a:bodyPr/>
          <a:lstStyle/>
          <a:p>
            <a:r>
              <a:rPr lang="en-GB" b="1" dirty="0"/>
              <a:t>Step 2: Determine the level of risk</a:t>
            </a:r>
          </a:p>
          <a:p>
            <a:r>
              <a:rPr lang="en-GB" dirty="0"/>
              <a:t>Next look at the level of risk. Some hazards will                                            be high risk, e.g. working at height. Other hazards                                     will be a lower risk, because the harm may be less                                         severe.</a:t>
            </a:r>
            <a:r>
              <a:rPr lang="en-GB" b="1" dirty="0"/>
              <a:t> </a:t>
            </a:r>
          </a:p>
          <a:p>
            <a:r>
              <a:rPr lang="en-GB" b="1" dirty="0"/>
              <a:t>“What is the chance people will be harmed and how serious could the injury be?” </a:t>
            </a:r>
          </a:p>
          <a:p>
            <a:r>
              <a:rPr lang="en-GB" dirty="0"/>
              <a:t>Decide who could be harmed and how and give consideration to vulnerable groups (e.g. young people, the elderly, pregnant employees, shift workers, etc).</a:t>
            </a:r>
          </a:p>
        </p:txBody>
      </p:sp>
      <p:pic>
        <p:nvPicPr>
          <p:cNvPr id="5" name="Picture 4">
            <a:extLst>
              <a:ext uri="{FF2B5EF4-FFF2-40B4-BE49-F238E27FC236}">
                <a16:creationId xmlns:a16="http://schemas.microsoft.com/office/drawing/2014/main" id="{03696594-4E74-994F-9451-1A18FEE2F3B5}"/>
              </a:ext>
            </a:extLst>
          </p:cNvPr>
          <p:cNvPicPr>
            <a:picLocks noChangeAspect="1"/>
          </p:cNvPicPr>
          <p:nvPr/>
        </p:nvPicPr>
        <p:blipFill>
          <a:blip r:embed="rId2"/>
          <a:stretch>
            <a:fillRect/>
          </a:stretch>
        </p:blipFill>
        <p:spPr>
          <a:xfrm>
            <a:off x="6050431" y="1556792"/>
            <a:ext cx="2430689" cy="1875532"/>
          </a:xfrm>
          <a:prstGeom prst="rect">
            <a:avLst/>
          </a:prstGeom>
        </p:spPr>
      </p:pic>
    </p:spTree>
    <p:extLst>
      <p:ext uri="{BB962C8B-B14F-4D97-AF65-F5344CB8AC3E}">
        <p14:creationId xmlns:p14="http://schemas.microsoft.com/office/powerpoint/2010/main" val="24181521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1787</TotalTime>
  <Words>1131</Words>
  <Application>Microsoft Macintosh PowerPoint</Application>
  <PresentationFormat>On-screen Show (4:3)</PresentationFormat>
  <Paragraphs>72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Lucida Grande</vt:lpstr>
      <vt:lpstr>Open Sans</vt:lpstr>
      <vt:lpstr>Symbol</vt:lpstr>
      <vt:lpstr>Times New Roman</vt:lpstr>
      <vt:lpstr>Default Design</vt:lpstr>
      <vt:lpstr>Know the health and safety requirements of hospitality organisations</vt:lpstr>
      <vt:lpstr>Introduction</vt:lpstr>
      <vt:lpstr>What is a risk?</vt:lpstr>
      <vt:lpstr>What is the difference between a risk and hazard?</vt:lpstr>
      <vt:lpstr>Legal responsibilities for employers with regard to health and safety guidance</vt:lpstr>
      <vt:lpstr>Legal responsibilities for employers with regard to health and safety guidance</vt:lpstr>
      <vt:lpstr>What is risk assessment?</vt:lpstr>
      <vt:lpstr>Legal responsibilities for employers with regard to health and safety guidance</vt:lpstr>
      <vt:lpstr>Legal responsibilities for employers with regard to health and safety guidance</vt:lpstr>
      <vt:lpstr>Legal responsibilities for employers with regard to health and safety guidance</vt:lpstr>
      <vt:lpstr>Legal responsibilities for employers with regard to health and safety guidance</vt:lpstr>
      <vt:lpstr>Legal responsibilities for employees with regard to health and safety guidance</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182</cp:revision>
  <dcterms:created xsi:type="dcterms:W3CDTF">2013-05-28T00:38:54Z</dcterms:created>
  <dcterms:modified xsi:type="dcterms:W3CDTF">2020-03-30T15:33:13Z</dcterms:modified>
</cp:coreProperties>
</file>