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8"/>
  </p:notesMasterIdLst>
  <p:handoutMasterIdLst>
    <p:handoutMasterId r:id="rId29"/>
  </p:handoutMasterIdLst>
  <p:sldIdLst>
    <p:sldId id="355" r:id="rId2"/>
    <p:sldId id="357" r:id="rId3"/>
    <p:sldId id="341" r:id="rId4"/>
    <p:sldId id="345" r:id="rId5"/>
    <p:sldId id="350" r:id="rId6"/>
    <p:sldId id="368" r:id="rId7"/>
    <p:sldId id="367" r:id="rId8"/>
    <p:sldId id="374" r:id="rId9"/>
    <p:sldId id="346" r:id="rId10"/>
    <p:sldId id="358" r:id="rId11"/>
    <p:sldId id="359" r:id="rId12"/>
    <p:sldId id="360" r:id="rId13"/>
    <p:sldId id="267" r:id="rId14"/>
    <p:sldId id="356" r:id="rId15"/>
    <p:sldId id="330" r:id="rId16"/>
    <p:sldId id="375" r:id="rId17"/>
    <p:sldId id="363" r:id="rId18"/>
    <p:sldId id="364" r:id="rId19"/>
    <p:sldId id="376" r:id="rId20"/>
    <p:sldId id="369" r:id="rId21"/>
    <p:sldId id="370" r:id="rId22"/>
    <p:sldId id="342" r:id="rId23"/>
    <p:sldId id="381" r:id="rId24"/>
    <p:sldId id="365" r:id="rId25"/>
    <p:sldId id="380" r:id="rId26"/>
    <p:sldId id="366" r:id="rId27"/>
  </p:sldIdLst>
  <p:sldSz cx="9144000" cy="6858000" type="screen4x3"/>
  <p:notesSz cx="6858000" cy="9144000"/>
  <p:custDataLst>
    <p:tags r:id="rId30"/>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9" autoAdjust="0"/>
    <p:restoredTop sz="94729"/>
  </p:normalViewPr>
  <p:slideViewPr>
    <p:cSldViewPr showGuides="1">
      <p:cViewPr varScale="1">
        <p:scale>
          <a:sx n="105" d="100"/>
          <a:sy n="105" d="100"/>
        </p:scale>
        <p:origin x="18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4</a:t>
            </a:fld>
            <a:endParaRPr lang="en-GB"/>
          </a:p>
        </p:txBody>
      </p:sp>
    </p:spTree>
    <p:extLst>
      <p:ext uri="{BB962C8B-B14F-4D97-AF65-F5344CB8AC3E}">
        <p14:creationId xmlns:p14="http://schemas.microsoft.com/office/powerpoint/2010/main" val="89708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5</a:t>
            </a:fld>
            <a:endParaRPr lang="en-GB"/>
          </a:p>
        </p:txBody>
      </p:sp>
    </p:spTree>
    <p:extLst>
      <p:ext uri="{BB962C8B-B14F-4D97-AF65-F5344CB8AC3E}">
        <p14:creationId xmlns:p14="http://schemas.microsoft.com/office/powerpoint/2010/main" val="274793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15</a:t>
            </a:fld>
            <a:endParaRPr lang="en-GB"/>
          </a:p>
        </p:txBody>
      </p:sp>
    </p:spTree>
    <p:extLst>
      <p:ext uri="{BB962C8B-B14F-4D97-AF65-F5344CB8AC3E}">
        <p14:creationId xmlns:p14="http://schemas.microsoft.com/office/powerpoint/2010/main" val="136787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847933-502B-D146-9428-3DDD196AD935}" type="slidenum">
              <a:rPr kumimoji="0" lang="en-GB"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103907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847933-502B-D146-9428-3DDD196AD935}" type="slidenum">
              <a:rPr kumimoji="0" lang="en-GB"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35607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err="1">
                <a:solidFill>
                  <a:schemeClr val="bg1"/>
                </a:solidFill>
              </a:rPr>
              <a:t>Hopsitality</a:t>
            </a:r>
            <a:r>
              <a:rPr lang="en-GB" sz="1400" b="1" dirty="0">
                <a:solidFill>
                  <a:schemeClr val="bg1"/>
                </a:solidFill>
              </a:rPr>
              <a:t> and Catering</a:t>
            </a:r>
            <a:endParaRPr lang="en-US" sz="1400"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26</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55098" y="3763882"/>
            <a:ext cx="8077200" cy="850032"/>
          </a:xfrm>
        </p:spPr>
        <p:txBody>
          <a:bodyPr anchor="t"/>
          <a:lstStyle/>
          <a:p>
            <a:pPr eaLnBrk="1" hangingPunct="1"/>
            <a:r>
              <a:rPr lang="en-GB" dirty="0">
                <a:ea typeface="ＭＳ Ｐゴシック" pitchFamily="-105" charset="-128"/>
                <a:cs typeface="ＭＳ Ｐゴシック" pitchFamily="-105" charset="-128"/>
              </a:rPr>
              <a:t>Accidents in the workplace</a:t>
            </a:r>
          </a:p>
        </p:txBody>
      </p:sp>
      <p:sp>
        <p:nvSpPr>
          <p:cNvPr id="2050" name="Rectangle 14"/>
          <p:cNvSpPr>
            <a:spLocks noGrp="1" noChangeArrowheads="1"/>
          </p:cNvSpPr>
          <p:nvPr>
            <p:ph sz="quarter" idx="10"/>
          </p:nvPr>
        </p:nvSpPr>
        <p:spPr>
          <a:xfrm>
            <a:off x="457200" y="1916832"/>
            <a:ext cx="8229600" cy="184705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a:t>
            </a:r>
            <a:r>
              <a:rPr lang="en-GB" sz="2400" b="1">
                <a:solidFill>
                  <a:srgbClr val="FFFFFF"/>
                </a:solidFill>
              </a:rPr>
              <a:t>: Understand Business </a:t>
            </a:r>
            <a:r>
              <a:rPr lang="en-GB" sz="2400" b="1" dirty="0">
                <a:solidFill>
                  <a:srgbClr val="FFFFFF"/>
                </a:solidFill>
              </a:rPr>
              <a:t>Success</a:t>
            </a:r>
            <a:endParaRPr lang="en-US" sz="2400" dirty="0">
              <a:solidFill>
                <a:schemeClr val="bg1"/>
              </a:solidFill>
            </a:endParaRPr>
          </a:p>
        </p:txBody>
      </p:sp>
    </p:spTree>
    <p:extLst>
      <p:ext uri="{BB962C8B-B14F-4D97-AF65-F5344CB8AC3E}">
        <p14:creationId xmlns:p14="http://schemas.microsoft.com/office/powerpoint/2010/main" val="18841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Consequences of not applying good health and safety practices</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772816"/>
            <a:ext cx="8003232" cy="4392488"/>
          </a:xfrm>
        </p:spPr>
        <p:txBody>
          <a:bodyPr/>
          <a:lstStyle/>
          <a:p>
            <a:pPr>
              <a:lnSpc>
                <a:spcPct val="100000"/>
              </a:lnSpc>
              <a:spcBef>
                <a:spcPts val="600"/>
              </a:spcBef>
              <a:spcAft>
                <a:spcPts val="0"/>
              </a:spcAft>
              <a:buClr>
                <a:srgbClr val="FF0000"/>
              </a:buClr>
            </a:pPr>
            <a:r>
              <a:rPr lang="en-GB" dirty="0"/>
              <a:t>A failure to apply adequate health and safety procedures can result in serious injuries or fatalities. </a:t>
            </a:r>
          </a:p>
          <a:p>
            <a:pPr>
              <a:lnSpc>
                <a:spcPct val="100000"/>
              </a:lnSpc>
              <a:spcBef>
                <a:spcPts val="600"/>
              </a:spcBef>
              <a:spcAft>
                <a:spcPts val="0"/>
              </a:spcAft>
              <a:buClr>
                <a:srgbClr val="FF0000"/>
              </a:buClr>
            </a:pPr>
            <a:r>
              <a:rPr lang="en-GB" dirty="0"/>
              <a:t>A work-related illness or injury can not only put an employee out of work for a while and impact their quality of life but has the potential to affect your guests too.</a:t>
            </a:r>
          </a:p>
        </p:txBody>
      </p:sp>
      <p:pic>
        <p:nvPicPr>
          <p:cNvPr id="6" name="Picture 5">
            <a:extLst>
              <a:ext uri="{FF2B5EF4-FFF2-40B4-BE49-F238E27FC236}">
                <a16:creationId xmlns:a16="http://schemas.microsoft.com/office/drawing/2014/main" id="{3A4A42D2-7B2A-44D0-BA04-46B7BF3DD832}"/>
              </a:ext>
            </a:extLst>
          </p:cNvPr>
          <p:cNvPicPr>
            <a:picLocks noChangeAspect="1"/>
          </p:cNvPicPr>
          <p:nvPr/>
        </p:nvPicPr>
        <p:blipFill>
          <a:blip r:embed="rId2"/>
          <a:stretch>
            <a:fillRect/>
          </a:stretch>
        </p:blipFill>
        <p:spPr>
          <a:xfrm>
            <a:off x="5580112" y="3212976"/>
            <a:ext cx="2880320" cy="2806824"/>
          </a:xfrm>
          <a:prstGeom prst="rect">
            <a:avLst/>
          </a:prstGeom>
        </p:spPr>
      </p:pic>
      <p:sp>
        <p:nvSpPr>
          <p:cNvPr id="7" name="TextBox 6">
            <a:extLst>
              <a:ext uri="{FF2B5EF4-FFF2-40B4-BE49-F238E27FC236}">
                <a16:creationId xmlns:a16="http://schemas.microsoft.com/office/drawing/2014/main" id="{4C6A1A09-19BD-45E5-BD74-492186E7EF87}"/>
              </a:ext>
            </a:extLst>
          </p:cNvPr>
          <p:cNvSpPr txBox="1"/>
          <p:nvPr/>
        </p:nvSpPr>
        <p:spPr>
          <a:xfrm>
            <a:off x="457200" y="3427090"/>
            <a:ext cx="4618856" cy="1323439"/>
          </a:xfrm>
          <a:prstGeom prst="rect">
            <a:avLst/>
          </a:prstGeom>
          <a:noFill/>
        </p:spPr>
        <p:txBody>
          <a:bodyPr wrap="square" rtlCol="0">
            <a:spAutoFit/>
          </a:bodyPr>
          <a:lstStyle/>
          <a:p>
            <a:pPr>
              <a:lnSpc>
                <a:spcPct val="100000"/>
              </a:lnSpc>
              <a:spcBef>
                <a:spcPts val="600"/>
              </a:spcBef>
              <a:spcAft>
                <a:spcPts val="0"/>
              </a:spcAft>
              <a:buClr>
                <a:srgbClr val="FF0000"/>
              </a:buClr>
            </a:pPr>
            <a:r>
              <a:rPr lang="en-GB" dirty="0"/>
              <a:t>It may also damage your business’s productivity, finances, and reputation – all of which can be difficult to recover from.</a:t>
            </a:r>
          </a:p>
        </p:txBody>
      </p:sp>
    </p:spTree>
    <p:extLst>
      <p:ext uri="{BB962C8B-B14F-4D97-AF65-F5344CB8AC3E}">
        <p14:creationId xmlns:p14="http://schemas.microsoft.com/office/powerpoint/2010/main" val="335068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Case study- Serious consequences</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490008"/>
            <a:ext cx="8003232" cy="1722968"/>
          </a:xfrm>
        </p:spPr>
        <p:txBody>
          <a:bodyPr/>
          <a:lstStyle/>
          <a:p>
            <a:pPr lvl="0">
              <a:lnSpc>
                <a:spcPct val="100000"/>
              </a:lnSpc>
              <a:spcBef>
                <a:spcPts val="600"/>
              </a:spcBef>
              <a:spcAft>
                <a:spcPts val="0"/>
              </a:spcAft>
              <a:buClr>
                <a:srgbClr val="FF0000"/>
              </a:buClr>
            </a:pPr>
            <a:r>
              <a:rPr lang="en-GB" dirty="0"/>
              <a:t>A failure to install adequate health and safety procedures can result in serious injuries or fatalities. A work-related illness or injury can not only put an employee out of work for a while and impact their quality of life; it may also damage your business’s productivity, finances, and reputation – all of which can be difficult to recover from.</a:t>
            </a:r>
          </a:p>
        </p:txBody>
      </p:sp>
      <p:sp>
        <p:nvSpPr>
          <p:cNvPr id="4" name="TextBox 3">
            <a:extLst>
              <a:ext uri="{FF2B5EF4-FFF2-40B4-BE49-F238E27FC236}">
                <a16:creationId xmlns:a16="http://schemas.microsoft.com/office/drawing/2014/main" id="{72F83771-0CE4-45B9-A09B-D9B4FC2DBF94}"/>
              </a:ext>
            </a:extLst>
          </p:cNvPr>
          <p:cNvSpPr txBox="1"/>
          <p:nvPr/>
        </p:nvSpPr>
        <p:spPr>
          <a:xfrm>
            <a:off x="611560" y="3429000"/>
            <a:ext cx="7848872" cy="1631216"/>
          </a:xfrm>
          <a:prstGeom prst="rect">
            <a:avLst/>
          </a:prstGeom>
          <a:noFill/>
        </p:spPr>
        <p:txBody>
          <a:bodyPr wrap="square" rtlCol="0">
            <a:spAutoFit/>
          </a:bodyPr>
          <a:lstStyle/>
          <a:p>
            <a:r>
              <a:rPr lang="en-GB" dirty="0"/>
              <a:t>Summer of 2015, the Smiler roller coaster at Alton Towers crashed, resulting in life-altering injuries for four riders. An investigation found that there were no faults on the track, on the cars, or on the system that was designed to keep the cars separate while the ride was running. </a:t>
            </a:r>
          </a:p>
        </p:txBody>
      </p:sp>
      <p:pic>
        <p:nvPicPr>
          <p:cNvPr id="5" name="Picture 4">
            <a:extLst>
              <a:ext uri="{FF2B5EF4-FFF2-40B4-BE49-F238E27FC236}">
                <a16:creationId xmlns:a16="http://schemas.microsoft.com/office/drawing/2014/main" id="{B9948AEC-27BB-4664-8918-EA5D4AAC66AD}"/>
              </a:ext>
            </a:extLst>
          </p:cNvPr>
          <p:cNvPicPr>
            <a:picLocks noChangeAspect="1"/>
          </p:cNvPicPr>
          <p:nvPr/>
        </p:nvPicPr>
        <p:blipFill>
          <a:blip r:embed="rId2"/>
          <a:stretch>
            <a:fillRect/>
          </a:stretch>
        </p:blipFill>
        <p:spPr>
          <a:xfrm>
            <a:off x="5840982" y="4725144"/>
            <a:ext cx="2619450" cy="1531533"/>
          </a:xfrm>
          <a:prstGeom prst="rect">
            <a:avLst/>
          </a:prstGeom>
        </p:spPr>
      </p:pic>
    </p:spTree>
    <p:extLst>
      <p:ext uri="{BB962C8B-B14F-4D97-AF65-F5344CB8AC3E}">
        <p14:creationId xmlns:p14="http://schemas.microsoft.com/office/powerpoint/2010/main" val="3049274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Case study- Serious consequences</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490008"/>
            <a:ext cx="8003232" cy="4243248"/>
          </a:xfrm>
        </p:spPr>
        <p:txBody>
          <a:bodyPr/>
          <a:lstStyle/>
          <a:p>
            <a:pPr lvl="0">
              <a:lnSpc>
                <a:spcPct val="100000"/>
              </a:lnSpc>
              <a:spcBef>
                <a:spcPts val="600"/>
              </a:spcBef>
              <a:spcAft>
                <a:spcPts val="0"/>
              </a:spcAft>
              <a:buClr>
                <a:srgbClr val="FF0000"/>
              </a:buClr>
            </a:pPr>
            <a:r>
              <a:rPr lang="en-GB" dirty="0"/>
              <a:t>Merlin Attractions were fined £5 million.</a:t>
            </a:r>
          </a:p>
          <a:p>
            <a:pPr lvl="0">
              <a:lnSpc>
                <a:spcPct val="100000"/>
              </a:lnSpc>
              <a:spcBef>
                <a:spcPts val="600"/>
              </a:spcBef>
              <a:spcAft>
                <a:spcPts val="0"/>
              </a:spcAft>
              <a:buClr>
                <a:srgbClr val="FF0000"/>
              </a:buClr>
            </a:pPr>
            <a:r>
              <a:rPr lang="en-GB" dirty="0"/>
              <a:t>The crash resulted in two teenagers having to undergo amputations following the crash, with several others also injured. This was all a result of Merlin neglecting to make health and safety duties a higher priority.</a:t>
            </a:r>
          </a:p>
          <a:p>
            <a:pPr lvl="0">
              <a:lnSpc>
                <a:spcPct val="100000"/>
              </a:lnSpc>
              <a:spcBef>
                <a:spcPts val="600"/>
              </a:spcBef>
              <a:spcAft>
                <a:spcPts val="0"/>
              </a:spcAft>
              <a:buClr>
                <a:srgbClr val="FF0000"/>
              </a:buClr>
            </a:pPr>
            <a:r>
              <a:rPr lang="en-GB" dirty="0"/>
              <a:t>The Smiler incident has acted as a reminder for the entire industry that safety is exceptionally critical. Alton Towers have since made technical improvements to the Smiler roller coaster and have improved their safety systems. </a:t>
            </a:r>
          </a:p>
          <a:p>
            <a:pPr lvl="0">
              <a:lnSpc>
                <a:spcPct val="100000"/>
              </a:lnSpc>
              <a:spcBef>
                <a:spcPts val="600"/>
              </a:spcBef>
              <a:spcAft>
                <a:spcPts val="0"/>
              </a:spcAft>
              <a:buClr>
                <a:srgbClr val="FF0000"/>
              </a:buClr>
            </a:pPr>
            <a:r>
              <a:rPr lang="en-GB" dirty="0"/>
              <a:t>Nick Varney, chief executive of Merlin Entertainments, said that “it is something we will never forget and it is something we are utterly determined will never be repeated.”</a:t>
            </a:r>
          </a:p>
        </p:txBody>
      </p:sp>
    </p:spTree>
    <p:extLst>
      <p:ext uri="{BB962C8B-B14F-4D97-AF65-F5344CB8AC3E}">
        <p14:creationId xmlns:p14="http://schemas.microsoft.com/office/powerpoint/2010/main" val="234791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55098" y="3763882"/>
            <a:ext cx="8077200" cy="850032"/>
          </a:xfrm>
        </p:spPr>
        <p:txBody>
          <a:bodyPr anchor="t"/>
          <a:lstStyle/>
          <a:p>
            <a:pPr eaLnBrk="1" hangingPunct="1"/>
            <a:r>
              <a:rPr lang="en-GB" dirty="0">
                <a:ea typeface="ＭＳ Ｐゴシック" pitchFamily="-105" charset="-128"/>
                <a:cs typeface="ＭＳ Ｐゴシック" pitchFamily="-105" charset="-128"/>
              </a:rPr>
              <a:t>Session 8</a:t>
            </a:r>
          </a:p>
        </p:txBody>
      </p:sp>
      <p:sp>
        <p:nvSpPr>
          <p:cNvPr id="2050" name="Rectangle 14"/>
          <p:cNvSpPr>
            <a:spLocks noGrp="1" noChangeArrowheads="1"/>
          </p:cNvSpPr>
          <p:nvPr>
            <p:ph sz="quarter" idx="10"/>
          </p:nvPr>
        </p:nvSpPr>
        <p:spPr>
          <a:xfrm>
            <a:off x="457200" y="1916832"/>
            <a:ext cx="8229600" cy="184705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a:t>
            </a:r>
            <a:r>
              <a:rPr lang="en-GB" sz="2400" b="1">
                <a:solidFill>
                  <a:srgbClr val="FFFFFF"/>
                </a:solidFill>
              </a:rPr>
              <a:t>: Understand Business </a:t>
            </a:r>
            <a:r>
              <a:rPr lang="en-GB" sz="2400" b="1" dirty="0">
                <a:solidFill>
                  <a:srgbClr val="FFFFFF"/>
                </a:solidFill>
              </a:rPr>
              <a:t>Success</a:t>
            </a:r>
            <a:endParaRPr lang="en-US" sz="2400" dirty="0">
              <a:solidFill>
                <a:schemeClr val="bg1"/>
              </a:solidFill>
            </a:endParaRPr>
          </a:p>
        </p:txBody>
      </p:sp>
    </p:spTree>
    <p:extLst>
      <p:ext uri="{BB962C8B-B14F-4D97-AF65-F5344CB8AC3E}">
        <p14:creationId xmlns:p14="http://schemas.microsoft.com/office/powerpoint/2010/main" val="4172402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38200"/>
            <a:ext cx="8218488" cy="934616"/>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US" dirty="0">
              <a:ea typeface="ＭＳ Ｐゴシック" pitchFamily="-105" charset="-128"/>
              <a:cs typeface="ＭＳ Ｐゴシック" pitchFamily="-105" charset="-128"/>
            </a:endParaRPr>
          </a:p>
        </p:txBody>
      </p:sp>
      <p:sp>
        <p:nvSpPr>
          <p:cNvPr id="5123" name="Content Placeholder 2"/>
          <p:cNvSpPr>
            <a:spLocks noGrp="1"/>
          </p:cNvSpPr>
          <p:nvPr>
            <p:ph sz="quarter" idx="10"/>
          </p:nvPr>
        </p:nvSpPr>
        <p:spPr>
          <a:xfrm>
            <a:off x="468312" y="2060848"/>
            <a:ext cx="8207376" cy="3096344"/>
          </a:xfrm>
        </p:spPr>
        <p:txBody>
          <a:bodyPr/>
          <a:lstStyle/>
          <a:p>
            <a:pPr>
              <a:defRPr/>
            </a:pPr>
            <a:r>
              <a:rPr lang="en-GB" dirty="0"/>
              <a:t>Guest health and safety is an important consideration for hospitality businesses, it’s important to risk assess all activities within the business from fire safety, elevator failure, security threats like terrorism to unattended luggage or suspect devices. </a:t>
            </a:r>
          </a:p>
          <a:p>
            <a:pPr>
              <a:defRPr/>
            </a:pPr>
            <a:r>
              <a:rPr lang="en-GB" dirty="0"/>
              <a:t>Planning for emergencies such a standard operating procedures, staff training, as well as staff vigilance ensures that guest health and safety is prioritised.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7F21-26A7-400F-B56E-8658F0FA20F8}"/>
              </a:ext>
            </a:extLst>
          </p:cNvPr>
          <p:cNvSpPr>
            <a:spLocks noGrp="1"/>
          </p:cNvSpPr>
          <p:nvPr>
            <p:ph type="title"/>
          </p:nvPr>
        </p:nvSpPr>
        <p:spPr>
          <a:xfrm>
            <a:off x="457200" y="838200"/>
            <a:ext cx="8218488" cy="790600"/>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GB" dirty="0"/>
          </a:p>
        </p:txBody>
      </p:sp>
      <p:sp>
        <p:nvSpPr>
          <p:cNvPr id="3" name="Content Placeholder 2">
            <a:extLst>
              <a:ext uri="{FF2B5EF4-FFF2-40B4-BE49-F238E27FC236}">
                <a16:creationId xmlns:a16="http://schemas.microsoft.com/office/drawing/2014/main" id="{34F4F311-73C9-4CD0-9E6D-AB8506A1DBE2}"/>
              </a:ext>
            </a:extLst>
          </p:cNvPr>
          <p:cNvSpPr>
            <a:spLocks noGrp="1"/>
          </p:cNvSpPr>
          <p:nvPr>
            <p:ph sz="quarter" idx="10"/>
          </p:nvPr>
        </p:nvSpPr>
        <p:spPr>
          <a:xfrm>
            <a:off x="457200" y="1844824"/>
            <a:ext cx="4114800" cy="3168352"/>
          </a:xfrm>
        </p:spPr>
        <p:txBody>
          <a:bodyPr/>
          <a:lstStyle/>
          <a:p>
            <a:pPr>
              <a:defRPr/>
            </a:pPr>
            <a:r>
              <a:rPr lang="en-GB" b="1" dirty="0"/>
              <a:t>Security risks</a:t>
            </a:r>
            <a:r>
              <a:rPr lang="en-GB" dirty="0"/>
              <a:t>- fire evacuation, major incidents, natural disasters, self harm and acts of terrorism. </a:t>
            </a:r>
          </a:p>
          <a:p>
            <a:pPr>
              <a:defRPr/>
            </a:pPr>
            <a:r>
              <a:rPr lang="en-GB" dirty="0">
                <a:solidFill>
                  <a:srgbClr val="333333"/>
                </a:solidFill>
              </a:rPr>
              <a:t>Emergency and Disaster Response Planning includes special plans made for evacuations relating to guest (e.g. disabled or elderly guests located on lower floors). </a:t>
            </a:r>
          </a:p>
          <a:p>
            <a:endParaRPr lang="en-GB" dirty="0"/>
          </a:p>
        </p:txBody>
      </p:sp>
      <p:sp>
        <p:nvSpPr>
          <p:cNvPr id="4" name="TextBox 3">
            <a:extLst>
              <a:ext uri="{FF2B5EF4-FFF2-40B4-BE49-F238E27FC236}">
                <a16:creationId xmlns:a16="http://schemas.microsoft.com/office/drawing/2014/main" id="{D72FAD80-4125-4528-BC1D-BF140E517AE8}"/>
              </a:ext>
            </a:extLst>
          </p:cNvPr>
          <p:cNvSpPr txBox="1"/>
          <p:nvPr/>
        </p:nvSpPr>
        <p:spPr>
          <a:xfrm>
            <a:off x="457200" y="5229200"/>
            <a:ext cx="8218488" cy="707886"/>
          </a:xfrm>
          <a:prstGeom prst="rect">
            <a:avLst/>
          </a:prstGeom>
          <a:noFill/>
        </p:spPr>
        <p:txBody>
          <a:bodyPr wrap="square" rtlCol="0">
            <a:spAutoFit/>
          </a:bodyPr>
          <a:lstStyle/>
          <a:p>
            <a:pPr>
              <a:defRPr/>
            </a:pPr>
            <a:r>
              <a:rPr lang="en-GB" b="1">
                <a:solidFill>
                  <a:srgbClr val="333333"/>
                </a:solidFill>
              </a:rPr>
              <a:t>“Staff shouldn't be caught out in emergencies without knowing the correct procedure to keep themselves and guests safe</a:t>
            </a:r>
            <a:r>
              <a:rPr lang="en-GB">
                <a:solidFill>
                  <a:srgbClr val="333333"/>
                </a:solidFill>
              </a:rPr>
              <a:t>.”</a:t>
            </a:r>
            <a:endParaRPr lang="en-US" b="1" dirty="0"/>
          </a:p>
        </p:txBody>
      </p:sp>
      <p:pic>
        <p:nvPicPr>
          <p:cNvPr id="5" name="Picture 4">
            <a:extLst>
              <a:ext uri="{FF2B5EF4-FFF2-40B4-BE49-F238E27FC236}">
                <a16:creationId xmlns:a16="http://schemas.microsoft.com/office/drawing/2014/main" id="{AA4C571C-F217-465B-9A52-ECD70646B48C}"/>
              </a:ext>
            </a:extLst>
          </p:cNvPr>
          <p:cNvPicPr>
            <a:picLocks noChangeAspect="1"/>
          </p:cNvPicPr>
          <p:nvPr/>
        </p:nvPicPr>
        <p:blipFill>
          <a:blip r:embed="rId2"/>
          <a:stretch>
            <a:fillRect/>
          </a:stretch>
        </p:blipFill>
        <p:spPr>
          <a:xfrm>
            <a:off x="4932040" y="1628800"/>
            <a:ext cx="3419644" cy="3066281"/>
          </a:xfrm>
          <a:prstGeom prst="rect">
            <a:avLst/>
          </a:prstGeom>
        </p:spPr>
      </p:pic>
    </p:spTree>
    <p:extLst>
      <p:ext uri="{BB962C8B-B14F-4D97-AF65-F5344CB8AC3E}">
        <p14:creationId xmlns:p14="http://schemas.microsoft.com/office/powerpoint/2010/main" val="708506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38200"/>
            <a:ext cx="8218488" cy="718592"/>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US" dirty="0">
              <a:ea typeface="ＭＳ Ｐゴシック" pitchFamily="-105" charset="-128"/>
              <a:cs typeface="ＭＳ Ｐゴシック" pitchFamily="-105" charset="-128"/>
            </a:endParaRPr>
          </a:p>
        </p:txBody>
      </p:sp>
      <p:sp>
        <p:nvSpPr>
          <p:cNvPr id="5123" name="Content Placeholder 2"/>
          <p:cNvSpPr>
            <a:spLocks noGrp="1"/>
          </p:cNvSpPr>
          <p:nvPr>
            <p:ph sz="quarter" idx="10"/>
          </p:nvPr>
        </p:nvSpPr>
        <p:spPr>
          <a:xfrm>
            <a:off x="539552" y="1844824"/>
            <a:ext cx="3600400" cy="4174976"/>
          </a:xfrm>
        </p:spPr>
        <p:txBody>
          <a:bodyPr/>
          <a:lstStyle/>
          <a:p>
            <a:pPr>
              <a:defRPr/>
            </a:pPr>
            <a:r>
              <a:rPr lang="en-GB" b="1" dirty="0">
                <a:ea typeface="ＭＳ Ｐゴシック" pitchFamily="-105" charset="-128"/>
                <a:cs typeface="ＭＳ Ｐゴシック" pitchFamily="-105" charset="-128"/>
              </a:rPr>
              <a:t>Unattended luggage </a:t>
            </a:r>
            <a:r>
              <a:rPr lang="en-GB" dirty="0">
                <a:ea typeface="ＭＳ Ｐゴシック" pitchFamily="-105" charset="-128"/>
                <a:cs typeface="ＭＳ Ｐゴシック" pitchFamily="-105" charset="-128"/>
              </a:rPr>
              <a:t>– not only being a potential trip hazard the risk of luggage being lost, stolen or damaged and the negative impact on guest happiness that ensues, staff must be vigilant to the ever-present threat of terrorism and potential disruption and impact on day to day business.</a:t>
            </a:r>
            <a:endParaRPr lang="en-GB" b="1" dirty="0">
              <a:ea typeface="ＭＳ Ｐゴシック" pitchFamily="-105" charset="-128"/>
              <a:cs typeface="ＭＳ Ｐゴシック" pitchFamily="-105" charset="-128"/>
            </a:endParaRPr>
          </a:p>
          <a:p>
            <a:pPr>
              <a:defRPr/>
            </a:pPr>
            <a:endParaRPr lang="en-US" b="1" dirty="0">
              <a:ea typeface="ＭＳ Ｐゴシック" pitchFamily="-105" charset="-128"/>
              <a:cs typeface="ＭＳ Ｐゴシック" pitchFamily="-105" charset="-128"/>
            </a:endParaRPr>
          </a:p>
        </p:txBody>
      </p:sp>
      <p:pic>
        <p:nvPicPr>
          <p:cNvPr id="2" name="Picture 1">
            <a:extLst>
              <a:ext uri="{FF2B5EF4-FFF2-40B4-BE49-F238E27FC236}">
                <a16:creationId xmlns:a16="http://schemas.microsoft.com/office/drawing/2014/main" id="{2CBFD486-ED92-4DF4-96B6-C539C498DB33}"/>
              </a:ext>
            </a:extLst>
          </p:cNvPr>
          <p:cNvPicPr>
            <a:picLocks noChangeAspect="1"/>
          </p:cNvPicPr>
          <p:nvPr/>
        </p:nvPicPr>
        <p:blipFill>
          <a:blip r:embed="rId3"/>
          <a:stretch>
            <a:fillRect/>
          </a:stretch>
        </p:blipFill>
        <p:spPr>
          <a:xfrm>
            <a:off x="5436096" y="2060848"/>
            <a:ext cx="2952328" cy="3034509"/>
          </a:xfrm>
          <a:prstGeom prst="rect">
            <a:avLst/>
          </a:prstGeom>
        </p:spPr>
      </p:pic>
    </p:spTree>
    <p:extLst>
      <p:ext uri="{BB962C8B-B14F-4D97-AF65-F5344CB8AC3E}">
        <p14:creationId xmlns:p14="http://schemas.microsoft.com/office/powerpoint/2010/main" val="2564257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38200"/>
            <a:ext cx="8218488" cy="718592"/>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US" dirty="0">
              <a:ea typeface="ＭＳ Ｐゴシック" pitchFamily="-105" charset="-128"/>
              <a:cs typeface="ＭＳ Ｐゴシック" pitchFamily="-105" charset="-128"/>
            </a:endParaRPr>
          </a:p>
        </p:txBody>
      </p:sp>
      <p:sp>
        <p:nvSpPr>
          <p:cNvPr id="5123" name="Content Placeholder 2"/>
          <p:cNvSpPr>
            <a:spLocks noGrp="1"/>
          </p:cNvSpPr>
          <p:nvPr>
            <p:ph sz="quarter" idx="10"/>
          </p:nvPr>
        </p:nvSpPr>
        <p:spPr>
          <a:xfrm>
            <a:off x="457200" y="1844824"/>
            <a:ext cx="4042792" cy="3384376"/>
          </a:xfrm>
        </p:spPr>
        <p:txBody>
          <a:bodyPr/>
          <a:lstStyle/>
          <a:p>
            <a:pPr>
              <a:lnSpc>
                <a:spcPct val="100000"/>
              </a:lnSpc>
              <a:defRPr/>
            </a:pPr>
            <a:r>
              <a:rPr lang="en-GB" b="1" dirty="0">
                <a:ea typeface="ＭＳ Ｐゴシック" pitchFamily="-105" charset="-128"/>
                <a:cs typeface="ＭＳ Ｐゴシック" pitchFamily="-105" charset="-128"/>
              </a:rPr>
              <a:t>Self harm </a:t>
            </a:r>
            <a:r>
              <a:rPr lang="en-GB" dirty="0">
                <a:ea typeface="ＭＳ Ｐゴシック" pitchFamily="-105" charset="-128"/>
                <a:cs typeface="ＭＳ Ｐゴシック" pitchFamily="-105" charset="-128"/>
              </a:rPr>
              <a:t>- </a:t>
            </a:r>
            <a:r>
              <a:rPr lang="en-GB" sz="1800" dirty="0">
                <a:ea typeface="ＭＳ Ｐゴシック" pitchFamily="-105" charset="-128"/>
                <a:cs typeface="ＭＳ Ｐゴシック" pitchFamily="-105" charset="-128"/>
              </a:rPr>
              <a:t>the impact of sudden deaths and attempted suicides on all who come into contact with them should not be underestimated. </a:t>
            </a:r>
            <a:r>
              <a:rPr lang="en-GB" sz="1800" dirty="0">
                <a:solidFill>
                  <a:srgbClr val="111111"/>
                </a:solidFill>
              </a:rPr>
              <a:t>Employees who have close or regular contact with guests should be made aware of the behaviours that could indicate a potential suicide. </a:t>
            </a:r>
          </a:p>
          <a:p>
            <a:pPr>
              <a:lnSpc>
                <a:spcPct val="100000"/>
              </a:lnSpc>
              <a:defRPr/>
            </a:pPr>
            <a:r>
              <a:rPr lang="en-GB" sz="1800" dirty="0">
                <a:solidFill>
                  <a:srgbClr val="111111"/>
                </a:solidFill>
              </a:rPr>
              <a:t>It is not just guests who may exhibit mental health problems. </a:t>
            </a:r>
            <a:endParaRPr lang="en-US" b="1" dirty="0">
              <a:ea typeface="ＭＳ Ｐゴシック" pitchFamily="-105" charset="-128"/>
              <a:cs typeface="ＭＳ Ｐゴシック" pitchFamily="-105" charset="-128"/>
            </a:endParaRPr>
          </a:p>
        </p:txBody>
      </p:sp>
      <p:sp>
        <p:nvSpPr>
          <p:cNvPr id="3" name="TextBox 2">
            <a:extLst>
              <a:ext uri="{FF2B5EF4-FFF2-40B4-BE49-F238E27FC236}">
                <a16:creationId xmlns:a16="http://schemas.microsoft.com/office/drawing/2014/main" id="{1D1D7A55-DE84-4865-B46A-08FED48CE9D1}"/>
              </a:ext>
            </a:extLst>
          </p:cNvPr>
          <p:cNvSpPr txBox="1"/>
          <p:nvPr/>
        </p:nvSpPr>
        <p:spPr>
          <a:xfrm>
            <a:off x="683568" y="5373216"/>
            <a:ext cx="7776864" cy="707886"/>
          </a:xfrm>
          <a:prstGeom prst="rect">
            <a:avLst/>
          </a:prstGeom>
          <a:noFill/>
        </p:spPr>
        <p:txBody>
          <a:bodyPr wrap="square" rtlCol="0">
            <a:spAutoFit/>
          </a:bodyPr>
          <a:lstStyle/>
          <a:p>
            <a:pPr>
              <a:defRPr/>
            </a:pPr>
            <a:r>
              <a:rPr lang="en-GB" dirty="0">
                <a:solidFill>
                  <a:srgbClr val="111111"/>
                </a:solidFill>
              </a:rPr>
              <a:t>Managers and staff need to be aware of mental health issues amongst their own teams.</a:t>
            </a:r>
          </a:p>
        </p:txBody>
      </p:sp>
      <p:pic>
        <p:nvPicPr>
          <p:cNvPr id="2" name="Picture 1">
            <a:extLst>
              <a:ext uri="{FF2B5EF4-FFF2-40B4-BE49-F238E27FC236}">
                <a16:creationId xmlns:a16="http://schemas.microsoft.com/office/drawing/2014/main" id="{BB8C8F72-37A9-4EE9-97F2-DCBD0A1B0CE9}"/>
              </a:ext>
            </a:extLst>
          </p:cNvPr>
          <p:cNvPicPr>
            <a:picLocks noChangeAspect="1"/>
          </p:cNvPicPr>
          <p:nvPr/>
        </p:nvPicPr>
        <p:blipFill>
          <a:blip r:embed="rId3"/>
          <a:stretch>
            <a:fillRect/>
          </a:stretch>
        </p:blipFill>
        <p:spPr>
          <a:xfrm>
            <a:off x="5476577" y="1720787"/>
            <a:ext cx="2981886" cy="3096766"/>
          </a:xfrm>
          <a:prstGeom prst="rect">
            <a:avLst/>
          </a:prstGeom>
        </p:spPr>
      </p:pic>
    </p:spTree>
    <p:extLst>
      <p:ext uri="{BB962C8B-B14F-4D97-AF65-F5344CB8AC3E}">
        <p14:creationId xmlns:p14="http://schemas.microsoft.com/office/powerpoint/2010/main" val="53948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F779-A58B-4BB4-8490-7F5C77B5F845}"/>
              </a:ext>
            </a:extLst>
          </p:cNvPr>
          <p:cNvSpPr>
            <a:spLocks noGrp="1"/>
          </p:cNvSpPr>
          <p:nvPr>
            <p:ph type="title"/>
          </p:nvPr>
        </p:nvSpPr>
        <p:spPr>
          <a:xfrm>
            <a:off x="457200" y="838200"/>
            <a:ext cx="8218488" cy="1078632"/>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GB" dirty="0"/>
          </a:p>
        </p:txBody>
      </p:sp>
      <p:sp>
        <p:nvSpPr>
          <p:cNvPr id="3" name="Content Placeholder 2">
            <a:extLst>
              <a:ext uri="{FF2B5EF4-FFF2-40B4-BE49-F238E27FC236}">
                <a16:creationId xmlns:a16="http://schemas.microsoft.com/office/drawing/2014/main" id="{02A6F420-7CFD-4A69-8767-007BDA0507B3}"/>
              </a:ext>
            </a:extLst>
          </p:cNvPr>
          <p:cNvSpPr>
            <a:spLocks noGrp="1"/>
          </p:cNvSpPr>
          <p:nvPr>
            <p:ph sz="quarter" idx="10"/>
          </p:nvPr>
        </p:nvSpPr>
        <p:spPr>
          <a:xfrm>
            <a:off x="457200" y="1844824"/>
            <a:ext cx="8229600" cy="4282376"/>
          </a:xfrm>
        </p:spPr>
        <p:txBody>
          <a:bodyPr/>
          <a:lstStyle/>
          <a:p>
            <a:pPr lvl="0">
              <a:spcBef>
                <a:spcPts val="600"/>
              </a:spcBef>
              <a:spcAft>
                <a:spcPts val="0"/>
              </a:spcAft>
              <a:buClr>
                <a:srgbClr val="FF0000"/>
              </a:buClr>
            </a:pPr>
            <a:r>
              <a:rPr lang="en-GB" b="1" dirty="0">
                <a:solidFill>
                  <a:srgbClr val="111111"/>
                </a:solidFill>
              </a:rPr>
              <a:t>The following guest behaviours that could indicate a potential suicide: </a:t>
            </a:r>
            <a:endParaRPr lang="en-GB" dirty="0"/>
          </a:p>
          <a:p>
            <a:pPr marL="342900" lvl="0" indent="-342900">
              <a:spcBef>
                <a:spcPts val="600"/>
              </a:spcBef>
              <a:spcAft>
                <a:spcPts val="0"/>
              </a:spcAft>
              <a:buClr>
                <a:srgbClr val="FF0000"/>
              </a:buClr>
              <a:buFont typeface="Symbol" panose="05050102010706020507" pitchFamily="18" charset="2"/>
              <a:buChar char=""/>
            </a:pPr>
            <a:r>
              <a:rPr lang="en-GB" dirty="0"/>
              <a:t>Books in alone yet lives locally</a:t>
            </a:r>
          </a:p>
          <a:p>
            <a:pPr marL="342900" lvl="0" indent="-342900">
              <a:spcBef>
                <a:spcPts val="600"/>
              </a:spcBef>
              <a:spcAft>
                <a:spcPts val="0"/>
              </a:spcAft>
              <a:buClr>
                <a:srgbClr val="FF0000"/>
              </a:buClr>
              <a:buFont typeface="Symbol" panose="05050102010706020507" pitchFamily="18" charset="2"/>
              <a:buChar char=""/>
            </a:pPr>
            <a:r>
              <a:rPr lang="en-GB" dirty="0"/>
              <a:t>Has visible signs of self-harm</a:t>
            </a:r>
          </a:p>
          <a:p>
            <a:pPr marL="342900" lvl="0" indent="-342900">
              <a:spcBef>
                <a:spcPts val="600"/>
              </a:spcBef>
              <a:spcAft>
                <a:spcPts val="0"/>
              </a:spcAft>
              <a:buClr>
                <a:srgbClr val="FF0000"/>
              </a:buClr>
              <a:buFont typeface="Symbol" panose="05050102010706020507" pitchFamily="18" charset="2"/>
              <a:buChar char=""/>
            </a:pPr>
            <a:r>
              <a:rPr lang="en-GB" dirty="0"/>
              <a:t>Shows signs of excessive alcohol or drug use</a:t>
            </a:r>
          </a:p>
          <a:p>
            <a:pPr marL="342900" lvl="0" indent="-342900">
              <a:spcBef>
                <a:spcPts val="600"/>
              </a:spcBef>
              <a:spcAft>
                <a:spcPts val="0"/>
              </a:spcAft>
              <a:buClr>
                <a:srgbClr val="FF0000"/>
              </a:buClr>
              <a:buFont typeface="Symbol" panose="05050102010706020507" pitchFamily="18" charset="2"/>
              <a:buChar char=""/>
            </a:pPr>
            <a:r>
              <a:rPr lang="en-GB" dirty="0"/>
              <a:t>Does not have any luggage</a:t>
            </a:r>
          </a:p>
          <a:p>
            <a:pPr marL="342900" lvl="0" indent="-342900">
              <a:spcBef>
                <a:spcPts val="600"/>
              </a:spcBef>
              <a:spcAft>
                <a:spcPts val="0"/>
              </a:spcAft>
              <a:buClr>
                <a:srgbClr val="FF0000"/>
              </a:buClr>
              <a:buFont typeface="Symbol" panose="05050102010706020507" pitchFamily="18" charset="2"/>
              <a:buChar char=""/>
            </a:pPr>
            <a:r>
              <a:rPr lang="en-GB" dirty="0"/>
              <a:t>May spend extravagantly in a short space of time</a:t>
            </a:r>
          </a:p>
          <a:p>
            <a:pPr marL="342900" lvl="0" indent="-342900">
              <a:spcBef>
                <a:spcPts val="600"/>
              </a:spcBef>
              <a:spcAft>
                <a:spcPts val="0"/>
              </a:spcAft>
              <a:buClr>
                <a:srgbClr val="FF0000"/>
              </a:buClr>
              <a:buFont typeface="Symbol" panose="05050102010706020507" pitchFamily="18" charset="2"/>
              <a:buChar char=""/>
            </a:pPr>
            <a:r>
              <a:rPr lang="en-GB" dirty="0"/>
              <a:t>Does not leave his or her room for an evening meal and does not order room service</a:t>
            </a:r>
          </a:p>
          <a:p>
            <a:pPr marL="342900" lvl="0" indent="-342900">
              <a:spcBef>
                <a:spcPts val="600"/>
              </a:spcBef>
              <a:spcAft>
                <a:spcPts val="0"/>
              </a:spcAft>
              <a:buClr>
                <a:srgbClr val="FF0000"/>
              </a:buClr>
              <a:buFont typeface="Symbol" panose="05050102010706020507" pitchFamily="18" charset="2"/>
              <a:buChar char=""/>
            </a:pPr>
            <a:r>
              <a:rPr lang="en-GB" dirty="0"/>
              <a:t>Does not appear for breakfast and does not check out in the morning</a:t>
            </a:r>
          </a:p>
          <a:p>
            <a:endParaRPr lang="en-GB" dirty="0"/>
          </a:p>
        </p:txBody>
      </p:sp>
    </p:spTree>
    <p:extLst>
      <p:ext uri="{BB962C8B-B14F-4D97-AF65-F5344CB8AC3E}">
        <p14:creationId xmlns:p14="http://schemas.microsoft.com/office/powerpoint/2010/main" val="399507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Introduction</a:t>
            </a:r>
            <a:endParaRPr lang="en-US" dirty="0"/>
          </a:p>
        </p:txBody>
      </p:sp>
      <p:sp>
        <p:nvSpPr>
          <p:cNvPr id="3075" name="Content Placeholder 2"/>
          <p:cNvSpPr>
            <a:spLocks noGrp="1"/>
          </p:cNvSpPr>
          <p:nvPr>
            <p:ph sz="quarter" idx="10"/>
          </p:nvPr>
        </p:nvSpPr>
        <p:spPr>
          <a:xfrm>
            <a:off x="457200" y="1772816"/>
            <a:ext cx="8291264" cy="4354384"/>
          </a:xfrm>
        </p:spPr>
        <p:txBody>
          <a:bodyPr/>
          <a:lstStyle/>
          <a:p>
            <a:r>
              <a:rPr lang="en-GB" dirty="0"/>
              <a:t>Accidents and non-fatal injuries to employees account for work absenteeism, injury claims not to mention the pain and suffering to the employee. </a:t>
            </a:r>
          </a:p>
          <a:p>
            <a:r>
              <a:rPr lang="en-GB" dirty="0"/>
              <a:t>A spilled drink, a frayed rug corner in a dining room, or an oil or chemical spill outside; these things happen. The problem arises when the spills and trip hazards aren’t addressed immediately, turning the risk into a cause.</a:t>
            </a:r>
          </a:p>
          <a:p>
            <a:r>
              <a:rPr lang="en-GB" dirty="0"/>
              <a:t>This is when an accident becomes a work accident. To reduce the risk to all concerned, it is necessary to have procedures to address issues such as the spill or hazard before an accident occurs.</a:t>
            </a:r>
            <a:endParaRPr lang="en-US" dirty="0"/>
          </a:p>
        </p:txBody>
      </p:sp>
    </p:spTree>
    <p:extLst>
      <p:ext uri="{BB962C8B-B14F-4D97-AF65-F5344CB8AC3E}">
        <p14:creationId xmlns:p14="http://schemas.microsoft.com/office/powerpoint/2010/main" val="32755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1579061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55098" y="3763882"/>
            <a:ext cx="8077200" cy="850032"/>
          </a:xfrm>
        </p:spPr>
        <p:txBody>
          <a:bodyPr anchor="t"/>
          <a:lstStyle/>
          <a:p>
            <a:pPr eaLnBrk="1" hangingPunct="1"/>
            <a:r>
              <a:rPr lang="en-GB" dirty="0">
                <a:ea typeface="ＭＳ Ｐゴシック" pitchFamily="-105" charset="-128"/>
                <a:cs typeface="ＭＳ Ｐゴシック" pitchFamily="-105" charset="-128"/>
              </a:rPr>
              <a:t>Session 9</a:t>
            </a:r>
          </a:p>
        </p:txBody>
      </p:sp>
      <p:sp>
        <p:nvSpPr>
          <p:cNvPr id="2050" name="Rectangle 14"/>
          <p:cNvSpPr>
            <a:spLocks noGrp="1" noChangeArrowheads="1"/>
          </p:cNvSpPr>
          <p:nvPr>
            <p:ph sz="quarter" idx="10"/>
          </p:nvPr>
        </p:nvSpPr>
        <p:spPr>
          <a:xfrm>
            <a:off x="457200" y="1916832"/>
            <a:ext cx="8229600" cy="184705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a:t>
            </a:r>
            <a:r>
              <a:rPr lang="en-GB" sz="2400" b="1">
                <a:solidFill>
                  <a:srgbClr val="FFFFFF"/>
                </a:solidFill>
              </a:rPr>
              <a:t>: Understand Business </a:t>
            </a:r>
            <a:r>
              <a:rPr lang="en-GB" sz="2400" b="1" dirty="0">
                <a:solidFill>
                  <a:srgbClr val="FFFFFF"/>
                </a:solidFill>
              </a:rPr>
              <a:t>Success</a:t>
            </a:r>
            <a:endParaRPr lang="en-US" sz="2400" dirty="0">
              <a:solidFill>
                <a:schemeClr val="bg1"/>
              </a:solidFill>
            </a:endParaRPr>
          </a:p>
        </p:txBody>
      </p:sp>
    </p:spTree>
    <p:extLst>
      <p:ext uri="{BB962C8B-B14F-4D97-AF65-F5344CB8AC3E}">
        <p14:creationId xmlns:p14="http://schemas.microsoft.com/office/powerpoint/2010/main" val="379021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395536" y="838200"/>
            <a:ext cx="8280152" cy="862608"/>
          </a:xfrm>
        </p:spPr>
        <p:txBody>
          <a:bodyPr/>
          <a:lstStyle/>
          <a:p>
            <a:r>
              <a:rPr lang="en-GB" dirty="0"/>
              <a:t>Procedures to be followed when a major incident is reported</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68312" y="1700808"/>
            <a:ext cx="8218488" cy="4032448"/>
          </a:xfrm>
        </p:spPr>
        <p:txBody>
          <a:bodyPr/>
          <a:lstStyle/>
          <a:p>
            <a:pPr lvl="0">
              <a:defRPr/>
            </a:pPr>
            <a:r>
              <a:rPr lang="en-GB" b="1" dirty="0">
                <a:solidFill>
                  <a:srgbClr val="000000"/>
                </a:solidFill>
              </a:rPr>
              <a:t>Major incidents</a:t>
            </a:r>
            <a:r>
              <a:rPr lang="en-GB" dirty="0">
                <a:solidFill>
                  <a:srgbClr val="000000"/>
                </a:solidFill>
              </a:rPr>
              <a:t>- many hotels have developed policies and procedures to address major incidents or sudden death on their premises. </a:t>
            </a:r>
          </a:p>
          <a:p>
            <a:pPr lvl="0">
              <a:defRPr/>
            </a:pPr>
            <a:r>
              <a:rPr lang="en-GB" dirty="0">
                <a:solidFill>
                  <a:srgbClr val="000000"/>
                </a:solidFill>
              </a:rPr>
              <a:t>As with all policies, managers, duty managers and supervisors should be trained in the policy, which should be communicated to line staff and incorporated into the employee handbook.  </a:t>
            </a:r>
          </a:p>
          <a:p>
            <a:pPr lvl="0">
              <a:defRPr/>
            </a:pPr>
            <a:r>
              <a:rPr lang="en-GB" dirty="0">
                <a:solidFill>
                  <a:srgbClr val="000000"/>
                </a:solidFill>
              </a:rPr>
              <a:t>One designated contact should be responsible for managing an incident: securing the site until police arrive, interacting with emergency services; caring for affected staff, guests and witnesses; documenting the incident and responding to media enquiries.</a:t>
            </a:r>
          </a:p>
        </p:txBody>
      </p:sp>
    </p:spTree>
    <p:extLst>
      <p:ext uri="{BB962C8B-B14F-4D97-AF65-F5344CB8AC3E}">
        <p14:creationId xmlns:p14="http://schemas.microsoft.com/office/powerpoint/2010/main" val="321921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7F89-592C-4340-9C60-C45EC83F582B}"/>
              </a:ext>
            </a:extLst>
          </p:cNvPr>
          <p:cNvSpPr>
            <a:spLocks noGrp="1"/>
          </p:cNvSpPr>
          <p:nvPr>
            <p:ph type="title"/>
          </p:nvPr>
        </p:nvSpPr>
        <p:spPr/>
        <p:txBody>
          <a:bodyPr/>
          <a:lstStyle/>
          <a:p>
            <a:r>
              <a:rPr lang="en-GB" dirty="0"/>
              <a:t>Major incidents </a:t>
            </a:r>
          </a:p>
        </p:txBody>
      </p:sp>
      <p:sp>
        <p:nvSpPr>
          <p:cNvPr id="3" name="Content Placeholder 2">
            <a:extLst>
              <a:ext uri="{FF2B5EF4-FFF2-40B4-BE49-F238E27FC236}">
                <a16:creationId xmlns:a16="http://schemas.microsoft.com/office/drawing/2014/main" id="{8456DFD3-6F73-4938-8AE3-303E891B89BD}"/>
              </a:ext>
            </a:extLst>
          </p:cNvPr>
          <p:cNvSpPr>
            <a:spLocks noGrp="1"/>
          </p:cNvSpPr>
          <p:nvPr>
            <p:ph sz="quarter" idx="10"/>
          </p:nvPr>
        </p:nvSpPr>
        <p:spPr/>
        <p:txBody>
          <a:bodyPr/>
          <a:lstStyle/>
          <a:p>
            <a:r>
              <a:rPr lang="en-GB" dirty="0"/>
              <a:t>Awareness is the responsibility of all hospitality staff, in an increasingly risk averse society major incidents may never happen, planning for the unexpected is essential for our safety and that of the guest:</a:t>
            </a:r>
          </a:p>
          <a:p>
            <a:endParaRPr lang="en-GB" dirty="0"/>
          </a:p>
          <a:p>
            <a:r>
              <a:rPr lang="en-GB" dirty="0"/>
              <a:t>Major incidents: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Acts of terrorism</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Criminal acts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Violence </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Fire or explosion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Unexpected mechanical failure </a:t>
            </a:r>
            <a:r>
              <a:rPr lang="en-GB" dirty="0" err="1"/>
              <a:t>ie</a:t>
            </a:r>
            <a:r>
              <a:rPr lang="en-GB" dirty="0"/>
              <a:t>, trapped elevator</a:t>
            </a:r>
          </a:p>
        </p:txBody>
      </p:sp>
      <p:pic>
        <p:nvPicPr>
          <p:cNvPr id="4" name="Picture 3">
            <a:extLst>
              <a:ext uri="{FF2B5EF4-FFF2-40B4-BE49-F238E27FC236}">
                <a16:creationId xmlns:a16="http://schemas.microsoft.com/office/drawing/2014/main" id="{7EC2AE0B-2AC3-4EE6-86D4-27D763AA6C42}"/>
              </a:ext>
            </a:extLst>
          </p:cNvPr>
          <p:cNvPicPr>
            <a:picLocks noChangeAspect="1"/>
          </p:cNvPicPr>
          <p:nvPr/>
        </p:nvPicPr>
        <p:blipFill>
          <a:blip r:embed="rId2"/>
          <a:stretch>
            <a:fillRect/>
          </a:stretch>
        </p:blipFill>
        <p:spPr>
          <a:xfrm>
            <a:off x="5004048" y="2708920"/>
            <a:ext cx="3225958" cy="2304256"/>
          </a:xfrm>
          <a:prstGeom prst="rect">
            <a:avLst/>
          </a:prstGeom>
        </p:spPr>
      </p:pic>
    </p:spTree>
    <p:extLst>
      <p:ext uri="{BB962C8B-B14F-4D97-AF65-F5344CB8AC3E}">
        <p14:creationId xmlns:p14="http://schemas.microsoft.com/office/powerpoint/2010/main" val="712734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395536" y="838200"/>
            <a:ext cx="8280152" cy="862608"/>
          </a:xfrm>
        </p:spPr>
        <p:txBody>
          <a:bodyPr/>
          <a:lstStyle/>
          <a:p>
            <a:r>
              <a:rPr lang="en-GB" dirty="0"/>
              <a:t>Procedures to be followed when a major incident is reported</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68312" y="1700808"/>
            <a:ext cx="8207376" cy="1296144"/>
          </a:xfrm>
        </p:spPr>
        <p:txBody>
          <a:bodyPr/>
          <a:lstStyle/>
          <a:p>
            <a:pPr lvl="0">
              <a:spcBef>
                <a:spcPts val="0"/>
              </a:spcBef>
              <a:spcAft>
                <a:spcPts val="0"/>
              </a:spcAft>
              <a:defRPr/>
            </a:pPr>
            <a:r>
              <a:rPr lang="en-GB" b="1" dirty="0">
                <a:solidFill>
                  <a:srgbClr val="000000"/>
                </a:solidFill>
              </a:rPr>
              <a:t>Fire &amp; Explosion</a:t>
            </a:r>
            <a:r>
              <a:rPr lang="en-GB" dirty="0">
                <a:solidFill>
                  <a:srgbClr val="000000"/>
                </a:solidFill>
              </a:rPr>
              <a:t>- aren’t necessarily the most common types of workplace accidents, but when they do occur, they can be exceptionally dangerous – even deadly.</a:t>
            </a:r>
          </a:p>
          <a:p>
            <a:pPr lvl="0">
              <a:spcBef>
                <a:spcPts val="0"/>
              </a:spcBef>
              <a:spcAft>
                <a:spcPts val="0"/>
              </a:spcAft>
              <a:defRPr/>
            </a:pPr>
            <a:endParaRPr lang="en-GB" sz="1800" dirty="0">
              <a:solidFill>
                <a:srgbClr val="000000"/>
              </a:solidFill>
            </a:endParaRPr>
          </a:p>
        </p:txBody>
      </p:sp>
      <p:sp>
        <p:nvSpPr>
          <p:cNvPr id="5" name="TextBox 4">
            <a:extLst>
              <a:ext uri="{FF2B5EF4-FFF2-40B4-BE49-F238E27FC236}">
                <a16:creationId xmlns:a16="http://schemas.microsoft.com/office/drawing/2014/main" id="{2E173B63-52AA-4EE2-98DD-A472C2DDA20B}"/>
              </a:ext>
            </a:extLst>
          </p:cNvPr>
          <p:cNvSpPr txBox="1"/>
          <p:nvPr/>
        </p:nvSpPr>
        <p:spPr>
          <a:xfrm>
            <a:off x="474223" y="2852936"/>
            <a:ext cx="3953761" cy="2862322"/>
          </a:xfrm>
          <a:prstGeom prst="rect">
            <a:avLst/>
          </a:prstGeom>
          <a:noFill/>
        </p:spPr>
        <p:txBody>
          <a:bodyPr wrap="square" rtlCol="0">
            <a:spAutoFit/>
          </a:bodyPr>
          <a:lstStyle/>
          <a:p>
            <a:pPr lvl="0">
              <a:spcBef>
                <a:spcPts val="0"/>
              </a:spcBef>
              <a:spcAft>
                <a:spcPts val="0"/>
              </a:spcAft>
              <a:defRPr/>
            </a:pPr>
            <a:r>
              <a:rPr lang="en-GB">
                <a:solidFill>
                  <a:srgbClr val="000000"/>
                </a:solidFill>
              </a:rPr>
              <a:t>Even if employees and guests escape harm or injury, the consequences can be extremely expensive for businesses – not just because of the damage to property, stock and loss of jobs but also potentially in terms of litigation if the employer is found to be at fault.</a:t>
            </a:r>
            <a:endParaRPr lang="en-GB" dirty="0">
              <a:solidFill>
                <a:srgbClr val="000000"/>
              </a:solidFill>
            </a:endParaRPr>
          </a:p>
        </p:txBody>
      </p:sp>
      <p:pic>
        <p:nvPicPr>
          <p:cNvPr id="6" name="Picture 5">
            <a:extLst>
              <a:ext uri="{FF2B5EF4-FFF2-40B4-BE49-F238E27FC236}">
                <a16:creationId xmlns:a16="http://schemas.microsoft.com/office/drawing/2014/main" id="{4859443A-3728-4300-8EEC-542C013B1435}"/>
              </a:ext>
            </a:extLst>
          </p:cNvPr>
          <p:cNvPicPr>
            <a:picLocks noChangeAspect="1"/>
          </p:cNvPicPr>
          <p:nvPr/>
        </p:nvPicPr>
        <p:blipFill>
          <a:blip r:embed="rId2"/>
          <a:stretch>
            <a:fillRect/>
          </a:stretch>
        </p:blipFill>
        <p:spPr>
          <a:xfrm>
            <a:off x="5206888" y="2996952"/>
            <a:ext cx="3474711" cy="2432298"/>
          </a:xfrm>
          <a:prstGeom prst="rect">
            <a:avLst/>
          </a:prstGeom>
        </p:spPr>
      </p:pic>
    </p:spTree>
    <p:extLst>
      <p:ext uri="{BB962C8B-B14F-4D97-AF65-F5344CB8AC3E}">
        <p14:creationId xmlns:p14="http://schemas.microsoft.com/office/powerpoint/2010/main" val="289194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395536" y="838200"/>
            <a:ext cx="8280152" cy="862608"/>
          </a:xfrm>
        </p:spPr>
        <p:txBody>
          <a:bodyPr/>
          <a:lstStyle/>
          <a:p>
            <a:r>
              <a:rPr lang="en-GB" dirty="0"/>
              <a:t>Procedures to be followed when a major incident is reported</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68312" y="1700808"/>
            <a:ext cx="8218488" cy="936104"/>
          </a:xfrm>
        </p:spPr>
        <p:txBody>
          <a:bodyPr/>
          <a:lstStyle/>
          <a:p>
            <a:pPr lvl="0">
              <a:defRPr/>
            </a:pPr>
            <a:r>
              <a:rPr lang="en-GB" sz="1800" dirty="0">
                <a:solidFill>
                  <a:srgbClr val="000000"/>
                </a:solidFill>
                <a:ea typeface="Calibri" panose="020F0502020204030204" pitchFamily="34" charset="0"/>
                <a:cs typeface="Times New Roman" panose="02020603050405020304" pitchFamily="18" charset="0"/>
              </a:rPr>
              <a:t>Strategic planning fire safety by implementing the following steps ensures a safer environment for both guest and staff </a:t>
            </a:r>
          </a:p>
        </p:txBody>
      </p:sp>
      <p:sp>
        <p:nvSpPr>
          <p:cNvPr id="4" name="TextBox 3">
            <a:extLst>
              <a:ext uri="{FF2B5EF4-FFF2-40B4-BE49-F238E27FC236}">
                <a16:creationId xmlns:a16="http://schemas.microsoft.com/office/drawing/2014/main" id="{37B0AC32-98EE-4EE3-B43C-E4C842D94ACA}"/>
              </a:ext>
            </a:extLst>
          </p:cNvPr>
          <p:cNvSpPr txBox="1"/>
          <p:nvPr/>
        </p:nvSpPr>
        <p:spPr>
          <a:xfrm>
            <a:off x="397509" y="2636912"/>
            <a:ext cx="8207376" cy="2846933"/>
          </a:xfrm>
          <a:prstGeom prst="rect">
            <a:avLst/>
          </a:prstGeom>
          <a:noFill/>
        </p:spPr>
        <p:txBody>
          <a:bodyPr wrap="square" numCol="1" rtlCol="0">
            <a:spAutoFit/>
          </a:bodyPr>
          <a:lstStyle/>
          <a:p>
            <a:pPr marL="342900" lvl="0" indent="-342900" eaLnBrk="0" hangingPunct="0">
              <a:spcBef>
                <a:spcPts val="600"/>
              </a:spcBef>
              <a:spcAft>
                <a:spcPts val="0"/>
              </a:spcAft>
              <a:buClr>
                <a:srgbClr val="FF0000"/>
              </a:buClr>
              <a:buFont typeface="Symbol" panose="05050102010706020507" pitchFamily="18" charset="2"/>
              <a:buChar char=""/>
            </a:pPr>
            <a:r>
              <a:rPr lang="en-GB" sz="1800" dirty="0"/>
              <a:t>Plan fire routes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Carry out a fire risk assessment</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Appoint fire wardens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Train staff</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Install detection and alarm systems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Arrange maintenance and repairs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Plan fire evacuation strategy</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Provide information to guests</a:t>
            </a:r>
          </a:p>
        </p:txBody>
      </p:sp>
      <p:pic>
        <p:nvPicPr>
          <p:cNvPr id="5" name="Picture 4">
            <a:extLst>
              <a:ext uri="{FF2B5EF4-FFF2-40B4-BE49-F238E27FC236}">
                <a16:creationId xmlns:a16="http://schemas.microsoft.com/office/drawing/2014/main" id="{A0256BB5-750D-4194-82F4-FBFC2BA3DDD0}"/>
              </a:ext>
            </a:extLst>
          </p:cNvPr>
          <p:cNvPicPr>
            <a:picLocks noChangeAspect="1"/>
          </p:cNvPicPr>
          <p:nvPr/>
        </p:nvPicPr>
        <p:blipFill>
          <a:blip r:embed="rId2"/>
          <a:stretch>
            <a:fillRect/>
          </a:stretch>
        </p:blipFill>
        <p:spPr>
          <a:xfrm>
            <a:off x="5446954" y="2833179"/>
            <a:ext cx="3133275" cy="2454399"/>
          </a:xfrm>
          <a:prstGeom prst="rect">
            <a:avLst/>
          </a:prstGeom>
        </p:spPr>
      </p:pic>
    </p:spTree>
    <p:extLst>
      <p:ext uri="{BB962C8B-B14F-4D97-AF65-F5344CB8AC3E}">
        <p14:creationId xmlns:p14="http://schemas.microsoft.com/office/powerpoint/2010/main" val="3231744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2EAC-CCF7-427A-953B-476A0060BA55}"/>
              </a:ext>
            </a:extLst>
          </p:cNvPr>
          <p:cNvSpPr>
            <a:spLocks noGrp="1"/>
          </p:cNvSpPr>
          <p:nvPr>
            <p:ph type="title"/>
          </p:nvPr>
        </p:nvSpPr>
        <p:spPr>
          <a:xfrm>
            <a:off x="457200" y="838200"/>
            <a:ext cx="8218488" cy="718592"/>
          </a:xfrm>
        </p:spPr>
        <p:txBody>
          <a:bodyPr/>
          <a:lstStyle/>
          <a:p>
            <a:r>
              <a:rPr lang="en-GB" dirty="0"/>
              <a:t>Common causes of accidents in the workplace</a:t>
            </a:r>
          </a:p>
        </p:txBody>
      </p:sp>
      <p:sp>
        <p:nvSpPr>
          <p:cNvPr id="3" name="Content Placeholder 2">
            <a:extLst>
              <a:ext uri="{FF2B5EF4-FFF2-40B4-BE49-F238E27FC236}">
                <a16:creationId xmlns:a16="http://schemas.microsoft.com/office/drawing/2014/main" id="{9A95D532-5D22-4110-A323-BE37A56FDF6D}"/>
              </a:ext>
            </a:extLst>
          </p:cNvPr>
          <p:cNvSpPr>
            <a:spLocks noGrp="1"/>
          </p:cNvSpPr>
          <p:nvPr>
            <p:ph sz="quarter" idx="10"/>
          </p:nvPr>
        </p:nvSpPr>
        <p:spPr>
          <a:xfrm>
            <a:off x="457200" y="1700808"/>
            <a:ext cx="8229600" cy="4426392"/>
          </a:xfrm>
        </p:spPr>
        <p:txBody>
          <a:bodyPr/>
          <a:lstStyle/>
          <a:p>
            <a:pPr lvl="0"/>
            <a:r>
              <a:rPr lang="en-US" b="1" dirty="0">
                <a:solidFill>
                  <a:srgbClr val="000000"/>
                </a:solidFill>
                <a:ea typeface="ＭＳ Ｐゴシック" pitchFamily="-105" charset="-128"/>
                <a:cs typeface="ＭＳ Ｐゴシック" pitchFamily="-105" charset="-128"/>
              </a:rPr>
              <a:t>Occupational/workplace </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slips, trips, falls, cuts and burns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manual handling (moving heavy objects)</a:t>
            </a:r>
            <a:endParaRPr lang="en-US" dirty="0">
              <a:solidFill>
                <a:srgbClr val="000000"/>
              </a:solidFill>
              <a:ea typeface="ＭＳ Ｐゴシック" pitchFamily="-105" charset="-128"/>
              <a:cs typeface="ＭＳ Ｐゴシック" pitchFamily="-105" charset="-128"/>
            </a:endParaRPr>
          </a:p>
          <a:p>
            <a:pPr lvl="0"/>
            <a:r>
              <a:rPr lang="en-US" b="1" dirty="0">
                <a:solidFill>
                  <a:srgbClr val="000000"/>
                </a:solidFill>
                <a:ea typeface="ＭＳ Ｐゴシック" pitchFamily="-105" charset="-128"/>
                <a:cs typeface="ＭＳ Ｐゴシック" pitchFamily="-105" charset="-128"/>
              </a:rPr>
              <a:t>Environmental </a:t>
            </a:r>
            <a:endParaRPr lang="en-US"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hazardous materials (chemicals)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non-use of personal protective equipment (PPE) as required</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inadequate lighting</a:t>
            </a:r>
          </a:p>
          <a:p>
            <a:pPr lvl="0"/>
            <a:r>
              <a:rPr lang="en-US" b="1" dirty="0">
                <a:solidFill>
                  <a:srgbClr val="000000"/>
                </a:solidFill>
                <a:ea typeface="ＭＳ Ｐゴシック" pitchFamily="-105" charset="-128"/>
                <a:cs typeface="ＭＳ Ｐゴシック" pitchFamily="-105" charset="-128"/>
              </a:rPr>
              <a:t>Human</a:t>
            </a:r>
            <a:endParaRPr lang="en-GB" b="1"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neglect</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inadequate training.</a:t>
            </a:r>
          </a:p>
        </p:txBody>
      </p:sp>
      <p:pic>
        <p:nvPicPr>
          <p:cNvPr id="6" name="Picture 5">
            <a:extLst>
              <a:ext uri="{FF2B5EF4-FFF2-40B4-BE49-F238E27FC236}">
                <a16:creationId xmlns:a16="http://schemas.microsoft.com/office/drawing/2014/main" id="{02B4E106-62BF-D546-B640-684B398022FC}"/>
              </a:ext>
            </a:extLst>
          </p:cNvPr>
          <p:cNvPicPr>
            <a:picLocks noChangeAspect="1"/>
          </p:cNvPicPr>
          <p:nvPr/>
        </p:nvPicPr>
        <p:blipFill>
          <a:blip r:embed="rId2"/>
          <a:stretch>
            <a:fillRect/>
          </a:stretch>
        </p:blipFill>
        <p:spPr>
          <a:xfrm>
            <a:off x="6012160" y="1464172"/>
            <a:ext cx="2438400" cy="2438400"/>
          </a:xfrm>
          <a:prstGeom prst="rect">
            <a:avLst/>
          </a:prstGeom>
        </p:spPr>
      </p:pic>
    </p:spTree>
    <p:extLst>
      <p:ext uri="{BB962C8B-B14F-4D97-AF65-F5344CB8AC3E}">
        <p14:creationId xmlns:p14="http://schemas.microsoft.com/office/powerpoint/2010/main" val="361028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323528" y="838200"/>
            <a:ext cx="8496944" cy="862608"/>
          </a:xfrm>
        </p:spPr>
        <p:txBody>
          <a:bodyPr/>
          <a:lstStyle/>
          <a:p>
            <a:r>
              <a:rPr lang="en-GB" dirty="0"/>
              <a:t>Ways to minimise the risks of accidents in the workplace</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772816"/>
            <a:ext cx="8229600" cy="4354384"/>
          </a:xfrm>
        </p:spPr>
        <p:txBody>
          <a:bodyPr/>
          <a:lstStyle/>
          <a:p>
            <a:pPr lvl="0"/>
            <a:r>
              <a:rPr lang="en-US" b="1" dirty="0">
                <a:solidFill>
                  <a:srgbClr val="000000"/>
                </a:solidFill>
                <a:ea typeface="ＭＳ Ｐゴシック" pitchFamily="-105" charset="-128"/>
                <a:cs typeface="ＭＳ Ｐゴシック" pitchFamily="-105" charset="-128"/>
              </a:rPr>
              <a:t>Occupational</a:t>
            </a:r>
            <a:endParaRPr lang="en-GB"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correct PPE</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staff safety training (manual handling, fire safety, first aid )</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strict enforcement of rules </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correct lifting equipment.</a:t>
            </a:r>
          </a:p>
          <a:p>
            <a:pPr lvl="0"/>
            <a:r>
              <a:rPr lang="en-US" b="1" dirty="0">
                <a:solidFill>
                  <a:srgbClr val="000000"/>
                </a:solidFill>
                <a:ea typeface="ＭＳ Ｐゴシック" pitchFamily="-105" charset="-128"/>
                <a:cs typeface="ＭＳ Ｐゴシック" pitchFamily="-105" charset="-128"/>
              </a:rPr>
              <a:t>Environmental</a:t>
            </a:r>
            <a:endParaRPr lang="en-GB"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improved and safe design of building</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correct and clear/visible signage </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good housekeeping standard </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well-lit and ventilated working area</a:t>
            </a:r>
            <a:endParaRPr lang="en-GB"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F4D0C758-52C5-CE46-AE6E-BCACEFD464E6}"/>
              </a:ext>
            </a:extLst>
          </p:cNvPr>
          <p:cNvPicPr>
            <a:picLocks noChangeAspect="1"/>
          </p:cNvPicPr>
          <p:nvPr/>
        </p:nvPicPr>
        <p:blipFill>
          <a:blip r:embed="rId3"/>
          <a:stretch>
            <a:fillRect/>
          </a:stretch>
        </p:blipFill>
        <p:spPr>
          <a:xfrm>
            <a:off x="5508104" y="3977440"/>
            <a:ext cx="2988820" cy="2042360"/>
          </a:xfrm>
          <a:prstGeom prst="rect">
            <a:avLst/>
          </a:prstGeom>
        </p:spPr>
      </p:pic>
    </p:spTree>
    <p:extLst>
      <p:ext uri="{BB962C8B-B14F-4D97-AF65-F5344CB8AC3E}">
        <p14:creationId xmlns:p14="http://schemas.microsoft.com/office/powerpoint/2010/main" val="2823471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323528" y="838200"/>
            <a:ext cx="8496944" cy="862608"/>
          </a:xfrm>
        </p:spPr>
        <p:txBody>
          <a:bodyPr/>
          <a:lstStyle/>
          <a:p>
            <a:r>
              <a:rPr lang="en-GB" dirty="0"/>
              <a:t>Ways to minimise the risks of accidents in the workplace</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772816"/>
            <a:ext cx="8229600" cy="4354384"/>
          </a:xfrm>
        </p:spPr>
        <p:txBody>
          <a:bodyPr/>
          <a:lstStyle/>
          <a:p>
            <a:pPr lvl="0"/>
            <a:r>
              <a:rPr lang="en-US" b="1" dirty="0">
                <a:solidFill>
                  <a:srgbClr val="000000"/>
                </a:solidFill>
                <a:ea typeface="ＭＳ Ｐゴシック" pitchFamily="-105" charset="-128"/>
                <a:cs typeface="ＭＳ Ｐゴシック" pitchFamily="-105" charset="-128"/>
              </a:rPr>
              <a:t>Human</a:t>
            </a:r>
            <a:endParaRPr lang="en-GB"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training staff in routine work practices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correct use of PPE at all times </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ensure employee is in a physical/mental state ready for work.</a:t>
            </a:r>
          </a:p>
        </p:txBody>
      </p:sp>
      <p:pic>
        <p:nvPicPr>
          <p:cNvPr id="6" name="Picture 5">
            <a:extLst>
              <a:ext uri="{FF2B5EF4-FFF2-40B4-BE49-F238E27FC236}">
                <a16:creationId xmlns:a16="http://schemas.microsoft.com/office/drawing/2014/main" id="{A49EFE06-0614-4E48-85FF-989CE33D22A2}"/>
              </a:ext>
            </a:extLst>
          </p:cNvPr>
          <p:cNvPicPr>
            <a:picLocks noChangeAspect="1"/>
          </p:cNvPicPr>
          <p:nvPr/>
        </p:nvPicPr>
        <p:blipFill>
          <a:blip r:embed="rId3"/>
          <a:stretch>
            <a:fillRect/>
          </a:stretch>
        </p:blipFill>
        <p:spPr>
          <a:xfrm>
            <a:off x="6516216" y="3524625"/>
            <a:ext cx="1872208" cy="2674583"/>
          </a:xfrm>
          <a:prstGeom prst="rect">
            <a:avLst/>
          </a:prstGeom>
        </p:spPr>
      </p:pic>
    </p:spTree>
    <p:extLst>
      <p:ext uri="{BB962C8B-B14F-4D97-AF65-F5344CB8AC3E}">
        <p14:creationId xmlns:p14="http://schemas.microsoft.com/office/powerpoint/2010/main" val="383633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12640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55098" y="3763882"/>
            <a:ext cx="8077200" cy="850032"/>
          </a:xfrm>
        </p:spPr>
        <p:txBody>
          <a:bodyPr anchor="t"/>
          <a:lstStyle/>
          <a:p>
            <a:pPr eaLnBrk="1" hangingPunct="1"/>
            <a:r>
              <a:rPr lang="en-GB" dirty="0">
                <a:ea typeface="ＭＳ Ｐゴシック" pitchFamily="-105" charset="-128"/>
                <a:cs typeface="ＭＳ Ｐゴシック" pitchFamily="-105" charset="-128"/>
              </a:rPr>
              <a:t>Session 7</a:t>
            </a:r>
          </a:p>
        </p:txBody>
      </p:sp>
      <p:sp>
        <p:nvSpPr>
          <p:cNvPr id="2050" name="Rectangle 14"/>
          <p:cNvSpPr>
            <a:spLocks noGrp="1" noChangeArrowheads="1"/>
          </p:cNvSpPr>
          <p:nvPr>
            <p:ph sz="quarter" idx="10"/>
          </p:nvPr>
        </p:nvSpPr>
        <p:spPr>
          <a:xfrm>
            <a:off x="457200" y="1916832"/>
            <a:ext cx="8229600" cy="184705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a:t>
            </a:r>
            <a:r>
              <a:rPr lang="en-GB" sz="2400" b="1">
                <a:solidFill>
                  <a:srgbClr val="FFFFFF"/>
                </a:solidFill>
              </a:rPr>
              <a:t>: Understand Business </a:t>
            </a:r>
            <a:r>
              <a:rPr lang="en-GB" sz="2400" b="1" dirty="0">
                <a:solidFill>
                  <a:srgbClr val="FFFFFF"/>
                </a:solidFill>
              </a:rPr>
              <a:t>Success</a:t>
            </a:r>
            <a:endParaRPr lang="en-US" sz="2400" dirty="0">
              <a:solidFill>
                <a:schemeClr val="bg1"/>
              </a:solidFill>
            </a:endParaRPr>
          </a:p>
        </p:txBody>
      </p:sp>
    </p:spTree>
    <p:extLst>
      <p:ext uri="{BB962C8B-B14F-4D97-AF65-F5344CB8AC3E}">
        <p14:creationId xmlns:p14="http://schemas.microsoft.com/office/powerpoint/2010/main" val="104544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E38E-70C3-4CC3-9DF0-519548FF44EC}"/>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5EB5C691-4273-4C94-B540-7298E8CF18FE}"/>
              </a:ext>
            </a:extLst>
          </p:cNvPr>
          <p:cNvSpPr>
            <a:spLocks noGrp="1"/>
          </p:cNvSpPr>
          <p:nvPr>
            <p:ph sz="quarter" idx="10"/>
          </p:nvPr>
        </p:nvSpPr>
        <p:spPr>
          <a:xfrm>
            <a:off x="457200" y="1371600"/>
            <a:ext cx="8229600" cy="2489448"/>
          </a:xfrm>
        </p:spPr>
        <p:txBody>
          <a:bodyPr/>
          <a:lstStyle/>
          <a:p>
            <a:r>
              <a:rPr lang="en-GB" dirty="0"/>
              <a:t>A poor health and safety culture can be disastrous for a Hospitality business, guests, and employees, so it’s important to invest time and money to get it right.</a:t>
            </a:r>
          </a:p>
          <a:p>
            <a:r>
              <a:rPr lang="en-GB" dirty="0"/>
              <a:t>Not only causing life threatening injuries, added stress and loss of business time and money, legal action can lead to sanctions such as, fines, imprisonment and disqualification. </a:t>
            </a:r>
          </a:p>
        </p:txBody>
      </p:sp>
      <p:pic>
        <p:nvPicPr>
          <p:cNvPr id="4" name="Picture 3">
            <a:extLst>
              <a:ext uri="{FF2B5EF4-FFF2-40B4-BE49-F238E27FC236}">
                <a16:creationId xmlns:a16="http://schemas.microsoft.com/office/drawing/2014/main" id="{36AE8E40-C201-411D-A678-7B76124841E0}"/>
              </a:ext>
            </a:extLst>
          </p:cNvPr>
          <p:cNvPicPr>
            <a:picLocks noChangeAspect="1"/>
          </p:cNvPicPr>
          <p:nvPr/>
        </p:nvPicPr>
        <p:blipFill rotWithShape="1">
          <a:blip r:embed="rId2"/>
          <a:srcRect t="4301" b="11817"/>
          <a:stretch/>
        </p:blipFill>
        <p:spPr>
          <a:xfrm>
            <a:off x="1619672" y="4042690"/>
            <a:ext cx="5400600" cy="2088233"/>
          </a:xfrm>
          <a:prstGeom prst="rect">
            <a:avLst/>
          </a:prstGeom>
        </p:spPr>
      </p:pic>
    </p:spTree>
    <p:extLst>
      <p:ext uri="{BB962C8B-B14F-4D97-AF65-F5344CB8AC3E}">
        <p14:creationId xmlns:p14="http://schemas.microsoft.com/office/powerpoint/2010/main" val="413159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Consequences of not applying good health and safety practices</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772816"/>
            <a:ext cx="4978896" cy="4354384"/>
          </a:xfrm>
        </p:spPr>
        <p:txBody>
          <a:bodyPr/>
          <a:lstStyle/>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Accidents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Illnesses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Stress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Death</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Damaged reputation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Increased sick leave and staff turnover</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Prosecution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Compensation claims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Legal costs</a:t>
            </a:r>
            <a:endParaRPr lang="en-GB" dirty="0"/>
          </a:p>
        </p:txBody>
      </p:sp>
    </p:spTree>
    <p:extLst>
      <p:ext uri="{BB962C8B-B14F-4D97-AF65-F5344CB8AC3E}">
        <p14:creationId xmlns:p14="http://schemas.microsoft.com/office/powerpoint/2010/main" val="3791560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1795</TotalTime>
  <Words>1420</Words>
  <Application>Microsoft Macintosh PowerPoint</Application>
  <PresentationFormat>On-screen Show (4:3)</PresentationFormat>
  <Paragraphs>145</Paragraphs>
  <Slides>26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Lucida Grande</vt:lpstr>
      <vt:lpstr>Symbol</vt:lpstr>
      <vt:lpstr>Times New Roman</vt:lpstr>
      <vt:lpstr>Default Design</vt:lpstr>
      <vt:lpstr>Accidents in the workplace</vt:lpstr>
      <vt:lpstr>Introduction</vt:lpstr>
      <vt:lpstr>Common causes of accidents in the workplace</vt:lpstr>
      <vt:lpstr>Ways to minimise the risks of accidents in the workplace</vt:lpstr>
      <vt:lpstr>Ways to minimise the risks of accidents in the workplace</vt:lpstr>
      <vt:lpstr>PowerPoint Presentation</vt:lpstr>
      <vt:lpstr>Session 7</vt:lpstr>
      <vt:lpstr>Introduction</vt:lpstr>
      <vt:lpstr>Consequences of not applying good health and safety practices</vt:lpstr>
      <vt:lpstr>Consequences of not applying good health and safety practices</vt:lpstr>
      <vt:lpstr>Case study- Serious consequences</vt:lpstr>
      <vt:lpstr>Case study- Serious consequences</vt:lpstr>
      <vt:lpstr>PowerPoint Presentation</vt:lpstr>
      <vt:lpstr>Session 8</vt:lpstr>
      <vt:lpstr>Risks to guest health and safety within the hospitality industry</vt:lpstr>
      <vt:lpstr>Risks to guest health and safety within the hospitality industry</vt:lpstr>
      <vt:lpstr>Risks to guest health and safety within the hospitality industry</vt:lpstr>
      <vt:lpstr>Risks to guest health and safety within the hospitality industry</vt:lpstr>
      <vt:lpstr>Risks to guest health and safety within the hospitality industry</vt:lpstr>
      <vt:lpstr>PowerPoint Presentation</vt:lpstr>
      <vt:lpstr>Session 9</vt:lpstr>
      <vt:lpstr>Procedures to be followed when a major incident is reported</vt:lpstr>
      <vt:lpstr>Major incidents </vt:lpstr>
      <vt:lpstr>Procedures to be followed when a major incident is reported</vt:lpstr>
      <vt:lpstr>Procedures to be followed when a major incident is reported</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183</cp:revision>
  <dcterms:created xsi:type="dcterms:W3CDTF">2013-05-28T00:38:54Z</dcterms:created>
  <dcterms:modified xsi:type="dcterms:W3CDTF">2020-03-30T15:34:19Z</dcterms:modified>
</cp:coreProperties>
</file>