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22"/>
  </p:notesMasterIdLst>
  <p:handoutMasterIdLst>
    <p:handoutMasterId r:id="rId23"/>
  </p:handoutMasterIdLst>
  <p:sldIdLst>
    <p:sldId id="256" r:id="rId2"/>
    <p:sldId id="374" r:id="rId3"/>
    <p:sldId id="346" r:id="rId4"/>
    <p:sldId id="358" r:id="rId5"/>
    <p:sldId id="359" r:id="rId6"/>
    <p:sldId id="360" r:id="rId7"/>
    <p:sldId id="267" r:id="rId8"/>
    <p:sldId id="356" r:id="rId9"/>
    <p:sldId id="330" r:id="rId10"/>
    <p:sldId id="375" r:id="rId11"/>
    <p:sldId id="363" r:id="rId12"/>
    <p:sldId id="364" r:id="rId13"/>
    <p:sldId id="376" r:id="rId14"/>
    <p:sldId id="369" r:id="rId15"/>
    <p:sldId id="370" r:id="rId16"/>
    <p:sldId id="342" r:id="rId17"/>
    <p:sldId id="381" r:id="rId18"/>
    <p:sldId id="365" r:id="rId19"/>
    <p:sldId id="380" r:id="rId20"/>
    <p:sldId id="366" r:id="rId21"/>
  </p:sldIdLst>
  <p:sldSz cx="9144000" cy="6858000" type="screen4x3"/>
  <p:notesSz cx="6858000" cy="9144000"/>
  <p:custDataLst>
    <p:tags r:id="rId24"/>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9" autoAdjust="0"/>
    <p:restoredTop sz="94729"/>
  </p:normalViewPr>
  <p:slideViewPr>
    <p:cSldViewPr showGuides="1">
      <p:cViewPr varScale="1">
        <p:scale>
          <a:sx n="105" d="100"/>
          <a:sy n="105" d="100"/>
        </p:scale>
        <p:origin x="183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3/30/20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9</a:t>
            </a:fld>
            <a:endParaRPr lang="en-GB"/>
          </a:p>
        </p:txBody>
      </p:sp>
    </p:spTree>
    <p:extLst>
      <p:ext uri="{BB962C8B-B14F-4D97-AF65-F5344CB8AC3E}">
        <p14:creationId xmlns:p14="http://schemas.microsoft.com/office/powerpoint/2010/main" val="136787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D847933-502B-D146-9428-3DDD196AD935}" type="slidenum">
              <a:rPr kumimoji="0" lang="en-GB" sz="1200" b="0" i="0" u="none" strike="noStrike" kern="1200" cap="none" spc="0" normalizeH="0" baseline="0" noProof="0" smtClean="0">
                <a:ln>
                  <a:noFill/>
                </a:ln>
                <a:solidFill>
                  <a:srgbClr val="000000"/>
                </a:solidFill>
                <a:effectLst/>
                <a:uLnTx/>
                <a:uFillTx/>
                <a:latin typeface="Arial" pitchFamily="-105" charset="0"/>
                <a:ea typeface="ＭＳ Ｐゴシック" pitchFamily="-105" charset="-128"/>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sz="1200" b="0" i="0" u="none" strike="noStrike" kern="1200" cap="none" spc="0" normalizeH="0" baseline="0" noProof="0">
              <a:ln>
                <a:noFill/>
              </a:ln>
              <a:solidFill>
                <a:srgbClr val="000000"/>
              </a:solidFill>
              <a:effectLst/>
              <a:uLnTx/>
              <a:uFillTx/>
              <a:latin typeface="Arial" pitchFamily="-105" charset="0"/>
              <a:ea typeface="ＭＳ Ｐゴシック" pitchFamily="-105" charset="-128"/>
            </a:endParaRPr>
          </a:p>
        </p:txBody>
      </p:sp>
    </p:spTree>
    <p:extLst>
      <p:ext uri="{BB962C8B-B14F-4D97-AF65-F5344CB8AC3E}">
        <p14:creationId xmlns:p14="http://schemas.microsoft.com/office/powerpoint/2010/main" val="1039077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D847933-502B-D146-9428-3DDD196AD935}" type="slidenum">
              <a:rPr kumimoji="0" lang="en-GB" sz="1200" b="0" i="0" u="none" strike="noStrike" kern="1200" cap="none" spc="0" normalizeH="0" baseline="0" noProof="0" smtClean="0">
                <a:ln>
                  <a:noFill/>
                </a:ln>
                <a:solidFill>
                  <a:srgbClr val="000000"/>
                </a:solidFill>
                <a:effectLst/>
                <a:uLnTx/>
                <a:uFillTx/>
                <a:latin typeface="Arial" pitchFamily="-105" charset="0"/>
                <a:ea typeface="ＭＳ Ｐゴシック" pitchFamily="-105" charset="-128"/>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sz="1200" b="0" i="0" u="none" strike="noStrike" kern="1200" cap="none" spc="0" normalizeH="0" baseline="0" noProof="0">
              <a:ln>
                <a:noFill/>
              </a:ln>
              <a:solidFill>
                <a:srgbClr val="000000"/>
              </a:solidFill>
              <a:effectLst/>
              <a:uLnTx/>
              <a:uFillTx/>
              <a:latin typeface="Arial" pitchFamily="-105" charset="0"/>
              <a:ea typeface="ＭＳ Ｐゴシック" pitchFamily="-105" charset="-128"/>
            </a:endParaRPr>
          </a:p>
        </p:txBody>
      </p:sp>
    </p:spTree>
    <p:extLst>
      <p:ext uri="{BB962C8B-B14F-4D97-AF65-F5344CB8AC3E}">
        <p14:creationId xmlns:p14="http://schemas.microsoft.com/office/powerpoint/2010/main" val="356073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34106"/>
            <a:ext cx="6549787" cy="4572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9D9D9"/>
                </a:solidFill>
                <a:cs typeface="Arial" charset="0"/>
              </a:rPr>
              <a:t> </a:t>
            </a:r>
          </a:p>
        </p:txBody>
      </p:sp>
      <p:sp>
        <p:nvSpPr>
          <p:cNvPr id="1029" name="Rectangle 14"/>
          <p:cNvSpPr>
            <a:spLocks noChangeArrowheads="1"/>
          </p:cNvSpPr>
          <p:nvPr userDrawn="1"/>
        </p:nvSpPr>
        <p:spPr bwMode="auto">
          <a:xfrm>
            <a:off x="457200" y="308718"/>
            <a:ext cx="6092587" cy="307975"/>
          </a:xfrm>
          <a:prstGeom prst="rect">
            <a:avLst/>
          </a:prstGeom>
          <a:noFill/>
          <a:ln w="9525">
            <a:noFill/>
            <a:miter lim="800000"/>
            <a:headEnd/>
            <a:tailEnd/>
          </a:ln>
        </p:spPr>
        <p:txBody>
          <a:bodyPr wrap="square">
            <a:prstTxWarp prst="textNoShape">
              <a:avLst/>
            </a:prstTxWarp>
            <a:spAutoFit/>
          </a:bodyPr>
          <a:lstStyle/>
          <a:p>
            <a:r>
              <a:rPr lang="en-GB" sz="1400" dirty="0">
                <a:solidFill>
                  <a:schemeClr val="bg1"/>
                </a:solidFill>
              </a:rPr>
              <a:t>Level 2 </a:t>
            </a:r>
            <a:r>
              <a:rPr lang="en-GB" sz="1400" b="1" dirty="0">
                <a:solidFill>
                  <a:schemeClr val="bg1"/>
                </a:solidFill>
              </a:rPr>
              <a:t>Hospitality and Catering</a:t>
            </a:r>
            <a:endParaRPr lang="en-US" sz="1400" b="1" dirty="0">
              <a:solidFill>
                <a:schemeClr val="bg1"/>
              </a:solidFill>
            </a:endParaRPr>
          </a:p>
        </p:txBody>
      </p:sp>
      <p:sp>
        <p:nvSpPr>
          <p:cNvPr id="1030" name="Text Box 10"/>
          <p:cNvSpPr txBox="1">
            <a:spLocks noChangeArrowheads="1"/>
          </p:cNvSpPr>
          <p:nvPr userDrawn="1"/>
        </p:nvSpPr>
        <p:spPr bwMode="white">
          <a:xfrm>
            <a:off x="0" y="6324600"/>
            <a:ext cx="9144000" cy="381000"/>
          </a:xfrm>
          <a:prstGeom prst="rect">
            <a:avLst/>
          </a:prstGeom>
          <a:solidFill>
            <a:srgbClr val="D9D9D9"/>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1031" name="Text Box 10"/>
          <p:cNvSpPr txBox="1">
            <a:spLocks noChangeArrowheads="1"/>
          </p:cNvSpPr>
          <p:nvPr userDrawn="1"/>
        </p:nvSpPr>
        <p:spPr bwMode="white">
          <a:xfrm>
            <a:off x="0" y="6705600"/>
            <a:ext cx="9144000" cy="1524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53259" name="Text Box 11"/>
          <p:cNvSpPr txBox="1">
            <a:spLocks noChangeArrowheads="1"/>
          </p:cNvSpPr>
          <p:nvPr userDrawn="1"/>
        </p:nvSpPr>
        <p:spPr bwMode="auto">
          <a:xfrm>
            <a:off x="457200" y="6400800"/>
            <a:ext cx="6477000" cy="228600"/>
          </a:xfrm>
          <a:prstGeom prst="rect">
            <a:avLst/>
          </a:prstGeom>
          <a:noFill/>
          <a:ln w="9525">
            <a:noFill/>
            <a:miter lim="800000"/>
            <a:headEnd/>
            <a:tailEnd/>
          </a:ln>
        </p:spPr>
        <p:txBody>
          <a:bodyPr lIns="0" tIns="0" rIns="0" bIns="0">
            <a:prstTxWarp prst="textNoShape">
              <a:avLst/>
            </a:prstTxWarp>
          </a:bodyPr>
          <a:lstStyle/>
          <a:p>
            <a:pPr>
              <a:spcBef>
                <a:spcPts val="600"/>
              </a:spcBef>
            </a:pPr>
            <a:r>
              <a:rPr lang="en-US" sz="1100" dirty="0"/>
              <a:t>© 2017 City and Guilds of London Institute. All rights reserved</a:t>
            </a:r>
            <a:r>
              <a:rPr lang="en-US" sz="900" dirty="0"/>
              <a:t>.</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2" name="Text Box 11"/>
          <p:cNvSpPr txBox="1">
            <a:spLocks noChangeArrowheads="1"/>
          </p:cNvSpPr>
          <p:nvPr userDrawn="1"/>
        </p:nvSpPr>
        <p:spPr bwMode="auto">
          <a:xfrm>
            <a:off x="7239000" y="6400800"/>
            <a:ext cx="1447800"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1100">
                <a:ea typeface="Arial" pitchFamily="-105" charset="0"/>
                <a:cs typeface="Arial" pitchFamily="-105" charset="0"/>
              </a:rPr>
              <a:pPr algn="r">
                <a:spcBef>
                  <a:spcPts val="600"/>
                </a:spcBef>
              </a:pPr>
              <a:t>‹#›</a:t>
            </a:fld>
            <a:r>
              <a:rPr lang="en-US" sz="1100" dirty="0">
                <a:ea typeface="Arial" pitchFamily="-105" charset="0"/>
                <a:cs typeface="Arial" pitchFamily="-105" charset="0"/>
              </a:rPr>
              <a:t> of 20</a:t>
            </a:r>
          </a:p>
          <a:p>
            <a:br>
              <a:rPr lang="en-US" sz="1100" dirty="0">
                <a:ea typeface="Arial" pitchFamily="-105" charset="0"/>
                <a:cs typeface="Arial" pitchFamily="-105" charset="0"/>
              </a:rPr>
            </a:br>
            <a:endParaRPr lang="en-US" sz="1100" dirty="0">
              <a:ea typeface="Arial" pitchFamily="-105" charset="0"/>
              <a:cs typeface="Arial" pitchFamily="-105" charset="0"/>
            </a:endParaRPr>
          </a:p>
          <a:p>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035" name="Title Placeholder 10"/>
          <p:cNvSpPr>
            <a:spLocks noGrp="1"/>
          </p:cNvSpPr>
          <p:nvPr>
            <p:ph type="title"/>
          </p:nvPr>
        </p:nvSpPr>
        <p:spPr bwMode="auto">
          <a:xfrm>
            <a:off x="457200" y="838200"/>
            <a:ext cx="8218488" cy="382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457200" y="1371600"/>
            <a:ext cx="82296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4513" y="259929"/>
            <a:ext cx="2015456" cy="39775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Lst>
  <p:hf sldNum="0" hdr="0" ftr="0" dt="0"/>
  <p:txStyles>
    <p:titleStyle>
      <a:lvl1pPr algn="l" rtl="0" eaLnBrk="0" fontAlgn="base" hangingPunct="0">
        <a:spcBef>
          <a:spcPct val="0"/>
        </a:spcBef>
        <a:spcAft>
          <a:spcPct val="0"/>
        </a:spcAft>
        <a:defRPr sz="24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15"/>
          <p:cNvSpPr>
            <a:spLocks noGrp="1" noChangeArrowheads="1"/>
          </p:cNvSpPr>
          <p:nvPr>
            <p:ph type="title"/>
          </p:nvPr>
        </p:nvSpPr>
        <p:spPr>
          <a:xfrm>
            <a:off x="555098" y="3763882"/>
            <a:ext cx="8077200" cy="850032"/>
          </a:xfrm>
        </p:spPr>
        <p:txBody>
          <a:bodyPr anchor="t"/>
          <a:lstStyle/>
          <a:p>
            <a:pPr eaLnBrk="1" hangingPunct="1"/>
            <a:r>
              <a:rPr lang="en-GB" dirty="0">
                <a:ea typeface="ＭＳ Ｐゴシック" pitchFamily="-105" charset="-128"/>
                <a:cs typeface="ＭＳ Ｐゴシック" pitchFamily="-105" charset="-128"/>
              </a:rPr>
              <a:t>Health and safety practices</a:t>
            </a:r>
          </a:p>
        </p:txBody>
      </p:sp>
      <p:sp>
        <p:nvSpPr>
          <p:cNvPr id="2050" name="Rectangle 14"/>
          <p:cNvSpPr>
            <a:spLocks noGrp="1" noChangeArrowheads="1"/>
          </p:cNvSpPr>
          <p:nvPr>
            <p:ph sz="quarter" idx="10"/>
          </p:nvPr>
        </p:nvSpPr>
        <p:spPr>
          <a:xfrm>
            <a:off x="457200" y="1916832"/>
            <a:ext cx="8229600" cy="1847050"/>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4" name="TextBox 9"/>
          <p:cNvSpPr txBox="1">
            <a:spLocks noChangeArrowheads="1"/>
          </p:cNvSpPr>
          <p:nvPr/>
        </p:nvSpPr>
        <p:spPr bwMode="auto">
          <a:xfrm>
            <a:off x="762000" y="2209800"/>
            <a:ext cx="7696200" cy="461665"/>
          </a:xfrm>
          <a:prstGeom prst="rect">
            <a:avLst/>
          </a:prstGeom>
          <a:noFill/>
          <a:ln w="9525">
            <a:noFill/>
            <a:miter lim="800000"/>
            <a:headEnd/>
            <a:tailEnd/>
          </a:ln>
        </p:spPr>
        <p:txBody>
          <a:bodyPr>
            <a:prstTxWarp prst="textNoShape">
              <a:avLst/>
            </a:prstTxWarp>
            <a:spAutoFit/>
          </a:bodyPr>
          <a:lstStyle/>
          <a:p>
            <a:r>
              <a:rPr lang="en-GB" sz="2400" b="1" dirty="0">
                <a:solidFill>
                  <a:srgbClr val="FFFFFF"/>
                </a:solidFill>
              </a:rPr>
              <a:t>Unit 202: Understand business success</a:t>
            </a:r>
            <a:endParaRPr lang="en-US" sz="24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17F21-26A7-400F-B56E-8658F0FA20F8}"/>
              </a:ext>
            </a:extLst>
          </p:cNvPr>
          <p:cNvSpPr>
            <a:spLocks noGrp="1"/>
          </p:cNvSpPr>
          <p:nvPr>
            <p:ph type="title"/>
          </p:nvPr>
        </p:nvSpPr>
        <p:spPr>
          <a:xfrm>
            <a:off x="457200" y="838200"/>
            <a:ext cx="8218488" cy="790600"/>
          </a:xfrm>
        </p:spPr>
        <p:txBody>
          <a:bodyPr/>
          <a:lstStyle/>
          <a:p>
            <a:r>
              <a:rPr lang="en-GB" dirty="0">
                <a:ea typeface="ＭＳ Ｐゴシック" pitchFamily="-105" charset="-128"/>
                <a:cs typeface="ＭＳ Ｐゴシック" pitchFamily="-105" charset="-128"/>
              </a:rPr>
              <a:t>Risks to guest health and safety within the hospitality industry</a:t>
            </a:r>
            <a:endParaRPr lang="en-GB" dirty="0"/>
          </a:p>
        </p:txBody>
      </p:sp>
      <p:sp>
        <p:nvSpPr>
          <p:cNvPr id="3" name="Content Placeholder 2">
            <a:extLst>
              <a:ext uri="{FF2B5EF4-FFF2-40B4-BE49-F238E27FC236}">
                <a16:creationId xmlns:a16="http://schemas.microsoft.com/office/drawing/2014/main" id="{34F4F311-73C9-4CD0-9E6D-AB8506A1DBE2}"/>
              </a:ext>
            </a:extLst>
          </p:cNvPr>
          <p:cNvSpPr>
            <a:spLocks noGrp="1"/>
          </p:cNvSpPr>
          <p:nvPr>
            <p:ph sz="quarter" idx="10"/>
          </p:nvPr>
        </p:nvSpPr>
        <p:spPr>
          <a:xfrm>
            <a:off x="457200" y="1844824"/>
            <a:ext cx="4114800" cy="3168352"/>
          </a:xfrm>
        </p:spPr>
        <p:txBody>
          <a:bodyPr/>
          <a:lstStyle/>
          <a:p>
            <a:pPr>
              <a:defRPr/>
            </a:pPr>
            <a:r>
              <a:rPr lang="en-GB" b="1" dirty="0"/>
              <a:t>Security risks</a:t>
            </a:r>
            <a:r>
              <a:rPr lang="en-GB" dirty="0"/>
              <a:t>- fire evacuation, major incidents, natural disasters, self harm and acts of terrorism. </a:t>
            </a:r>
          </a:p>
          <a:p>
            <a:pPr>
              <a:defRPr/>
            </a:pPr>
            <a:r>
              <a:rPr lang="en-GB" dirty="0">
                <a:solidFill>
                  <a:srgbClr val="333333"/>
                </a:solidFill>
              </a:rPr>
              <a:t>Emergency and Disaster Response Planning includes special plans made for evacuations relating to guest (e.g. disabled or elderly guests located on lower floors). </a:t>
            </a:r>
          </a:p>
          <a:p>
            <a:endParaRPr lang="en-GB" dirty="0"/>
          </a:p>
        </p:txBody>
      </p:sp>
      <p:sp>
        <p:nvSpPr>
          <p:cNvPr id="4" name="TextBox 3">
            <a:extLst>
              <a:ext uri="{FF2B5EF4-FFF2-40B4-BE49-F238E27FC236}">
                <a16:creationId xmlns:a16="http://schemas.microsoft.com/office/drawing/2014/main" id="{D72FAD80-4125-4528-BC1D-BF140E517AE8}"/>
              </a:ext>
            </a:extLst>
          </p:cNvPr>
          <p:cNvSpPr txBox="1"/>
          <p:nvPr/>
        </p:nvSpPr>
        <p:spPr>
          <a:xfrm>
            <a:off x="457200" y="5229200"/>
            <a:ext cx="8218488" cy="707886"/>
          </a:xfrm>
          <a:prstGeom prst="rect">
            <a:avLst/>
          </a:prstGeom>
          <a:noFill/>
        </p:spPr>
        <p:txBody>
          <a:bodyPr wrap="square" rtlCol="0">
            <a:spAutoFit/>
          </a:bodyPr>
          <a:lstStyle/>
          <a:p>
            <a:pPr>
              <a:defRPr/>
            </a:pPr>
            <a:r>
              <a:rPr lang="en-GB" b="1">
                <a:solidFill>
                  <a:srgbClr val="333333"/>
                </a:solidFill>
              </a:rPr>
              <a:t>“Staff shouldn't be caught out in emergencies without knowing the correct procedure to keep themselves and guests safe</a:t>
            </a:r>
            <a:r>
              <a:rPr lang="en-GB">
                <a:solidFill>
                  <a:srgbClr val="333333"/>
                </a:solidFill>
              </a:rPr>
              <a:t>.”</a:t>
            </a:r>
            <a:endParaRPr lang="en-US" b="1" dirty="0"/>
          </a:p>
        </p:txBody>
      </p:sp>
      <p:pic>
        <p:nvPicPr>
          <p:cNvPr id="5" name="Picture 4">
            <a:extLst>
              <a:ext uri="{FF2B5EF4-FFF2-40B4-BE49-F238E27FC236}">
                <a16:creationId xmlns:a16="http://schemas.microsoft.com/office/drawing/2014/main" id="{AA4C571C-F217-465B-9A52-ECD70646B48C}"/>
              </a:ext>
            </a:extLst>
          </p:cNvPr>
          <p:cNvPicPr>
            <a:picLocks noChangeAspect="1"/>
          </p:cNvPicPr>
          <p:nvPr/>
        </p:nvPicPr>
        <p:blipFill>
          <a:blip r:embed="rId2"/>
          <a:stretch>
            <a:fillRect/>
          </a:stretch>
        </p:blipFill>
        <p:spPr>
          <a:xfrm>
            <a:off x="4932040" y="1628800"/>
            <a:ext cx="3419644" cy="3066281"/>
          </a:xfrm>
          <a:prstGeom prst="rect">
            <a:avLst/>
          </a:prstGeom>
        </p:spPr>
      </p:pic>
    </p:spTree>
    <p:extLst>
      <p:ext uri="{BB962C8B-B14F-4D97-AF65-F5344CB8AC3E}">
        <p14:creationId xmlns:p14="http://schemas.microsoft.com/office/powerpoint/2010/main" val="708506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838200"/>
            <a:ext cx="8218488" cy="718592"/>
          </a:xfrm>
        </p:spPr>
        <p:txBody>
          <a:bodyPr/>
          <a:lstStyle/>
          <a:p>
            <a:r>
              <a:rPr lang="en-GB" dirty="0">
                <a:ea typeface="ＭＳ Ｐゴシック" pitchFamily="-105" charset="-128"/>
                <a:cs typeface="ＭＳ Ｐゴシック" pitchFamily="-105" charset="-128"/>
              </a:rPr>
              <a:t>Risks to guest health and safety within the hospitality industry</a:t>
            </a:r>
            <a:endParaRPr lang="en-US" dirty="0">
              <a:ea typeface="ＭＳ Ｐゴシック" pitchFamily="-105" charset="-128"/>
              <a:cs typeface="ＭＳ Ｐゴシック" pitchFamily="-105" charset="-128"/>
            </a:endParaRPr>
          </a:p>
        </p:txBody>
      </p:sp>
      <p:sp>
        <p:nvSpPr>
          <p:cNvPr id="5123" name="Content Placeholder 2"/>
          <p:cNvSpPr>
            <a:spLocks noGrp="1"/>
          </p:cNvSpPr>
          <p:nvPr>
            <p:ph sz="quarter" idx="10"/>
          </p:nvPr>
        </p:nvSpPr>
        <p:spPr>
          <a:xfrm>
            <a:off x="539552" y="1844824"/>
            <a:ext cx="3600400" cy="4174976"/>
          </a:xfrm>
        </p:spPr>
        <p:txBody>
          <a:bodyPr/>
          <a:lstStyle/>
          <a:p>
            <a:pPr>
              <a:defRPr/>
            </a:pPr>
            <a:r>
              <a:rPr lang="en-GB" b="1" dirty="0">
                <a:ea typeface="ＭＳ Ｐゴシック" pitchFamily="-105" charset="-128"/>
                <a:cs typeface="ＭＳ Ｐゴシック" pitchFamily="-105" charset="-128"/>
              </a:rPr>
              <a:t>Unattended luggage </a:t>
            </a:r>
            <a:r>
              <a:rPr lang="en-GB" dirty="0">
                <a:ea typeface="ＭＳ Ｐゴシック" pitchFamily="-105" charset="-128"/>
                <a:cs typeface="ＭＳ Ｐゴシック" pitchFamily="-105" charset="-128"/>
              </a:rPr>
              <a:t>– not only being a potential trip hazard the risk of luggage being lost, stolen or damaged and the negative impact on guest happiness that ensues, staff must be vigilant to the ever-present threat of terrorism and potential disruption and impact on day to day business.</a:t>
            </a:r>
            <a:endParaRPr lang="en-GB" b="1" dirty="0">
              <a:ea typeface="ＭＳ Ｐゴシック" pitchFamily="-105" charset="-128"/>
              <a:cs typeface="ＭＳ Ｐゴシック" pitchFamily="-105" charset="-128"/>
            </a:endParaRPr>
          </a:p>
          <a:p>
            <a:pPr>
              <a:defRPr/>
            </a:pPr>
            <a:endParaRPr lang="en-US" b="1" dirty="0">
              <a:ea typeface="ＭＳ Ｐゴシック" pitchFamily="-105" charset="-128"/>
              <a:cs typeface="ＭＳ Ｐゴシック" pitchFamily="-105" charset="-128"/>
            </a:endParaRPr>
          </a:p>
        </p:txBody>
      </p:sp>
      <p:pic>
        <p:nvPicPr>
          <p:cNvPr id="2" name="Picture 1">
            <a:extLst>
              <a:ext uri="{FF2B5EF4-FFF2-40B4-BE49-F238E27FC236}">
                <a16:creationId xmlns:a16="http://schemas.microsoft.com/office/drawing/2014/main" id="{2CBFD486-ED92-4DF4-96B6-C539C498DB33}"/>
              </a:ext>
            </a:extLst>
          </p:cNvPr>
          <p:cNvPicPr>
            <a:picLocks noChangeAspect="1"/>
          </p:cNvPicPr>
          <p:nvPr/>
        </p:nvPicPr>
        <p:blipFill>
          <a:blip r:embed="rId3"/>
          <a:stretch>
            <a:fillRect/>
          </a:stretch>
        </p:blipFill>
        <p:spPr>
          <a:xfrm>
            <a:off x="5436096" y="2060848"/>
            <a:ext cx="2952328" cy="3034509"/>
          </a:xfrm>
          <a:prstGeom prst="rect">
            <a:avLst/>
          </a:prstGeom>
        </p:spPr>
      </p:pic>
    </p:spTree>
    <p:extLst>
      <p:ext uri="{BB962C8B-B14F-4D97-AF65-F5344CB8AC3E}">
        <p14:creationId xmlns:p14="http://schemas.microsoft.com/office/powerpoint/2010/main" val="2564257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838200"/>
            <a:ext cx="8218488" cy="718592"/>
          </a:xfrm>
        </p:spPr>
        <p:txBody>
          <a:bodyPr/>
          <a:lstStyle/>
          <a:p>
            <a:r>
              <a:rPr lang="en-GB" dirty="0">
                <a:ea typeface="ＭＳ Ｐゴシック" pitchFamily="-105" charset="-128"/>
                <a:cs typeface="ＭＳ Ｐゴシック" pitchFamily="-105" charset="-128"/>
              </a:rPr>
              <a:t>Risks to guest health and safety within the hospitality industry</a:t>
            </a:r>
            <a:endParaRPr lang="en-US" dirty="0">
              <a:ea typeface="ＭＳ Ｐゴシック" pitchFamily="-105" charset="-128"/>
              <a:cs typeface="ＭＳ Ｐゴシック" pitchFamily="-105" charset="-128"/>
            </a:endParaRPr>
          </a:p>
        </p:txBody>
      </p:sp>
      <p:sp>
        <p:nvSpPr>
          <p:cNvPr id="5123" name="Content Placeholder 2"/>
          <p:cNvSpPr>
            <a:spLocks noGrp="1"/>
          </p:cNvSpPr>
          <p:nvPr>
            <p:ph sz="quarter" idx="10"/>
          </p:nvPr>
        </p:nvSpPr>
        <p:spPr>
          <a:xfrm>
            <a:off x="457200" y="1844824"/>
            <a:ext cx="4042792" cy="3384376"/>
          </a:xfrm>
        </p:spPr>
        <p:txBody>
          <a:bodyPr/>
          <a:lstStyle/>
          <a:p>
            <a:pPr>
              <a:lnSpc>
                <a:spcPct val="100000"/>
              </a:lnSpc>
              <a:defRPr/>
            </a:pPr>
            <a:r>
              <a:rPr lang="en-GB" b="1" dirty="0">
                <a:ea typeface="ＭＳ Ｐゴシック" pitchFamily="-105" charset="-128"/>
                <a:cs typeface="ＭＳ Ｐゴシック" pitchFamily="-105" charset="-128"/>
              </a:rPr>
              <a:t>Self harm </a:t>
            </a:r>
            <a:r>
              <a:rPr lang="en-GB" dirty="0">
                <a:ea typeface="ＭＳ Ｐゴシック" pitchFamily="-105" charset="-128"/>
                <a:cs typeface="ＭＳ Ｐゴシック" pitchFamily="-105" charset="-128"/>
              </a:rPr>
              <a:t>- </a:t>
            </a:r>
            <a:r>
              <a:rPr lang="en-GB" sz="1800" dirty="0">
                <a:ea typeface="ＭＳ Ｐゴシック" pitchFamily="-105" charset="-128"/>
                <a:cs typeface="ＭＳ Ｐゴシック" pitchFamily="-105" charset="-128"/>
              </a:rPr>
              <a:t>the impact of sudden deaths and attempted suicides on all who come into contact with them should not be underestimated. </a:t>
            </a:r>
            <a:r>
              <a:rPr lang="en-GB" sz="1800" dirty="0">
                <a:solidFill>
                  <a:srgbClr val="111111"/>
                </a:solidFill>
              </a:rPr>
              <a:t>Employees who have close or regular contact with guests should be made aware of the behaviours that could indicate a potential suicide. </a:t>
            </a:r>
          </a:p>
          <a:p>
            <a:pPr>
              <a:lnSpc>
                <a:spcPct val="100000"/>
              </a:lnSpc>
              <a:defRPr/>
            </a:pPr>
            <a:r>
              <a:rPr lang="en-GB" sz="1800" dirty="0">
                <a:solidFill>
                  <a:srgbClr val="111111"/>
                </a:solidFill>
              </a:rPr>
              <a:t>It is not just guests who may exhibit mental health problems. </a:t>
            </a:r>
            <a:endParaRPr lang="en-US" b="1" dirty="0">
              <a:ea typeface="ＭＳ Ｐゴシック" pitchFamily="-105" charset="-128"/>
              <a:cs typeface="ＭＳ Ｐゴシック" pitchFamily="-105" charset="-128"/>
            </a:endParaRPr>
          </a:p>
        </p:txBody>
      </p:sp>
      <p:sp>
        <p:nvSpPr>
          <p:cNvPr id="3" name="TextBox 2">
            <a:extLst>
              <a:ext uri="{FF2B5EF4-FFF2-40B4-BE49-F238E27FC236}">
                <a16:creationId xmlns:a16="http://schemas.microsoft.com/office/drawing/2014/main" id="{1D1D7A55-DE84-4865-B46A-08FED48CE9D1}"/>
              </a:ext>
            </a:extLst>
          </p:cNvPr>
          <p:cNvSpPr txBox="1"/>
          <p:nvPr/>
        </p:nvSpPr>
        <p:spPr>
          <a:xfrm>
            <a:off x="683568" y="5373216"/>
            <a:ext cx="7776864" cy="707886"/>
          </a:xfrm>
          <a:prstGeom prst="rect">
            <a:avLst/>
          </a:prstGeom>
          <a:noFill/>
        </p:spPr>
        <p:txBody>
          <a:bodyPr wrap="square" rtlCol="0">
            <a:spAutoFit/>
          </a:bodyPr>
          <a:lstStyle/>
          <a:p>
            <a:pPr>
              <a:defRPr/>
            </a:pPr>
            <a:r>
              <a:rPr lang="en-GB" dirty="0">
                <a:solidFill>
                  <a:srgbClr val="111111"/>
                </a:solidFill>
              </a:rPr>
              <a:t>Managers and staff need to be aware of mental health issues amongst their own teams.</a:t>
            </a:r>
          </a:p>
        </p:txBody>
      </p:sp>
      <p:pic>
        <p:nvPicPr>
          <p:cNvPr id="2" name="Picture 1">
            <a:extLst>
              <a:ext uri="{FF2B5EF4-FFF2-40B4-BE49-F238E27FC236}">
                <a16:creationId xmlns:a16="http://schemas.microsoft.com/office/drawing/2014/main" id="{BB8C8F72-37A9-4EE9-97F2-DCBD0A1B0CE9}"/>
              </a:ext>
            </a:extLst>
          </p:cNvPr>
          <p:cNvPicPr>
            <a:picLocks noChangeAspect="1"/>
          </p:cNvPicPr>
          <p:nvPr/>
        </p:nvPicPr>
        <p:blipFill>
          <a:blip r:embed="rId3"/>
          <a:stretch>
            <a:fillRect/>
          </a:stretch>
        </p:blipFill>
        <p:spPr>
          <a:xfrm>
            <a:off x="5476577" y="1720787"/>
            <a:ext cx="2981886" cy="3096766"/>
          </a:xfrm>
          <a:prstGeom prst="rect">
            <a:avLst/>
          </a:prstGeom>
        </p:spPr>
      </p:pic>
    </p:spTree>
    <p:extLst>
      <p:ext uri="{BB962C8B-B14F-4D97-AF65-F5344CB8AC3E}">
        <p14:creationId xmlns:p14="http://schemas.microsoft.com/office/powerpoint/2010/main" val="539485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EF779-A58B-4BB4-8490-7F5C77B5F845}"/>
              </a:ext>
            </a:extLst>
          </p:cNvPr>
          <p:cNvSpPr>
            <a:spLocks noGrp="1"/>
          </p:cNvSpPr>
          <p:nvPr>
            <p:ph type="title"/>
          </p:nvPr>
        </p:nvSpPr>
        <p:spPr>
          <a:xfrm>
            <a:off x="457200" y="838200"/>
            <a:ext cx="8218488" cy="1078632"/>
          </a:xfrm>
        </p:spPr>
        <p:txBody>
          <a:bodyPr/>
          <a:lstStyle/>
          <a:p>
            <a:r>
              <a:rPr lang="en-GB" dirty="0">
                <a:ea typeface="ＭＳ Ｐゴシック" pitchFamily="-105" charset="-128"/>
                <a:cs typeface="ＭＳ Ｐゴシック" pitchFamily="-105" charset="-128"/>
              </a:rPr>
              <a:t>Risks to guest health and safety within the hospitality industry</a:t>
            </a:r>
            <a:endParaRPr lang="en-GB" dirty="0"/>
          </a:p>
        </p:txBody>
      </p:sp>
      <p:sp>
        <p:nvSpPr>
          <p:cNvPr id="3" name="Content Placeholder 2">
            <a:extLst>
              <a:ext uri="{FF2B5EF4-FFF2-40B4-BE49-F238E27FC236}">
                <a16:creationId xmlns:a16="http://schemas.microsoft.com/office/drawing/2014/main" id="{02A6F420-7CFD-4A69-8767-007BDA0507B3}"/>
              </a:ext>
            </a:extLst>
          </p:cNvPr>
          <p:cNvSpPr>
            <a:spLocks noGrp="1"/>
          </p:cNvSpPr>
          <p:nvPr>
            <p:ph sz="quarter" idx="10"/>
          </p:nvPr>
        </p:nvSpPr>
        <p:spPr>
          <a:xfrm>
            <a:off x="457200" y="1844824"/>
            <a:ext cx="8229600" cy="4282376"/>
          </a:xfrm>
        </p:spPr>
        <p:txBody>
          <a:bodyPr/>
          <a:lstStyle/>
          <a:p>
            <a:pPr lvl="0">
              <a:spcBef>
                <a:spcPts val="600"/>
              </a:spcBef>
              <a:spcAft>
                <a:spcPts val="0"/>
              </a:spcAft>
              <a:buClr>
                <a:srgbClr val="FF0000"/>
              </a:buClr>
            </a:pPr>
            <a:r>
              <a:rPr lang="en-GB" b="1" dirty="0">
                <a:solidFill>
                  <a:srgbClr val="111111"/>
                </a:solidFill>
              </a:rPr>
              <a:t>The following guest behaviours that could indicate a potential suicide: </a:t>
            </a:r>
            <a:endParaRPr lang="en-GB" dirty="0"/>
          </a:p>
          <a:p>
            <a:pPr marL="342900" lvl="0" indent="-342900">
              <a:spcBef>
                <a:spcPts val="600"/>
              </a:spcBef>
              <a:spcAft>
                <a:spcPts val="0"/>
              </a:spcAft>
              <a:buClr>
                <a:srgbClr val="FF0000"/>
              </a:buClr>
              <a:buFont typeface="Symbol" panose="05050102010706020507" pitchFamily="18" charset="2"/>
              <a:buChar char=""/>
            </a:pPr>
            <a:r>
              <a:rPr lang="en-GB" dirty="0"/>
              <a:t>Books in alone yet lives locally</a:t>
            </a:r>
          </a:p>
          <a:p>
            <a:pPr marL="342900" lvl="0" indent="-342900">
              <a:spcBef>
                <a:spcPts val="600"/>
              </a:spcBef>
              <a:spcAft>
                <a:spcPts val="0"/>
              </a:spcAft>
              <a:buClr>
                <a:srgbClr val="FF0000"/>
              </a:buClr>
              <a:buFont typeface="Symbol" panose="05050102010706020507" pitchFamily="18" charset="2"/>
              <a:buChar char=""/>
            </a:pPr>
            <a:r>
              <a:rPr lang="en-GB" dirty="0"/>
              <a:t>Has visible signs of self-harm</a:t>
            </a:r>
          </a:p>
          <a:p>
            <a:pPr marL="342900" lvl="0" indent="-342900">
              <a:spcBef>
                <a:spcPts val="600"/>
              </a:spcBef>
              <a:spcAft>
                <a:spcPts val="0"/>
              </a:spcAft>
              <a:buClr>
                <a:srgbClr val="FF0000"/>
              </a:buClr>
              <a:buFont typeface="Symbol" panose="05050102010706020507" pitchFamily="18" charset="2"/>
              <a:buChar char=""/>
            </a:pPr>
            <a:r>
              <a:rPr lang="en-GB" dirty="0"/>
              <a:t>Shows signs of excessive alcohol or drug use</a:t>
            </a:r>
          </a:p>
          <a:p>
            <a:pPr marL="342900" lvl="0" indent="-342900">
              <a:spcBef>
                <a:spcPts val="600"/>
              </a:spcBef>
              <a:spcAft>
                <a:spcPts val="0"/>
              </a:spcAft>
              <a:buClr>
                <a:srgbClr val="FF0000"/>
              </a:buClr>
              <a:buFont typeface="Symbol" panose="05050102010706020507" pitchFamily="18" charset="2"/>
              <a:buChar char=""/>
            </a:pPr>
            <a:r>
              <a:rPr lang="en-GB" dirty="0"/>
              <a:t>Does not have any luggage</a:t>
            </a:r>
          </a:p>
          <a:p>
            <a:pPr marL="342900" lvl="0" indent="-342900">
              <a:spcBef>
                <a:spcPts val="600"/>
              </a:spcBef>
              <a:spcAft>
                <a:spcPts val="0"/>
              </a:spcAft>
              <a:buClr>
                <a:srgbClr val="FF0000"/>
              </a:buClr>
              <a:buFont typeface="Symbol" panose="05050102010706020507" pitchFamily="18" charset="2"/>
              <a:buChar char=""/>
            </a:pPr>
            <a:r>
              <a:rPr lang="en-GB" dirty="0"/>
              <a:t>May spend extravagantly in a short space of time</a:t>
            </a:r>
          </a:p>
          <a:p>
            <a:pPr marL="342900" lvl="0" indent="-342900">
              <a:spcBef>
                <a:spcPts val="600"/>
              </a:spcBef>
              <a:spcAft>
                <a:spcPts val="0"/>
              </a:spcAft>
              <a:buClr>
                <a:srgbClr val="FF0000"/>
              </a:buClr>
              <a:buFont typeface="Symbol" panose="05050102010706020507" pitchFamily="18" charset="2"/>
              <a:buChar char=""/>
            </a:pPr>
            <a:r>
              <a:rPr lang="en-GB" dirty="0"/>
              <a:t>Does not leave his or her room for an evening meal and does not order room service</a:t>
            </a:r>
          </a:p>
          <a:p>
            <a:pPr marL="342900" lvl="0" indent="-342900">
              <a:spcBef>
                <a:spcPts val="600"/>
              </a:spcBef>
              <a:spcAft>
                <a:spcPts val="0"/>
              </a:spcAft>
              <a:buClr>
                <a:srgbClr val="FF0000"/>
              </a:buClr>
              <a:buFont typeface="Symbol" panose="05050102010706020507" pitchFamily="18" charset="2"/>
              <a:buChar char=""/>
            </a:pPr>
            <a:r>
              <a:rPr lang="en-GB" dirty="0"/>
              <a:t>Does not appear for breakfast and does not check out in the morning</a:t>
            </a:r>
          </a:p>
          <a:p>
            <a:endParaRPr lang="en-GB" dirty="0"/>
          </a:p>
        </p:txBody>
      </p:sp>
    </p:spTree>
    <p:extLst>
      <p:ext uri="{BB962C8B-B14F-4D97-AF65-F5344CB8AC3E}">
        <p14:creationId xmlns:p14="http://schemas.microsoft.com/office/powerpoint/2010/main" val="3995075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a:solidFill>
                  <a:srgbClr val="E30613"/>
                </a:solidFill>
                <a:ea typeface="ＭＳ Ｐゴシック" pitchFamily="-105" charset="-128"/>
                <a:cs typeface="ＭＳ Ｐゴシック" pitchFamily="-105" charset="-128"/>
              </a:rPr>
              <a:t>Any questions?</a:t>
            </a:r>
          </a:p>
        </p:txBody>
      </p:sp>
    </p:spTree>
    <p:extLst>
      <p:ext uri="{BB962C8B-B14F-4D97-AF65-F5344CB8AC3E}">
        <p14:creationId xmlns:p14="http://schemas.microsoft.com/office/powerpoint/2010/main" val="1579061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15"/>
          <p:cNvSpPr>
            <a:spLocks noGrp="1" noChangeArrowheads="1"/>
          </p:cNvSpPr>
          <p:nvPr>
            <p:ph type="title"/>
          </p:nvPr>
        </p:nvSpPr>
        <p:spPr>
          <a:xfrm>
            <a:off x="555098" y="3763882"/>
            <a:ext cx="8077200" cy="850032"/>
          </a:xfrm>
        </p:spPr>
        <p:txBody>
          <a:bodyPr anchor="t"/>
          <a:lstStyle/>
          <a:p>
            <a:pPr eaLnBrk="1" hangingPunct="1"/>
            <a:r>
              <a:rPr lang="en-GB" dirty="0">
                <a:ea typeface="ＭＳ Ｐゴシック" pitchFamily="-105" charset="-128"/>
                <a:cs typeface="ＭＳ Ｐゴシック" pitchFamily="-105" charset="-128"/>
              </a:rPr>
              <a:t>Session 9</a:t>
            </a:r>
          </a:p>
        </p:txBody>
      </p:sp>
      <p:sp>
        <p:nvSpPr>
          <p:cNvPr id="2050" name="Rectangle 14"/>
          <p:cNvSpPr>
            <a:spLocks noGrp="1" noChangeArrowheads="1"/>
          </p:cNvSpPr>
          <p:nvPr>
            <p:ph sz="quarter" idx="10"/>
          </p:nvPr>
        </p:nvSpPr>
        <p:spPr>
          <a:xfrm>
            <a:off x="457200" y="1916832"/>
            <a:ext cx="8229600" cy="1847050"/>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4" name="TextBox 9"/>
          <p:cNvSpPr txBox="1">
            <a:spLocks noChangeArrowheads="1"/>
          </p:cNvSpPr>
          <p:nvPr/>
        </p:nvSpPr>
        <p:spPr bwMode="auto">
          <a:xfrm>
            <a:off x="762000" y="2209800"/>
            <a:ext cx="7696200" cy="461665"/>
          </a:xfrm>
          <a:prstGeom prst="rect">
            <a:avLst/>
          </a:prstGeom>
          <a:noFill/>
          <a:ln w="9525">
            <a:noFill/>
            <a:miter lim="800000"/>
            <a:headEnd/>
            <a:tailEnd/>
          </a:ln>
        </p:spPr>
        <p:txBody>
          <a:bodyPr>
            <a:prstTxWarp prst="textNoShape">
              <a:avLst/>
            </a:prstTxWarp>
            <a:spAutoFit/>
          </a:bodyPr>
          <a:lstStyle/>
          <a:p>
            <a:r>
              <a:rPr lang="en-GB" sz="2400" b="1" dirty="0">
                <a:solidFill>
                  <a:srgbClr val="FFFFFF"/>
                </a:solidFill>
              </a:rPr>
              <a:t>Unit 202</a:t>
            </a:r>
            <a:r>
              <a:rPr lang="en-GB" sz="2400" b="1">
                <a:solidFill>
                  <a:srgbClr val="FFFFFF"/>
                </a:solidFill>
              </a:rPr>
              <a:t>: Understand Business </a:t>
            </a:r>
            <a:r>
              <a:rPr lang="en-GB" sz="2400" b="1" dirty="0">
                <a:solidFill>
                  <a:srgbClr val="FFFFFF"/>
                </a:solidFill>
              </a:rPr>
              <a:t>Success</a:t>
            </a:r>
            <a:endParaRPr lang="en-US" sz="2400" dirty="0">
              <a:solidFill>
                <a:schemeClr val="bg1"/>
              </a:solidFill>
            </a:endParaRPr>
          </a:p>
        </p:txBody>
      </p:sp>
    </p:spTree>
    <p:extLst>
      <p:ext uri="{BB962C8B-B14F-4D97-AF65-F5344CB8AC3E}">
        <p14:creationId xmlns:p14="http://schemas.microsoft.com/office/powerpoint/2010/main" val="3790212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41DF4-BD46-439C-9E24-C45D8B81C162}"/>
              </a:ext>
            </a:extLst>
          </p:cNvPr>
          <p:cNvSpPr>
            <a:spLocks noGrp="1"/>
          </p:cNvSpPr>
          <p:nvPr>
            <p:ph type="title"/>
          </p:nvPr>
        </p:nvSpPr>
        <p:spPr>
          <a:xfrm>
            <a:off x="395536" y="838200"/>
            <a:ext cx="8280152" cy="862608"/>
          </a:xfrm>
        </p:spPr>
        <p:txBody>
          <a:bodyPr/>
          <a:lstStyle/>
          <a:p>
            <a:r>
              <a:rPr lang="en-GB" dirty="0"/>
              <a:t>Procedures to be followed when a major incident is reported</a:t>
            </a:r>
          </a:p>
        </p:txBody>
      </p:sp>
      <p:sp>
        <p:nvSpPr>
          <p:cNvPr id="3" name="Content Placeholder 2">
            <a:extLst>
              <a:ext uri="{FF2B5EF4-FFF2-40B4-BE49-F238E27FC236}">
                <a16:creationId xmlns:a16="http://schemas.microsoft.com/office/drawing/2014/main" id="{8B188333-6140-4EB4-9D9B-A07E6DE228EF}"/>
              </a:ext>
            </a:extLst>
          </p:cNvPr>
          <p:cNvSpPr>
            <a:spLocks noGrp="1"/>
          </p:cNvSpPr>
          <p:nvPr>
            <p:ph sz="quarter" idx="10"/>
          </p:nvPr>
        </p:nvSpPr>
        <p:spPr>
          <a:xfrm>
            <a:off x="468312" y="1700808"/>
            <a:ext cx="8218488" cy="4032448"/>
          </a:xfrm>
        </p:spPr>
        <p:txBody>
          <a:bodyPr/>
          <a:lstStyle/>
          <a:p>
            <a:pPr lvl="0">
              <a:defRPr/>
            </a:pPr>
            <a:r>
              <a:rPr lang="en-GB" b="1" dirty="0">
                <a:solidFill>
                  <a:srgbClr val="000000"/>
                </a:solidFill>
              </a:rPr>
              <a:t>Major incidents</a:t>
            </a:r>
            <a:r>
              <a:rPr lang="en-GB" dirty="0">
                <a:solidFill>
                  <a:srgbClr val="000000"/>
                </a:solidFill>
              </a:rPr>
              <a:t>- many hotels have developed policies and procedures to address major incidents or sudden death on their premises. </a:t>
            </a:r>
          </a:p>
          <a:p>
            <a:pPr lvl="0">
              <a:defRPr/>
            </a:pPr>
            <a:r>
              <a:rPr lang="en-GB" dirty="0">
                <a:solidFill>
                  <a:srgbClr val="000000"/>
                </a:solidFill>
              </a:rPr>
              <a:t>As with all policies, managers, duty managers and supervisors should be trained in the policy, which should be communicated to line staff and incorporated into the employee handbook.  </a:t>
            </a:r>
          </a:p>
          <a:p>
            <a:pPr lvl="0">
              <a:defRPr/>
            </a:pPr>
            <a:r>
              <a:rPr lang="en-GB" dirty="0">
                <a:solidFill>
                  <a:srgbClr val="000000"/>
                </a:solidFill>
              </a:rPr>
              <a:t>One designated contact should be responsible for managing an incident: securing the site until police arrive, interacting with emergency services; caring for affected staff, guests and witnesses; documenting the incident and responding to media enquiries.</a:t>
            </a:r>
          </a:p>
        </p:txBody>
      </p:sp>
    </p:spTree>
    <p:extLst>
      <p:ext uri="{BB962C8B-B14F-4D97-AF65-F5344CB8AC3E}">
        <p14:creationId xmlns:p14="http://schemas.microsoft.com/office/powerpoint/2010/main" val="3219211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77F89-592C-4340-9C60-C45EC83F582B}"/>
              </a:ext>
            </a:extLst>
          </p:cNvPr>
          <p:cNvSpPr>
            <a:spLocks noGrp="1"/>
          </p:cNvSpPr>
          <p:nvPr>
            <p:ph type="title"/>
          </p:nvPr>
        </p:nvSpPr>
        <p:spPr/>
        <p:txBody>
          <a:bodyPr/>
          <a:lstStyle/>
          <a:p>
            <a:r>
              <a:rPr lang="en-GB" dirty="0"/>
              <a:t>Major incidents </a:t>
            </a:r>
          </a:p>
        </p:txBody>
      </p:sp>
      <p:sp>
        <p:nvSpPr>
          <p:cNvPr id="3" name="Content Placeholder 2">
            <a:extLst>
              <a:ext uri="{FF2B5EF4-FFF2-40B4-BE49-F238E27FC236}">
                <a16:creationId xmlns:a16="http://schemas.microsoft.com/office/drawing/2014/main" id="{8456DFD3-6F73-4938-8AE3-303E891B89BD}"/>
              </a:ext>
            </a:extLst>
          </p:cNvPr>
          <p:cNvSpPr>
            <a:spLocks noGrp="1"/>
          </p:cNvSpPr>
          <p:nvPr>
            <p:ph sz="quarter" idx="10"/>
          </p:nvPr>
        </p:nvSpPr>
        <p:spPr/>
        <p:txBody>
          <a:bodyPr/>
          <a:lstStyle/>
          <a:p>
            <a:r>
              <a:rPr lang="en-GB" dirty="0"/>
              <a:t>Awareness is the responsibility of all hospitality staff, in an increasingly risk averse society major incidents may never happen, planning for the unexpected is essential for our safety and that of the guest:</a:t>
            </a:r>
          </a:p>
          <a:p>
            <a:endParaRPr lang="en-GB" dirty="0"/>
          </a:p>
          <a:p>
            <a:r>
              <a:rPr lang="en-GB" dirty="0"/>
              <a:t>Major incidents:</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t>Acts of terrorism</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t>Criminal acts</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t>Violence </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t>Fire or explosion</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t>Unexpected mechanical failure </a:t>
            </a:r>
            <a:r>
              <a:rPr lang="en-GB" dirty="0" err="1"/>
              <a:t>ie</a:t>
            </a:r>
            <a:r>
              <a:rPr lang="en-GB" dirty="0"/>
              <a:t>, trapped elevator</a:t>
            </a:r>
          </a:p>
        </p:txBody>
      </p:sp>
      <p:pic>
        <p:nvPicPr>
          <p:cNvPr id="4" name="Picture 3">
            <a:extLst>
              <a:ext uri="{FF2B5EF4-FFF2-40B4-BE49-F238E27FC236}">
                <a16:creationId xmlns:a16="http://schemas.microsoft.com/office/drawing/2014/main" id="{7EC2AE0B-2AC3-4EE6-86D4-27D763AA6C42}"/>
              </a:ext>
            </a:extLst>
          </p:cNvPr>
          <p:cNvPicPr>
            <a:picLocks noChangeAspect="1"/>
          </p:cNvPicPr>
          <p:nvPr/>
        </p:nvPicPr>
        <p:blipFill>
          <a:blip r:embed="rId2"/>
          <a:stretch>
            <a:fillRect/>
          </a:stretch>
        </p:blipFill>
        <p:spPr>
          <a:xfrm>
            <a:off x="5004048" y="2708920"/>
            <a:ext cx="3225958" cy="2304256"/>
          </a:xfrm>
          <a:prstGeom prst="rect">
            <a:avLst/>
          </a:prstGeom>
        </p:spPr>
      </p:pic>
    </p:spTree>
    <p:extLst>
      <p:ext uri="{BB962C8B-B14F-4D97-AF65-F5344CB8AC3E}">
        <p14:creationId xmlns:p14="http://schemas.microsoft.com/office/powerpoint/2010/main" val="712734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41DF4-BD46-439C-9E24-C45D8B81C162}"/>
              </a:ext>
            </a:extLst>
          </p:cNvPr>
          <p:cNvSpPr>
            <a:spLocks noGrp="1"/>
          </p:cNvSpPr>
          <p:nvPr>
            <p:ph type="title"/>
          </p:nvPr>
        </p:nvSpPr>
        <p:spPr>
          <a:xfrm>
            <a:off x="395536" y="838200"/>
            <a:ext cx="8280152" cy="862608"/>
          </a:xfrm>
        </p:spPr>
        <p:txBody>
          <a:bodyPr/>
          <a:lstStyle/>
          <a:p>
            <a:r>
              <a:rPr lang="en-GB" dirty="0"/>
              <a:t>Procedures to be followed when a major incident is reported</a:t>
            </a:r>
          </a:p>
        </p:txBody>
      </p:sp>
      <p:sp>
        <p:nvSpPr>
          <p:cNvPr id="3" name="Content Placeholder 2">
            <a:extLst>
              <a:ext uri="{FF2B5EF4-FFF2-40B4-BE49-F238E27FC236}">
                <a16:creationId xmlns:a16="http://schemas.microsoft.com/office/drawing/2014/main" id="{8B188333-6140-4EB4-9D9B-A07E6DE228EF}"/>
              </a:ext>
            </a:extLst>
          </p:cNvPr>
          <p:cNvSpPr>
            <a:spLocks noGrp="1"/>
          </p:cNvSpPr>
          <p:nvPr>
            <p:ph sz="quarter" idx="10"/>
          </p:nvPr>
        </p:nvSpPr>
        <p:spPr>
          <a:xfrm>
            <a:off x="468312" y="1700808"/>
            <a:ext cx="8207376" cy="1296144"/>
          </a:xfrm>
        </p:spPr>
        <p:txBody>
          <a:bodyPr/>
          <a:lstStyle/>
          <a:p>
            <a:pPr lvl="0">
              <a:spcBef>
                <a:spcPts val="0"/>
              </a:spcBef>
              <a:spcAft>
                <a:spcPts val="0"/>
              </a:spcAft>
              <a:defRPr/>
            </a:pPr>
            <a:r>
              <a:rPr lang="en-GB" b="1" dirty="0">
                <a:solidFill>
                  <a:srgbClr val="000000"/>
                </a:solidFill>
              </a:rPr>
              <a:t>Fire &amp; Explosion</a:t>
            </a:r>
            <a:r>
              <a:rPr lang="en-GB" dirty="0">
                <a:solidFill>
                  <a:srgbClr val="000000"/>
                </a:solidFill>
              </a:rPr>
              <a:t>- aren’t necessarily the most common types of workplace accidents, but when they do occur, they can be exceptionally dangerous – even deadly.</a:t>
            </a:r>
          </a:p>
          <a:p>
            <a:pPr lvl="0">
              <a:spcBef>
                <a:spcPts val="0"/>
              </a:spcBef>
              <a:spcAft>
                <a:spcPts val="0"/>
              </a:spcAft>
              <a:defRPr/>
            </a:pPr>
            <a:endParaRPr lang="en-GB" sz="1800" dirty="0">
              <a:solidFill>
                <a:srgbClr val="000000"/>
              </a:solidFill>
            </a:endParaRPr>
          </a:p>
        </p:txBody>
      </p:sp>
      <p:sp>
        <p:nvSpPr>
          <p:cNvPr id="5" name="TextBox 4">
            <a:extLst>
              <a:ext uri="{FF2B5EF4-FFF2-40B4-BE49-F238E27FC236}">
                <a16:creationId xmlns:a16="http://schemas.microsoft.com/office/drawing/2014/main" id="{2E173B63-52AA-4EE2-98DD-A472C2DDA20B}"/>
              </a:ext>
            </a:extLst>
          </p:cNvPr>
          <p:cNvSpPr txBox="1"/>
          <p:nvPr/>
        </p:nvSpPr>
        <p:spPr>
          <a:xfrm>
            <a:off x="474223" y="2852936"/>
            <a:ext cx="3953761" cy="2862322"/>
          </a:xfrm>
          <a:prstGeom prst="rect">
            <a:avLst/>
          </a:prstGeom>
          <a:noFill/>
        </p:spPr>
        <p:txBody>
          <a:bodyPr wrap="square" rtlCol="0">
            <a:spAutoFit/>
          </a:bodyPr>
          <a:lstStyle/>
          <a:p>
            <a:pPr lvl="0">
              <a:spcBef>
                <a:spcPts val="0"/>
              </a:spcBef>
              <a:spcAft>
                <a:spcPts val="0"/>
              </a:spcAft>
              <a:defRPr/>
            </a:pPr>
            <a:r>
              <a:rPr lang="en-GB">
                <a:solidFill>
                  <a:srgbClr val="000000"/>
                </a:solidFill>
              </a:rPr>
              <a:t>Even if employees and guests escape harm or injury, the consequences can be extremely expensive for businesses – not just because of the damage to property, stock and loss of jobs but also potentially in terms of litigation if the employer is found to be at fault.</a:t>
            </a:r>
            <a:endParaRPr lang="en-GB" dirty="0">
              <a:solidFill>
                <a:srgbClr val="000000"/>
              </a:solidFill>
            </a:endParaRPr>
          </a:p>
        </p:txBody>
      </p:sp>
      <p:pic>
        <p:nvPicPr>
          <p:cNvPr id="6" name="Picture 5">
            <a:extLst>
              <a:ext uri="{FF2B5EF4-FFF2-40B4-BE49-F238E27FC236}">
                <a16:creationId xmlns:a16="http://schemas.microsoft.com/office/drawing/2014/main" id="{4859443A-3728-4300-8EEC-542C013B1435}"/>
              </a:ext>
            </a:extLst>
          </p:cNvPr>
          <p:cNvPicPr>
            <a:picLocks noChangeAspect="1"/>
          </p:cNvPicPr>
          <p:nvPr/>
        </p:nvPicPr>
        <p:blipFill>
          <a:blip r:embed="rId2"/>
          <a:stretch>
            <a:fillRect/>
          </a:stretch>
        </p:blipFill>
        <p:spPr>
          <a:xfrm>
            <a:off x="5206888" y="2996952"/>
            <a:ext cx="3474711" cy="2432298"/>
          </a:xfrm>
          <a:prstGeom prst="rect">
            <a:avLst/>
          </a:prstGeom>
        </p:spPr>
      </p:pic>
    </p:spTree>
    <p:extLst>
      <p:ext uri="{BB962C8B-B14F-4D97-AF65-F5344CB8AC3E}">
        <p14:creationId xmlns:p14="http://schemas.microsoft.com/office/powerpoint/2010/main" val="2891940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41DF4-BD46-439C-9E24-C45D8B81C162}"/>
              </a:ext>
            </a:extLst>
          </p:cNvPr>
          <p:cNvSpPr>
            <a:spLocks noGrp="1"/>
          </p:cNvSpPr>
          <p:nvPr>
            <p:ph type="title"/>
          </p:nvPr>
        </p:nvSpPr>
        <p:spPr>
          <a:xfrm>
            <a:off x="395536" y="838200"/>
            <a:ext cx="8280152" cy="862608"/>
          </a:xfrm>
        </p:spPr>
        <p:txBody>
          <a:bodyPr/>
          <a:lstStyle/>
          <a:p>
            <a:r>
              <a:rPr lang="en-GB" dirty="0"/>
              <a:t>Procedures to be followed when a major incident is reported</a:t>
            </a:r>
          </a:p>
        </p:txBody>
      </p:sp>
      <p:sp>
        <p:nvSpPr>
          <p:cNvPr id="3" name="Content Placeholder 2">
            <a:extLst>
              <a:ext uri="{FF2B5EF4-FFF2-40B4-BE49-F238E27FC236}">
                <a16:creationId xmlns:a16="http://schemas.microsoft.com/office/drawing/2014/main" id="{8B188333-6140-4EB4-9D9B-A07E6DE228EF}"/>
              </a:ext>
            </a:extLst>
          </p:cNvPr>
          <p:cNvSpPr>
            <a:spLocks noGrp="1"/>
          </p:cNvSpPr>
          <p:nvPr>
            <p:ph sz="quarter" idx="10"/>
          </p:nvPr>
        </p:nvSpPr>
        <p:spPr>
          <a:xfrm>
            <a:off x="468312" y="1700808"/>
            <a:ext cx="8218488" cy="936104"/>
          </a:xfrm>
        </p:spPr>
        <p:txBody>
          <a:bodyPr/>
          <a:lstStyle/>
          <a:p>
            <a:pPr lvl="0">
              <a:defRPr/>
            </a:pPr>
            <a:r>
              <a:rPr lang="en-GB" sz="1800" dirty="0">
                <a:solidFill>
                  <a:srgbClr val="000000"/>
                </a:solidFill>
                <a:ea typeface="Calibri" panose="020F0502020204030204" pitchFamily="34" charset="0"/>
                <a:cs typeface="Times New Roman" panose="02020603050405020304" pitchFamily="18" charset="0"/>
              </a:rPr>
              <a:t>Strategic planning fire safety by implementing the following steps ensures a safer environment for both guest and staff </a:t>
            </a:r>
          </a:p>
        </p:txBody>
      </p:sp>
      <p:sp>
        <p:nvSpPr>
          <p:cNvPr id="4" name="TextBox 3">
            <a:extLst>
              <a:ext uri="{FF2B5EF4-FFF2-40B4-BE49-F238E27FC236}">
                <a16:creationId xmlns:a16="http://schemas.microsoft.com/office/drawing/2014/main" id="{37B0AC32-98EE-4EE3-B43C-E4C842D94ACA}"/>
              </a:ext>
            </a:extLst>
          </p:cNvPr>
          <p:cNvSpPr txBox="1"/>
          <p:nvPr/>
        </p:nvSpPr>
        <p:spPr>
          <a:xfrm>
            <a:off x="397509" y="2636912"/>
            <a:ext cx="8207376" cy="2846933"/>
          </a:xfrm>
          <a:prstGeom prst="rect">
            <a:avLst/>
          </a:prstGeom>
          <a:noFill/>
        </p:spPr>
        <p:txBody>
          <a:bodyPr wrap="square" numCol="1" rtlCol="0">
            <a:spAutoFit/>
          </a:bodyPr>
          <a:lstStyle/>
          <a:p>
            <a:pPr marL="342900" lvl="0" indent="-342900" eaLnBrk="0" hangingPunct="0">
              <a:spcBef>
                <a:spcPts val="600"/>
              </a:spcBef>
              <a:spcAft>
                <a:spcPts val="0"/>
              </a:spcAft>
              <a:buClr>
                <a:srgbClr val="FF0000"/>
              </a:buClr>
              <a:buFont typeface="Symbol" panose="05050102010706020507" pitchFamily="18" charset="2"/>
              <a:buChar char=""/>
            </a:pPr>
            <a:r>
              <a:rPr lang="en-GB" sz="1800" dirty="0"/>
              <a:t>Plan fire routes</a:t>
            </a:r>
          </a:p>
          <a:p>
            <a:pPr marL="342900" lvl="0" indent="-342900" eaLnBrk="0" hangingPunct="0">
              <a:spcBef>
                <a:spcPts val="600"/>
              </a:spcBef>
              <a:spcAft>
                <a:spcPts val="0"/>
              </a:spcAft>
              <a:buClr>
                <a:srgbClr val="FF0000"/>
              </a:buClr>
              <a:buFont typeface="Symbol" panose="05050102010706020507" pitchFamily="18" charset="2"/>
              <a:buChar char=""/>
            </a:pPr>
            <a:r>
              <a:rPr lang="en-GB" sz="1800" dirty="0"/>
              <a:t>Carry out a fire risk assessment</a:t>
            </a:r>
          </a:p>
          <a:p>
            <a:pPr marL="342900" lvl="0" indent="-342900" eaLnBrk="0" hangingPunct="0">
              <a:spcBef>
                <a:spcPts val="600"/>
              </a:spcBef>
              <a:spcAft>
                <a:spcPts val="0"/>
              </a:spcAft>
              <a:buClr>
                <a:srgbClr val="FF0000"/>
              </a:buClr>
              <a:buFont typeface="Symbol" panose="05050102010706020507" pitchFamily="18" charset="2"/>
              <a:buChar char=""/>
            </a:pPr>
            <a:r>
              <a:rPr lang="en-GB" sz="1800" dirty="0"/>
              <a:t>Appoint fire wardens</a:t>
            </a:r>
          </a:p>
          <a:p>
            <a:pPr marL="342900" lvl="0" indent="-342900" eaLnBrk="0" hangingPunct="0">
              <a:spcBef>
                <a:spcPts val="600"/>
              </a:spcBef>
              <a:spcAft>
                <a:spcPts val="0"/>
              </a:spcAft>
              <a:buClr>
                <a:srgbClr val="FF0000"/>
              </a:buClr>
              <a:buFont typeface="Symbol" panose="05050102010706020507" pitchFamily="18" charset="2"/>
              <a:buChar char=""/>
            </a:pPr>
            <a:r>
              <a:rPr lang="en-GB" sz="1800" dirty="0"/>
              <a:t>Train staff</a:t>
            </a:r>
          </a:p>
          <a:p>
            <a:pPr marL="342900" lvl="0" indent="-342900" eaLnBrk="0" hangingPunct="0">
              <a:spcBef>
                <a:spcPts val="600"/>
              </a:spcBef>
              <a:spcAft>
                <a:spcPts val="0"/>
              </a:spcAft>
              <a:buClr>
                <a:srgbClr val="FF0000"/>
              </a:buClr>
              <a:buFont typeface="Symbol" panose="05050102010706020507" pitchFamily="18" charset="2"/>
              <a:buChar char=""/>
            </a:pPr>
            <a:r>
              <a:rPr lang="en-GB" sz="1800" dirty="0"/>
              <a:t>Install detection and alarm systems</a:t>
            </a:r>
          </a:p>
          <a:p>
            <a:pPr marL="342900" lvl="0" indent="-342900" eaLnBrk="0" hangingPunct="0">
              <a:spcBef>
                <a:spcPts val="600"/>
              </a:spcBef>
              <a:spcAft>
                <a:spcPts val="0"/>
              </a:spcAft>
              <a:buClr>
                <a:srgbClr val="FF0000"/>
              </a:buClr>
              <a:buFont typeface="Symbol" panose="05050102010706020507" pitchFamily="18" charset="2"/>
              <a:buChar char=""/>
            </a:pPr>
            <a:r>
              <a:rPr lang="en-GB" sz="1800" dirty="0"/>
              <a:t>Arrange maintenance and repairs</a:t>
            </a:r>
          </a:p>
          <a:p>
            <a:pPr marL="342900" lvl="0" indent="-342900" eaLnBrk="0" hangingPunct="0">
              <a:spcBef>
                <a:spcPts val="600"/>
              </a:spcBef>
              <a:spcAft>
                <a:spcPts val="0"/>
              </a:spcAft>
              <a:buClr>
                <a:srgbClr val="FF0000"/>
              </a:buClr>
              <a:buFont typeface="Symbol" panose="05050102010706020507" pitchFamily="18" charset="2"/>
              <a:buChar char=""/>
            </a:pPr>
            <a:r>
              <a:rPr lang="en-GB" sz="1800" dirty="0"/>
              <a:t>Plan fire evacuation strategy</a:t>
            </a:r>
          </a:p>
          <a:p>
            <a:pPr marL="342900" lvl="0" indent="-342900" eaLnBrk="0" hangingPunct="0">
              <a:spcBef>
                <a:spcPts val="600"/>
              </a:spcBef>
              <a:spcAft>
                <a:spcPts val="0"/>
              </a:spcAft>
              <a:buClr>
                <a:srgbClr val="FF0000"/>
              </a:buClr>
              <a:buFont typeface="Symbol" panose="05050102010706020507" pitchFamily="18" charset="2"/>
              <a:buChar char=""/>
            </a:pPr>
            <a:r>
              <a:rPr lang="en-GB" sz="1800" dirty="0"/>
              <a:t>Provide information to guests</a:t>
            </a:r>
          </a:p>
        </p:txBody>
      </p:sp>
      <p:pic>
        <p:nvPicPr>
          <p:cNvPr id="5" name="Picture 4">
            <a:extLst>
              <a:ext uri="{FF2B5EF4-FFF2-40B4-BE49-F238E27FC236}">
                <a16:creationId xmlns:a16="http://schemas.microsoft.com/office/drawing/2014/main" id="{A0256BB5-750D-4194-82F4-FBFC2BA3DDD0}"/>
              </a:ext>
            </a:extLst>
          </p:cNvPr>
          <p:cNvPicPr>
            <a:picLocks noChangeAspect="1"/>
          </p:cNvPicPr>
          <p:nvPr/>
        </p:nvPicPr>
        <p:blipFill>
          <a:blip r:embed="rId2"/>
          <a:stretch>
            <a:fillRect/>
          </a:stretch>
        </p:blipFill>
        <p:spPr>
          <a:xfrm>
            <a:off x="5446954" y="2833179"/>
            <a:ext cx="3133275" cy="2454399"/>
          </a:xfrm>
          <a:prstGeom prst="rect">
            <a:avLst/>
          </a:prstGeom>
        </p:spPr>
      </p:pic>
    </p:spTree>
    <p:extLst>
      <p:ext uri="{BB962C8B-B14F-4D97-AF65-F5344CB8AC3E}">
        <p14:creationId xmlns:p14="http://schemas.microsoft.com/office/powerpoint/2010/main" val="3231744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3E38E-70C3-4CC3-9DF0-519548FF44EC}"/>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5EB5C691-4273-4C94-B540-7298E8CF18FE}"/>
              </a:ext>
            </a:extLst>
          </p:cNvPr>
          <p:cNvSpPr>
            <a:spLocks noGrp="1"/>
          </p:cNvSpPr>
          <p:nvPr>
            <p:ph sz="quarter" idx="10"/>
          </p:nvPr>
        </p:nvSpPr>
        <p:spPr>
          <a:xfrm>
            <a:off x="457200" y="1371600"/>
            <a:ext cx="8229600" cy="2489448"/>
          </a:xfrm>
        </p:spPr>
        <p:txBody>
          <a:bodyPr/>
          <a:lstStyle/>
          <a:p>
            <a:r>
              <a:rPr lang="en-GB" dirty="0"/>
              <a:t>A poor health and safety culture can be disastrous for hospitality business, guests, and employees, so it’s important to invest time and money to get it right.</a:t>
            </a:r>
          </a:p>
          <a:p>
            <a:r>
              <a:rPr lang="en-GB" dirty="0"/>
              <a:t>As well as causing life-threatening injuries, added stress and loss of business time and money, legal action can lead to sanctions such as fines, imprisonment and disqualification. </a:t>
            </a:r>
          </a:p>
        </p:txBody>
      </p:sp>
      <p:pic>
        <p:nvPicPr>
          <p:cNvPr id="6" name="Picture 5">
            <a:extLst>
              <a:ext uri="{FF2B5EF4-FFF2-40B4-BE49-F238E27FC236}">
                <a16:creationId xmlns:a16="http://schemas.microsoft.com/office/drawing/2014/main" id="{752330C3-35E1-F941-A07B-8956D5F3F3DD}"/>
              </a:ext>
            </a:extLst>
          </p:cNvPr>
          <p:cNvPicPr>
            <a:picLocks noChangeAspect="1"/>
          </p:cNvPicPr>
          <p:nvPr/>
        </p:nvPicPr>
        <p:blipFill>
          <a:blip r:embed="rId2"/>
          <a:stretch>
            <a:fillRect/>
          </a:stretch>
        </p:blipFill>
        <p:spPr>
          <a:xfrm>
            <a:off x="1259632" y="3645024"/>
            <a:ext cx="6192688" cy="2492085"/>
          </a:xfrm>
          <a:prstGeom prst="rect">
            <a:avLst/>
          </a:prstGeom>
        </p:spPr>
      </p:pic>
    </p:spTree>
    <p:extLst>
      <p:ext uri="{BB962C8B-B14F-4D97-AF65-F5344CB8AC3E}">
        <p14:creationId xmlns:p14="http://schemas.microsoft.com/office/powerpoint/2010/main" val="4131593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a:solidFill>
                  <a:srgbClr val="E30613"/>
                </a:solidFill>
                <a:ea typeface="ＭＳ Ｐゴシック" pitchFamily="-105" charset="-128"/>
                <a:cs typeface="ＭＳ Ｐゴシック" pitchFamily="-105" charset="-128"/>
              </a:rPr>
              <a:t>Any 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E8C9A-D5F5-4F05-A0BA-295B2AB44638}"/>
              </a:ext>
            </a:extLst>
          </p:cNvPr>
          <p:cNvSpPr>
            <a:spLocks noGrp="1"/>
          </p:cNvSpPr>
          <p:nvPr>
            <p:ph type="title"/>
          </p:nvPr>
        </p:nvSpPr>
        <p:spPr>
          <a:xfrm>
            <a:off x="457200" y="838200"/>
            <a:ext cx="8218488" cy="862608"/>
          </a:xfrm>
        </p:spPr>
        <p:txBody>
          <a:bodyPr/>
          <a:lstStyle/>
          <a:p>
            <a:r>
              <a:rPr lang="en-GB" dirty="0"/>
              <a:t>Consequences of not applying good health and safety practices</a:t>
            </a:r>
          </a:p>
        </p:txBody>
      </p:sp>
      <p:sp>
        <p:nvSpPr>
          <p:cNvPr id="3" name="Content Placeholder 2">
            <a:extLst>
              <a:ext uri="{FF2B5EF4-FFF2-40B4-BE49-F238E27FC236}">
                <a16:creationId xmlns:a16="http://schemas.microsoft.com/office/drawing/2014/main" id="{CFB2C2A4-5BBE-4626-8A51-26B860A3607B}"/>
              </a:ext>
            </a:extLst>
          </p:cNvPr>
          <p:cNvSpPr>
            <a:spLocks noGrp="1"/>
          </p:cNvSpPr>
          <p:nvPr>
            <p:ph sz="quarter" idx="10"/>
          </p:nvPr>
        </p:nvSpPr>
        <p:spPr>
          <a:xfrm>
            <a:off x="457200" y="1772816"/>
            <a:ext cx="4978896" cy="4354384"/>
          </a:xfrm>
        </p:spPr>
        <p:txBody>
          <a:bodyPr/>
          <a:lstStyle/>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accidents</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illnesses</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stress</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death</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damaged reputation</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increased sick leave and staff turnover</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prosecution</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compensation claims</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legal costs.</a:t>
            </a:r>
            <a:endParaRPr lang="en-GB" dirty="0"/>
          </a:p>
        </p:txBody>
      </p:sp>
    </p:spTree>
    <p:extLst>
      <p:ext uri="{BB962C8B-B14F-4D97-AF65-F5344CB8AC3E}">
        <p14:creationId xmlns:p14="http://schemas.microsoft.com/office/powerpoint/2010/main" val="3791560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E8C9A-D5F5-4F05-A0BA-295B2AB44638}"/>
              </a:ext>
            </a:extLst>
          </p:cNvPr>
          <p:cNvSpPr>
            <a:spLocks noGrp="1"/>
          </p:cNvSpPr>
          <p:nvPr>
            <p:ph type="title"/>
          </p:nvPr>
        </p:nvSpPr>
        <p:spPr>
          <a:xfrm>
            <a:off x="457200" y="838200"/>
            <a:ext cx="8218488" cy="862608"/>
          </a:xfrm>
        </p:spPr>
        <p:txBody>
          <a:bodyPr/>
          <a:lstStyle/>
          <a:p>
            <a:r>
              <a:rPr lang="en-GB" dirty="0"/>
              <a:t>Consequences of not applying good health and safety practices</a:t>
            </a:r>
          </a:p>
        </p:txBody>
      </p:sp>
      <p:sp>
        <p:nvSpPr>
          <p:cNvPr id="3" name="Content Placeholder 2">
            <a:extLst>
              <a:ext uri="{FF2B5EF4-FFF2-40B4-BE49-F238E27FC236}">
                <a16:creationId xmlns:a16="http://schemas.microsoft.com/office/drawing/2014/main" id="{CFB2C2A4-5BBE-4626-8A51-26B860A3607B}"/>
              </a:ext>
            </a:extLst>
          </p:cNvPr>
          <p:cNvSpPr>
            <a:spLocks noGrp="1"/>
          </p:cNvSpPr>
          <p:nvPr>
            <p:ph sz="quarter" idx="10"/>
          </p:nvPr>
        </p:nvSpPr>
        <p:spPr>
          <a:xfrm>
            <a:off x="457200" y="1772816"/>
            <a:ext cx="8003232" cy="4392488"/>
          </a:xfrm>
        </p:spPr>
        <p:txBody>
          <a:bodyPr/>
          <a:lstStyle/>
          <a:p>
            <a:pPr>
              <a:lnSpc>
                <a:spcPct val="100000"/>
              </a:lnSpc>
              <a:spcBef>
                <a:spcPts val="600"/>
              </a:spcBef>
              <a:spcAft>
                <a:spcPts val="0"/>
              </a:spcAft>
              <a:buClr>
                <a:srgbClr val="FF0000"/>
              </a:buClr>
            </a:pPr>
            <a:r>
              <a:rPr lang="en-GB" dirty="0"/>
              <a:t>A failure to apply adequate health and safety procedures can result in serious injuries or fatalities. </a:t>
            </a:r>
          </a:p>
          <a:p>
            <a:pPr>
              <a:lnSpc>
                <a:spcPct val="100000"/>
              </a:lnSpc>
              <a:spcBef>
                <a:spcPts val="600"/>
              </a:spcBef>
              <a:spcAft>
                <a:spcPts val="0"/>
              </a:spcAft>
              <a:buClr>
                <a:srgbClr val="FF0000"/>
              </a:buClr>
            </a:pPr>
            <a:r>
              <a:rPr lang="en-GB" dirty="0"/>
              <a:t>A work-related illness or injury can not only put an employee out of work for a while and impact their quality of life but has the potential to affect your guests too.</a:t>
            </a:r>
          </a:p>
        </p:txBody>
      </p:sp>
      <p:sp>
        <p:nvSpPr>
          <p:cNvPr id="7" name="TextBox 6">
            <a:extLst>
              <a:ext uri="{FF2B5EF4-FFF2-40B4-BE49-F238E27FC236}">
                <a16:creationId xmlns:a16="http://schemas.microsoft.com/office/drawing/2014/main" id="{4C6A1A09-19BD-45E5-BD74-492186E7EF87}"/>
              </a:ext>
            </a:extLst>
          </p:cNvPr>
          <p:cNvSpPr txBox="1"/>
          <p:nvPr/>
        </p:nvSpPr>
        <p:spPr>
          <a:xfrm>
            <a:off x="457200" y="3427090"/>
            <a:ext cx="4618856" cy="1323439"/>
          </a:xfrm>
          <a:prstGeom prst="rect">
            <a:avLst/>
          </a:prstGeom>
          <a:noFill/>
        </p:spPr>
        <p:txBody>
          <a:bodyPr wrap="square" rtlCol="0">
            <a:spAutoFit/>
          </a:bodyPr>
          <a:lstStyle/>
          <a:p>
            <a:pPr>
              <a:lnSpc>
                <a:spcPct val="100000"/>
              </a:lnSpc>
              <a:spcBef>
                <a:spcPts val="600"/>
              </a:spcBef>
              <a:spcAft>
                <a:spcPts val="0"/>
              </a:spcAft>
              <a:buClr>
                <a:srgbClr val="FF0000"/>
              </a:buClr>
            </a:pPr>
            <a:r>
              <a:rPr lang="en-GB" dirty="0"/>
              <a:t>It may also damage your business’s productivity, finances, and reputation – all of which can be difficult to recover from.</a:t>
            </a:r>
          </a:p>
        </p:txBody>
      </p:sp>
      <p:pic>
        <p:nvPicPr>
          <p:cNvPr id="5" name="Picture 4">
            <a:extLst>
              <a:ext uri="{FF2B5EF4-FFF2-40B4-BE49-F238E27FC236}">
                <a16:creationId xmlns:a16="http://schemas.microsoft.com/office/drawing/2014/main" id="{0ACE9378-408D-8E46-9015-EF28AEDA1247}"/>
              </a:ext>
            </a:extLst>
          </p:cNvPr>
          <p:cNvPicPr>
            <a:picLocks noChangeAspect="1"/>
          </p:cNvPicPr>
          <p:nvPr/>
        </p:nvPicPr>
        <p:blipFill>
          <a:blip r:embed="rId2"/>
          <a:stretch>
            <a:fillRect/>
          </a:stretch>
        </p:blipFill>
        <p:spPr>
          <a:xfrm>
            <a:off x="5493232" y="3224808"/>
            <a:ext cx="2940496" cy="2940496"/>
          </a:xfrm>
          <a:prstGeom prst="rect">
            <a:avLst/>
          </a:prstGeom>
        </p:spPr>
      </p:pic>
    </p:spTree>
    <p:extLst>
      <p:ext uri="{BB962C8B-B14F-4D97-AF65-F5344CB8AC3E}">
        <p14:creationId xmlns:p14="http://schemas.microsoft.com/office/powerpoint/2010/main" val="3350683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E8C9A-D5F5-4F05-A0BA-295B2AB44638}"/>
              </a:ext>
            </a:extLst>
          </p:cNvPr>
          <p:cNvSpPr>
            <a:spLocks noGrp="1"/>
          </p:cNvSpPr>
          <p:nvPr>
            <p:ph type="title"/>
          </p:nvPr>
        </p:nvSpPr>
        <p:spPr>
          <a:xfrm>
            <a:off x="457200" y="838200"/>
            <a:ext cx="8218488" cy="862608"/>
          </a:xfrm>
        </p:spPr>
        <p:txBody>
          <a:bodyPr/>
          <a:lstStyle/>
          <a:p>
            <a:r>
              <a:rPr lang="en-GB" dirty="0"/>
              <a:t>Case study: Serious consequences</a:t>
            </a:r>
          </a:p>
        </p:txBody>
      </p:sp>
      <p:sp>
        <p:nvSpPr>
          <p:cNvPr id="3" name="Content Placeholder 2">
            <a:extLst>
              <a:ext uri="{FF2B5EF4-FFF2-40B4-BE49-F238E27FC236}">
                <a16:creationId xmlns:a16="http://schemas.microsoft.com/office/drawing/2014/main" id="{CFB2C2A4-5BBE-4626-8A51-26B860A3607B}"/>
              </a:ext>
            </a:extLst>
          </p:cNvPr>
          <p:cNvSpPr>
            <a:spLocks noGrp="1"/>
          </p:cNvSpPr>
          <p:nvPr>
            <p:ph sz="quarter" idx="10"/>
          </p:nvPr>
        </p:nvSpPr>
        <p:spPr>
          <a:xfrm>
            <a:off x="457200" y="1490008"/>
            <a:ext cx="8003232" cy="1722968"/>
          </a:xfrm>
        </p:spPr>
        <p:txBody>
          <a:bodyPr/>
          <a:lstStyle/>
          <a:p>
            <a:pPr lvl="0">
              <a:lnSpc>
                <a:spcPct val="100000"/>
              </a:lnSpc>
              <a:spcBef>
                <a:spcPts val="600"/>
              </a:spcBef>
              <a:spcAft>
                <a:spcPts val="0"/>
              </a:spcAft>
              <a:buClr>
                <a:srgbClr val="FF0000"/>
              </a:buClr>
            </a:pPr>
            <a:r>
              <a:rPr lang="en-GB" dirty="0"/>
              <a:t>A failure to install adequate health and safety procedures can result in serious injuries or fatalities. A work-related illness or injury can not only put an employee out of work for a while and impact their quality of life; it may also damage your business’s productivity, finances, and reputation – all of which can be difficult to recover from.</a:t>
            </a:r>
          </a:p>
        </p:txBody>
      </p:sp>
      <p:sp>
        <p:nvSpPr>
          <p:cNvPr id="4" name="TextBox 3">
            <a:extLst>
              <a:ext uri="{FF2B5EF4-FFF2-40B4-BE49-F238E27FC236}">
                <a16:creationId xmlns:a16="http://schemas.microsoft.com/office/drawing/2014/main" id="{72F83771-0CE4-45B9-A09B-D9B4FC2DBF94}"/>
              </a:ext>
            </a:extLst>
          </p:cNvPr>
          <p:cNvSpPr txBox="1"/>
          <p:nvPr/>
        </p:nvSpPr>
        <p:spPr>
          <a:xfrm>
            <a:off x="457200" y="3419856"/>
            <a:ext cx="7848872" cy="1631216"/>
          </a:xfrm>
          <a:prstGeom prst="rect">
            <a:avLst/>
          </a:prstGeom>
          <a:noFill/>
        </p:spPr>
        <p:txBody>
          <a:bodyPr wrap="square" rtlCol="0">
            <a:spAutoFit/>
          </a:bodyPr>
          <a:lstStyle/>
          <a:p>
            <a:r>
              <a:rPr lang="en-GB" dirty="0"/>
              <a:t>In the summer of 2015, the Smiler roller coaster at Alton Towers crashed, resulting in life-altering injuries for four riders. An investigation found that there were no faults on the track, on the cars, or on the system that was designed to keep the cars separate while the ride was running. </a:t>
            </a:r>
          </a:p>
        </p:txBody>
      </p:sp>
      <p:pic>
        <p:nvPicPr>
          <p:cNvPr id="7" name="Picture 6">
            <a:extLst>
              <a:ext uri="{FF2B5EF4-FFF2-40B4-BE49-F238E27FC236}">
                <a16:creationId xmlns:a16="http://schemas.microsoft.com/office/drawing/2014/main" id="{E0E0E9E4-0817-FB42-BFEE-00C916A585F1}"/>
              </a:ext>
            </a:extLst>
          </p:cNvPr>
          <p:cNvPicPr>
            <a:picLocks noChangeAspect="1"/>
          </p:cNvPicPr>
          <p:nvPr/>
        </p:nvPicPr>
        <p:blipFill>
          <a:blip r:embed="rId2"/>
          <a:stretch>
            <a:fillRect/>
          </a:stretch>
        </p:blipFill>
        <p:spPr>
          <a:xfrm>
            <a:off x="4932039" y="4756302"/>
            <a:ext cx="2249635" cy="1481010"/>
          </a:xfrm>
          <a:prstGeom prst="rect">
            <a:avLst/>
          </a:prstGeom>
        </p:spPr>
      </p:pic>
    </p:spTree>
    <p:extLst>
      <p:ext uri="{BB962C8B-B14F-4D97-AF65-F5344CB8AC3E}">
        <p14:creationId xmlns:p14="http://schemas.microsoft.com/office/powerpoint/2010/main" val="3049274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E8C9A-D5F5-4F05-A0BA-295B2AB44638}"/>
              </a:ext>
            </a:extLst>
          </p:cNvPr>
          <p:cNvSpPr>
            <a:spLocks noGrp="1"/>
          </p:cNvSpPr>
          <p:nvPr>
            <p:ph type="title"/>
          </p:nvPr>
        </p:nvSpPr>
        <p:spPr>
          <a:xfrm>
            <a:off x="457200" y="838200"/>
            <a:ext cx="8218488" cy="862608"/>
          </a:xfrm>
        </p:spPr>
        <p:txBody>
          <a:bodyPr/>
          <a:lstStyle/>
          <a:p>
            <a:r>
              <a:rPr lang="en-GB" dirty="0"/>
              <a:t>Case study: Serious consequences</a:t>
            </a:r>
          </a:p>
        </p:txBody>
      </p:sp>
      <p:sp>
        <p:nvSpPr>
          <p:cNvPr id="3" name="Content Placeholder 2">
            <a:extLst>
              <a:ext uri="{FF2B5EF4-FFF2-40B4-BE49-F238E27FC236}">
                <a16:creationId xmlns:a16="http://schemas.microsoft.com/office/drawing/2014/main" id="{CFB2C2A4-5BBE-4626-8A51-26B860A3607B}"/>
              </a:ext>
            </a:extLst>
          </p:cNvPr>
          <p:cNvSpPr>
            <a:spLocks noGrp="1"/>
          </p:cNvSpPr>
          <p:nvPr>
            <p:ph sz="quarter" idx="10"/>
          </p:nvPr>
        </p:nvSpPr>
        <p:spPr>
          <a:xfrm>
            <a:off x="457200" y="1490008"/>
            <a:ext cx="8003232" cy="4243248"/>
          </a:xfrm>
        </p:spPr>
        <p:txBody>
          <a:bodyPr/>
          <a:lstStyle/>
          <a:p>
            <a:pPr lvl="0">
              <a:lnSpc>
                <a:spcPct val="100000"/>
              </a:lnSpc>
              <a:spcBef>
                <a:spcPts val="600"/>
              </a:spcBef>
              <a:spcAft>
                <a:spcPts val="0"/>
              </a:spcAft>
              <a:buClr>
                <a:srgbClr val="FF0000"/>
              </a:buClr>
            </a:pPr>
            <a:r>
              <a:rPr lang="en-GB" dirty="0"/>
              <a:t>Merlin Attractions were fined £5 million.</a:t>
            </a:r>
          </a:p>
          <a:p>
            <a:pPr lvl="0">
              <a:lnSpc>
                <a:spcPct val="100000"/>
              </a:lnSpc>
              <a:spcBef>
                <a:spcPts val="600"/>
              </a:spcBef>
              <a:spcAft>
                <a:spcPts val="0"/>
              </a:spcAft>
              <a:buClr>
                <a:srgbClr val="FF0000"/>
              </a:buClr>
            </a:pPr>
            <a:r>
              <a:rPr lang="en-GB" dirty="0"/>
              <a:t>The crash resulted in two teenagers having to undergo amputations following the crash, with several others also injured. This was all a result of Merlin neglecting to make health and safety duties a higher priority.</a:t>
            </a:r>
          </a:p>
          <a:p>
            <a:pPr lvl="0">
              <a:lnSpc>
                <a:spcPct val="100000"/>
              </a:lnSpc>
              <a:spcBef>
                <a:spcPts val="600"/>
              </a:spcBef>
              <a:spcAft>
                <a:spcPts val="0"/>
              </a:spcAft>
              <a:buClr>
                <a:srgbClr val="FF0000"/>
              </a:buClr>
            </a:pPr>
            <a:r>
              <a:rPr lang="en-GB" dirty="0"/>
              <a:t>The Smiler incident has acted as a reminder for the entire industry that safety is exceptionally critical. Alton Towers have since made technical improvements to the Smiler roller coaster and have improved their safety systems. </a:t>
            </a:r>
          </a:p>
          <a:p>
            <a:pPr lvl="0">
              <a:lnSpc>
                <a:spcPct val="100000"/>
              </a:lnSpc>
              <a:spcBef>
                <a:spcPts val="600"/>
              </a:spcBef>
              <a:spcAft>
                <a:spcPts val="0"/>
              </a:spcAft>
              <a:buClr>
                <a:srgbClr val="FF0000"/>
              </a:buClr>
            </a:pPr>
            <a:r>
              <a:rPr lang="en-GB" dirty="0"/>
              <a:t>Nick Varney, chief executive of Merlin Entertainments, said that “it is something we will never forget and it is something we are utterly determined will never be repeated.”</a:t>
            </a:r>
          </a:p>
        </p:txBody>
      </p:sp>
    </p:spTree>
    <p:extLst>
      <p:ext uri="{BB962C8B-B14F-4D97-AF65-F5344CB8AC3E}">
        <p14:creationId xmlns:p14="http://schemas.microsoft.com/office/powerpoint/2010/main" val="2347911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a:solidFill>
                  <a:srgbClr val="E30613"/>
                </a:solidFill>
                <a:ea typeface="ＭＳ Ｐゴシック" pitchFamily="-105" charset="-128"/>
                <a:cs typeface="ＭＳ Ｐゴシック" pitchFamily="-105" charset="-128"/>
              </a:rPr>
              <a:t>Any questions?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15"/>
          <p:cNvSpPr>
            <a:spLocks noGrp="1" noChangeArrowheads="1"/>
          </p:cNvSpPr>
          <p:nvPr>
            <p:ph type="title"/>
          </p:nvPr>
        </p:nvSpPr>
        <p:spPr>
          <a:xfrm>
            <a:off x="555098" y="3763882"/>
            <a:ext cx="8077200" cy="850032"/>
          </a:xfrm>
        </p:spPr>
        <p:txBody>
          <a:bodyPr anchor="t"/>
          <a:lstStyle/>
          <a:p>
            <a:pPr eaLnBrk="1" hangingPunct="1"/>
            <a:r>
              <a:rPr lang="en-GB" dirty="0">
                <a:ea typeface="ＭＳ Ｐゴシック" pitchFamily="-105" charset="-128"/>
                <a:cs typeface="ＭＳ Ｐゴシック" pitchFamily="-105" charset="-128"/>
              </a:rPr>
              <a:t>Session 8</a:t>
            </a:r>
          </a:p>
        </p:txBody>
      </p:sp>
      <p:sp>
        <p:nvSpPr>
          <p:cNvPr id="2050" name="Rectangle 14"/>
          <p:cNvSpPr>
            <a:spLocks noGrp="1" noChangeArrowheads="1"/>
          </p:cNvSpPr>
          <p:nvPr>
            <p:ph sz="quarter" idx="10"/>
          </p:nvPr>
        </p:nvSpPr>
        <p:spPr>
          <a:xfrm>
            <a:off x="457200" y="1916832"/>
            <a:ext cx="8229600" cy="1847050"/>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4" name="TextBox 9"/>
          <p:cNvSpPr txBox="1">
            <a:spLocks noChangeArrowheads="1"/>
          </p:cNvSpPr>
          <p:nvPr/>
        </p:nvSpPr>
        <p:spPr bwMode="auto">
          <a:xfrm>
            <a:off x="762000" y="2209800"/>
            <a:ext cx="7696200" cy="461665"/>
          </a:xfrm>
          <a:prstGeom prst="rect">
            <a:avLst/>
          </a:prstGeom>
          <a:noFill/>
          <a:ln w="9525">
            <a:noFill/>
            <a:miter lim="800000"/>
            <a:headEnd/>
            <a:tailEnd/>
          </a:ln>
        </p:spPr>
        <p:txBody>
          <a:bodyPr>
            <a:prstTxWarp prst="textNoShape">
              <a:avLst/>
            </a:prstTxWarp>
            <a:spAutoFit/>
          </a:bodyPr>
          <a:lstStyle/>
          <a:p>
            <a:r>
              <a:rPr lang="en-GB" sz="2400" b="1" dirty="0">
                <a:solidFill>
                  <a:srgbClr val="FFFFFF"/>
                </a:solidFill>
              </a:rPr>
              <a:t>Unit 202</a:t>
            </a:r>
            <a:r>
              <a:rPr lang="en-GB" sz="2400" b="1">
                <a:solidFill>
                  <a:srgbClr val="FFFFFF"/>
                </a:solidFill>
              </a:rPr>
              <a:t>: Understand Business </a:t>
            </a:r>
            <a:r>
              <a:rPr lang="en-GB" sz="2400" b="1" dirty="0">
                <a:solidFill>
                  <a:srgbClr val="FFFFFF"/>
                </a:solidFill>
              </a:rPr>
              <a:t>Success</a:t>
            </a:r>
            <a:endParaRPr lang="en-US" sz="2400" dirty="0">
              <a:solidFill>
                <a:schemeClr val="bg1"/>
              </a:solidFill>
            </a:endParaRPr>
          </a:p>
        </p:txBody>
      </p:sp>
    </p:spTree>
    <p:extLst>
      <p:ext uri="{BB962C8B-B14F-4D97-AF65-F5344CB8AC3E}">
        <p14:creationId xmlns:p14="http://schemas.microsoft.com/office/powerpoint/2010/main" val="4172402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838200"/>
            <a:ext cx="8218488" cy="934616"/>
          </a:xfrm>
        </p:spPr>
        <p:txBody>
          <a:bodyPr/>
          <a:lstStyle/>
          <a:p>
            <a:r>
              <a:rPr lang="en-GB" dirty="0">
                <a:ea typeface="ＭＳ Ｐゴシック" pitchFamily="-105" charset="-128"/>
                <a:cs typeface="ＭＳ Ｐゴシック" pitchFamily="-105" charset="-128"/>
              </a:rPr>
              <a:t>Risks to guest health and safety within the hospitality industry</a:t>
            </a:r>
            <a:endParaRPr lang="en-US" dirty="0">
              <a:ea typeface="ＭＳ Ｐゴシック" pitchFamily="-105" charset="-128"/>
              <a:cs typeface="ＭＳ Ｐゴシック" pitchFamily="-105" charset="-128"/>
            </a:endParaRPr>
          </a:p>
        </p:txBody>
      </p:sp>
      <p:sp>
        <p:nvSpPr>
          <p:cNvPr id="5123" name="Content Placeholder 2"/>
          <p:cNvSpPr>
            <a:spLocks noGrp="1"/>
          </p:cNvSpPr>
          <p:nvPr>
            <p:ph sz="quarter" idx="10"/>
          </p:nvPr>
        </p:nvSpPr>
        <p:spPr>
          <a:xfrm>
            <a:off x="468312" y="2060848"/>
            <a:ext cx="8207376" cy="3096344"/>
          </a:xfrm>
        </p:spPr>
        <p:txBody>
          <a:bodyPr/>
          <a:lstStyle/>
          <a:p>
            <a:pPr>
              <a:defRPr/>
            </a:pPr>
            <a:r>
              <a:rPr lang="en-GB" dirty="0"/>
              <a:t>Guest health and safety is an important consideration for hospitality businesses, it’s important to risk assess all activities within the business from fire safety, elevator failure, security threats like terrorism to unattended luggage or suspect devices. </a:t>
            </a:r>
          </a:p>
          <a:p>
            <a:pPr>
              <a:defRPr/>
            </a:pPr>
            <a:r>
              <a:rPr lang="en-GB" dirty="0"/>
              <a:t>Planning for emergencies such a standard operating procedures, staff training, as well as staff vigilance ensures that guest health and safety is prioritised.</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1812</TotalTime>
  <Words>1157</Words>
  <Application>Microsoft Macintosh PowerPoint</Application>
  <PresentationFormat>On-screen Show (4:3)</PresentationFormat>
  <Paragraphs>103</Paragraphs>
  <Slides>20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Lucida Grande</vt:lpstr>
      <vt:lpstr>Symbol</vt:lpstr>
      <vt:lpstr>Times New Roman</vt:lpstr>
      <vt:lpstr>Default Design</vt:lpstr>
      <vt:lpstr>Health and safety practices</vt:lpstr>
      <vt:lpstr>Introduction</vt:lpstr>
      <vt:lpstr>Consequences of not applying good health and safety practices</vt:lpstr>
      <vt:lpstr>Consequences of not applying good health and safety practices</vt:lpstr>
      <vt:lpstr>Case study: Serious consequences</vt:lpstr>
      <vt:lpstr>Case study: Serious consequences</vt:lpstr>
      <vt:lpstr>PowerPoint Presentation</vt:lpstr>
      <vt:lpstr>Session 8</vt:lpstr>
      <vt:lpstr>Risks to guest health and safety within the hospitality industry</vt:lpstr>
      <vt:lpstr>Risks to guest health and safety within the hospitality industry</vt:lpstr>
      <vt:lpstr>Risks to guest health and safety within the hospitality industry</vt:lpstr>
      <vt:lpstr>Risks to guest health and safety within the hospitality industry</vt:lpstr>
      <vt:lpstr>Risks to guest health and safety within the hospitality industry</vt:lpstr>
      <vt:lpstr>PowerPoint Presentation</vt:lpstr>
      <vt:lpstr>Session 9</vt:lpstr>
      <vt:lpstr>Procedures to be followed when a major incident is reported</vt:lpstr>
      <vt:lpstr>Major incidents </vt:lpstr>
      <vt:lpstr>Procedures to be followed when a major incident is reported</vt:lpstr>
      <vt:lpstr>Procedures to be followed when a major incident is reported</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Hannah Cooper</cp:lastModifiedBy>
  <cp:revision>185</cp:revision>
  <dcterms:created xsi:type="dcterms:W3CDTF">2013-05-28T00:38:54Z</dcterms:created>
  <dcterms:modified xsi:type="dcterms:W3CDTF">2020-03-30T15:34:38Z</dcterms:modified>
</cp:coreProperties>
</file>