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5"/>
  </p:notesMasterIdLst>
  <p:handoutMasterIdLst>
    <p:handoutMasterId r:id="rId16"/>
  </p:handoutMasterIdLst>
  <p:sldIdLst>
    <p:sldId id="256" r:id="rId2"/>
    <p:sldId id="330" r:id="rId3"/>
    <p:sldId id="375" r:id="rId4"/>
    <p:sldId id="363" r:id="rId5"/>
    <p:sldId id="364" r:id="rId6"/>
    <p:sldId id="376" r:id="rId7"/>
    <p:sldId id="369" r:id="rId8"/>
    <p:sldId id="370" r:id="rId9"/>
    <p:sldId id="342" r:id="rId10"/>
    <p:sldId id="381" r:id="rId11"/>
    <p:sldId id="365" r:id="rId12"/>
    <p:sldId id="380" r:id="rId13"/>
    <p:sldId id="366" r:id="rId14"/>
  </p:sldIdLst>
  <p:sldSz cx="9144000" cy="6858000" type="screen4x3"/>
  <p:notesSz cx="6858000" cy="9144000"/>
  <p:custDataLst>
    <p:tags r:id="rId17"/>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9" autoAdjust="0"/>
    <p:restoredTop sz="94729"/>
  </p:normalViewPr>
  <p:slideViewPr>
    <p:cSldViewPr showGuides="1">
      <p:cViewPr varScale="1">
        <p:scale>
          <a:sx n="105" d="100"/>
          <a:sy n="105" d="100"/>
        </p:scale>
        <p:origin x="183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3/30/20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2</a:t>
            </a:fld>
            <a:endParaRPr lang="en-GB"/>
          </a:p>
        </p:txBody>
      </p:sp>
    </p:spTree>
    <p:extLst>
      <p:ext uri="{BB962C8B-B14F-4D97-AF65-F5344CB8AC3E}">
        <p14:creationId xmlns:p14="http://schemas.microsoft.com/office/powerpoint/2010/main" val="136787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847933-502B-D146-9428-3DDD196AD935}" type="slidenum">
              <a:rPr kumimoji="0" lang="en-GB"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srgbClr val="000000"/>
              </a:solidFill>
              <a:effectLst/>
              <a:uLnTx/>
              <a:uFillTx/>
              <a:latin typeface="Arial" pitchFamily="-105" charset="0"/>
              <a:ea typeface="ＭＳ Ｐゴシック" pitchFamily="-105" charset="-128"/>
            </a:endParaRPr>
          </a:p>
        </p:txBody>
      </p:sp>
    </p:spTree>
    <p:extLst>
      <p:ext uri="{BB962C8B-B14F-4D97-AF65-F5344CB8AC3E}">
        <p14:creationId xmlns:p14="http://schemas.microsoft.com/office/powerpoint/2010/main" val="1039077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847933-502B-D146-9428-3DDD196AD935}" type="slidenum">
              <a:rPr kumimoji="0" lang="en-GB"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srgbClr val="000000"/>
              </a:solidFill>
              <a:effectLst/>
              <a:uLnTx/>
              <a:uFillTx/>
              <a:latin typeface="Arial" pitchFamily="-105" charset="0"/>
              <a:ea typeface="ＭＳ Ｐゴシック" pitchFamily="-105" charset="-128"/>
            </a:endParaRPr>
          </a:p>
        </p:txBody>
      </p:sp>
    </p:spTree>
    <p:extLst>
      <p:ext uri="{BB962C8B-B14F-4D97-AF65-F5344CB8AC3E}">
        <p14:creationId xmlns:p14="http://schemas.microsoft.com/office/powerpoint/2010/main" val="35607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2 </a:t>
            </a:r>
            <a:r>
              <a:rPr lang="en-GB" sz="1400" b="1" dirty="0">
                <a:solidFill>
                  <a:schemeClr val="bg1"/>
                </a:solidFill>
              </a:rPr>
              <a:t>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2017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13</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sldNum="0"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555098" y="3763882"/>
            <a:ext cx="8077200" cy="850032"/>
          </a:xfrm>
        </p:spPr>
        <p:txBody>
          <a:bodyPr anchor="t"/>
          <a:lstStyle/>
          <a:p>
            <a:pPr eaLnBrk="1" hangingPunct="1"/>
            <a:r>
              <a:rPr lang="en-GB" dirty="0">
                <a:ea typeface="ＭＳ Ｐゴシック" pitchFamily="-105" charset="-128"/>
                <a:cs typeface="ＭＳ Ｐゴシック" pitchFamily="-105" charset="-128"/>
              </a:rPr>
              <a:t>Risks</a:t>
            </a:r>
          </a:p>
        </p:txBody>
      </p:sp>
      <p:sp>
        <p:nvSpPr>
          <p:cNvPr id="2050" name="Rectangle 14"/>
          <p:cNvSpPr>
            <a:spLocks noGrp="1" noChangeArrowheads="1"/>
          </p:cNvSpPr>
          <p:nvPr>
            <p:ph sz="quarter" idx="10"/>
          </p:nvPr>
        </p:nvSpPr>
        <p:spPr>
          <a:xfrm>
            <a:off x="457200" y="1916832"/>
            <a:ext cx="8229600" cy="1847050"/>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665"/>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202: Understand business success</a:t>
            </a: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77F89-592C-4340-9C60-C45EC83F582B}"/>
              </a:ext>
            </a:extLst>
          </p:cNvPr>
          <p:cNvSpPr>
            <a:spLocks noGrp="1"/>
          </p:cNvSpPr>
          <p:nvPr>
            <p:ph type="title"/>
          </p:nvPr>
        </p:nvSpPr>
        <p:spPr/>
        <p:txBody>
          <a:bodyPr/>
          <a:lstStyle/>
          <a:p>
            <a:r>
              <a:rPr lang="en-GB" dirty="0"/>
              <a:t>Major incidents </a:t>
            </a:r>
          </a:p>
        </p:txBody>
      </p:sp>
      <p:sp>
        <p:nvSpPr>
          <p:cNvPr id="3" name="Content Placeholder 2">
            <a:extLst>
              <a:ext uri="{FF2B5EF4-FFF2-40B4-BE49-F238E27FC236}">
                <a16:creationId xmlns:a16="http://schemas.microsoft.com/office/drawing/2014/main" id="{8456DFD3-6F73-4938-8AE3-303E891B89BD}"/>
              </a:ext>
            </a:extLst>
          </p:cNvPr>
          <p:cNvSpPr>
            <a:spLocks noGrp="1"/>
          </p:cNvSpPr>
          <p:nvPr>
            <p:ph sz="quarter" idx="10"/>
          </p:nvPr>
        </p:nvSpPr>
        <p:spPr/>
        <p:txBody>
          <a:bodyPr/>
          <a:lstStyle/>
          <a:p>
            <a:r>
              <a:rPr lang="en-GB" dirty="0"/>
              <a:t>Awareness is the responsibility of all hospitality staff, in an increasingly risk averse society major incidents may never happen, planning for the unexpected is essential for our safety and that of the guest:</a:t>
            </a:r>
          </a:p>
          <a:p>
            <a:endParaRPr lang="en-GB" dirty="0"/>
          </a:p>
          <a:p>
            <a:r>
              <a:rPr lang="en-GB" dirty="0"/>
              <a:t>Major incidents: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Acts of terrorism</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Criminal acts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Violence </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Fire or explosion</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Unexpected mechanical failure </a:t>
            </a:r>
            <a:r>
              <a:rPr lang="en-GB" dirty="0" err="1"/>
              <a:t>ie</a:t>
            </a:r>
            <a:r>
              <a:rPr lang="en-GB" dirty="0"/>
              <a:t>, trapped elevator</a:t>
            </a:r>
          </a:p>
        </p:txBody>
      </p:sp>
      <p:pic>
        <p:nvPicPr>
          <p:cNvPr id="4" name="Picture 3">
            <a:extLst>
              <a:ext uri="{FF2B5EF4-FFF2-40B4-BE49-F238E27FC236}">
                <a16:creationId xmlns:a16="http://schemas.microsoft.com/office/drawing/2014/main" id="{7EC2AE0B-2AC3-4EE6-86D4-27D763AA6C42}"/>
              </a:ext>
            </a:extLst>
          </p:cNvPr>
          <p:cNvPicPr>
            <a:picLocks noChangeAspect="1"/>
          </p:cNvPicPr>
          <p:nvPr/>
        </p:nvPicPr>
        <p:blipFill>
          <a:blip r:embed="rId2"/>
          <a:stretch>
            <a:fillRect/>
          </a:stretch>
        </p:blipFill>
        <p:spPr>
          <a:xfrm>
            <a:off x="5004048" y="2708920"/>
            <a:ext cx="3225958" cy="2304256"/>
          </a:xfrm>
          <a:prstGeom prst="rect">
            <a:avLst/>
          </a:prstGeom>
        </p:spPr>
      </p:pic>
    </p:spTree>
    <p:extLst>
      <p:ext uri="{BB962C8B-B14F-4D97-AF65-F5344CB8AC3E}">
        <p14:creationId xmlns:p14="http://schemas.microsoft.com/office/powerpoint/2010/main" val="712734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1DF4-BD46-439C-9E24-C45D8B81C162}"/>
              </a:ext>
            </a:extLst>
          </p:cNvPr>
          <p:cNvSpPr>
            <a:spLocks noGrp="1"/>
          </p:cNvSpPr>
          <p:nvPr>
            <p:ph type="title"/>
          </p:nvPr>
        </p:nvSpPr>
        <p:spPr>
          <a:xfrm>
            <a:off x="395536" y="838200"/>
            <a:ext cx="8280152" cy="862608"/>
          </a:xfrm>
        </p:spPr>
        <p:txBody>
          <a:bodyPr/>
          <a:lstStyle/>
          <a:p>
            <a:r>
              <a:rPr lang="en-GB" dirty="0"/>
              <a:t>Procedures to be followed when a major incident is reported</a:t>
            </a:r>
          </a:p>
        </p:txBody>
      </p:sp>
      <p:sp>
        <p:nvSpPr>
          <p:cNvPr id="3" name="Content Placeholder 2">
            <a:extLst>
              <a:ext uri="{FF2B5EF4-FFF2-40B4-BE49-F238E27FC236}">
                <a16:creationId xmlns:a16="http://schemas.microsoft.com/office/drawing/2014/main" id="{8B188333-6140-4EB4-9D9B-A07E6DE228EF}"/>
              </a:ext>
            </a:extLst>
          </p:cNvPr>
          <p:cNvSpPr>
            <a:spLocks noGrp="1"/>
          </p:cNvSpPr>
          <p:nvPr>
            <p:ph sz="quarter" idx="10"/>
          </p:nvPr>
        </p:nvSpPr>
        <p:spPr>
          <a:xfrm>
            <a:off x="468312" y="1700808"/>
            <a:ext cx="8207376" cy="1296144"/>
          </a:xfrm>
        </p:spPr>
        <p:txBody>
          <a:bodyPr/>
          <a:lstStyle/>
          <a:p>
            <a:pPr lvl="0">
              <a:spcBef>
                <a:spcPts val="0"/>
              </a:spcBef>
              <a:spcAft>
                <a:spcPts val="0"/>
              </a:spcAft>
              <a:defRPr/>
            </a:pPr>
            <a:r>
              <a:rPr lang="en-GB" b="1" dirty="0">
                <a:solidFill>
                  <a:srgbClr val="000000"/>
                </a:solidFill>
              </a:rPr>
              <a:t>Fire &amp; Explosion</a:t>
            </a:r>
            <a:r>
              <a:rPr lang="en-GB" dirty="0">
                <a:solidFill>
                  <a:srgbClr val="000000"/>
                </a:solidFill>
              </a:rPr>
              <a:t>- aren’t necessarily the most common types of workplace accidents, but when they do occur, they can be exceptionally dangerous – even deadly.</a:t>
            </a:r>
          </a:p>
          <a:p>
            <a:pPr lvl="0">
              <a:spcBef>
                <a:spcPts val="0"/>
              </a:spcBef>
              <a:spcAft>
                <a:spcPts val="0"/>
              </a:spcAft>
              <a:defRPr/>
            </a:pPr>
            <a:endParaRPr lang="en-GB" sz="1800" dirty="0">
              <a:solidFill>
                <a:srgbClr val="000000"/>
              </a:solidFill>
            </a:endParaRPr>
          </a:p>
        </p:txBody>
      </p:sp>
      <p:sp>
        <p:nvSpPr>
          <p:cNvPr id="5" name="TextBox 4">
            <a:extLst>
              <a:ext uri="{FF2B5EF4-FFF2-40B4-BE49-F238E27FC236}">
                <a16:creationId xmlns:a16="http://schemas.microsoft.com/office/drawing/2014/main" id="{2E173B63-52AA-4EE2-98DD-A472C2DDA20B}"/>
              </a:ext>
            </a:extLst>
          </p:cNvPr>
          <p:cNvSpPr txBox="1"/>
          <p:nvPr/>
        </p:nvSpPr>
        <p:spPr>
          <a:xfrm>
            <a:off x="474223" y="2852936"/>
            <a:ext cx="3953761" cy="2862322"/>
          </a:xfrm>
          <a:prstGeom prst="rect">
            <a:avLst/>
          </a:prstGeom>
          <a:noFill/>
        </p:spPr>
        <p:txBody>
          <a:bodyPr wrap="square" rtlCol="0">
            <a:spAutoFit/>
          </a:bodyPr>
          <a:lstStyle/>
          <a:p>
            <a:pPr lvl="0">
              <a:spcBef>
                <a:spcPts val="0"/>
              </a:spcBef>
              <a:spcAft>
                <a:spcPts val="0"/>
              </a:spcAft>
              <a:defRPr/>
            </a:pPr>
            <a:r>
              <a:rPr lang="en-GB">
                <a:solidFill>
                  <a:srgbClr val="000000"/>
                </a:solidFill>
              </a:rPr>
              <a:t>Even if employees and guests escape harm or injury, the consequences can be extremely expensive for businesses – not just because of the damage to property, stock and loss of jobs but also potentially in terms of litigation if the employer is found to be at fault.</a:t>
            </a:r>
            <a:endParaRPr lang="en-GB" dirty="0">
              <a:solidFill>
                <a:srgbClr val="000000"/>
              </a:solidFill>
            </a:endParaRPr>
          </a:p>
        </p:txBody>
      </p:sp>
      <p:pic>
        <p:nvPicPr>
          <p:cNvPr id="6" name="Picture 5">
            <a:extLst>
              <a:ext uri="{FF2B5EF4-FFF2-40B4-BE49-F238E27FC236}">
                <a16:creationId xmlns:a16="http://schemas.microsoft.com/office/drawing/2014/main" id="{4859443A-3728-4300-8EEC-542C013B1435}"/>
              </a:ext>
            </a:extLst>
          </p:cNvPr>
          <p:cNvPicPr>
            <a:picLocks noChangeAspect="1"/>
          </p:cNvPicPr>
          <p:nvPr/>
        </p:nvPicPr>
        <p:blipFill>
          <a:blip r:embed="rId2"/>
          <a:stretch>
            <a:fillRect/>
          </a:stretch>
        </p:blipFill>
        <p:spPr>
          <a:xfrm>
            <a:off x="5206888" y="2996952"/>
            <a:ext cx="3474711" cy="2432298"/>
          </a:xfrm>
          <a:prstGeom prst="rect">
            <a:avLst/>
          </a:prstGeom>
        </p:spPr>
      </p:pic>
    </p:spTree>
    <p:extLst>
      <p:ext uri="{BB962C8B-B14F-4D97-AF65-F5344CB8AC3E}">
        <p14:creationId xmlns:p14="http://schemas.microsoft.com/office/powerpoint/2010/main" val="289194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1DF4-BD46-439C-9E24-C45D8B81C162}"/>
              </a:ext>
            </a:extLst>
          </p:cNvPr>
          <p:cNvSpPr>
            <a:spLocks noGrp="1"/>
          </p:cNvSpPr>
          <p:nvPr>
            <p:ph type="title"/>
          </p:nvPr>
        </p:nvSpPr>
        <p:spPr>
          <a:xfrm>
            <a:off x="395536" y="838200"/>
            <a:ext cx="8280152" cy="862608"/>
          </a:xfrm>
        </p:spPr>
        <p:txBody>
          <a:bodyPr/>
          <a:lstStyle/>
          <a:p>
            <a:r>
              <a:rPr lang="en-GB" dirty="0"/>
              <a:t>Procedures to be followed when a major incident is reported</a:t>
            </a:r>
          </a:p>
        </p:txBody>
      </p:sp>
      <p:sp>
        <p:nvSpPr>
          <p:cNvPr id="3" name="Content Placeholder 2">
            <a:extLst>
              <a:ext uri="{FF2B5EF4-FFF2-40B4-BE49-F238E27FC236}">
                <a16:creationId xmlns:a16="http://schemas.microsoft.com/office/drawing/2014/main" id="{8B188333-6140-4EB4-9D9B-A07E6DE228EF}"/>
              </a:ext>
            </a:extLst>
          </p:cNvPr>
          <p:cNvSpPr>
            <a:spLocks noGrp="1"/>
          </p:cNvSpPr>
          <p:nvPr>
            <p:ph sz="quarter" idx="10"/>
          </p:nvPr>
        </p:nvSpPr>
        <p:spPr>
          <a:xfrm>
            <a:off x="468312" y="1700808"/>
            <a:ext cx="8218488" cy="936104"/>
          </a:xfrm>
        </p:spPr>
        <p:txBody>
          <a:bodyPr/>
          <a:lstStyle/>
          <a:p>
            <a:pPr lvl="0">
              <a:defRPr/>
            </a:pPr>
            <a:r>
              <a:rPr lang="en-GB" sz="1800" dirty="0">
                <a:solidFill>
                  <a:srgbClr val="000000"/>
                </a:solidFill>
                <a:ea typeface="Calibri" panose="020F0502020204030204" pitchFamily="34" charset="0"/>
                <a:cs typeface="Times New Roman" panose="02020603050405020304" pitchFamily="18" charset="0"/>
              </a:rPr>
              <a:t>Strategic planning fire safety by implementing the following steps ensures a safer environment for both guest and staff </a:t>
            </a:r>
          </a:p>
        </p:txBody>
      </p:sp>
      <p:sp>
        <p:nvSpPr>
          <p:cNvPr id="4" name="TextBox 3">
            <a:extLst>
              <a:ext uri="{FF2B5EF4-FFF2-40B4-BE49-F238E27FC236}">
                <a16:creationId xmlns:a16="http://schemas.microsoft.com/office/drawing/2014/main" id="{37B0AC32-98EE-4EE3-B43C-E4C842D94ACA}"/>
              </a:ext>
            </a:extLst>
          </p:cNvPr>
          <p:cNvSpPr txBox="1"/>
          <p:nvPr/>
        </p:nvSpPr>
        <p:spPr>
          <a:xfrm>
            <a:off x="397509" y="2636912"/>
            <a:ext cx="8207376" cy="2846933"/>
          </a:xfrm>
          <a:prstGeom prst="rect">
            <a:avLst/>
          </a:prstGeom>
          <a:noFill/>
        </p:spPr>
        <p:txBody>
          <a:bodyPr wrap="square" numCol="1" rtlCol="0">
            <a:spAutoFit/>
          </a:bodyPr>
          <a:lstStyle/>
          <a:p>
            <a:pPr marL="342900" lvl="0" indent="-342900" eaLnBrk="0" hangingPunct="0">
              <a:spcBef>
                <a:spcPts val="600"/>
              </a:spcBef>
              <a:spcAft>
                <a:spcPts val="0"/>
              </a:spcAft>
              <a:buClr>
                <a:srgbClr val="FF0000"/>
              </a:buClr>
              <a:buFont typeface="Symbol" panose="05050102010706020507" pitchFamily="18" charset="2"/>
              <a:buChar char=""/>
            </a:pPr>
            <a:r>
              <a:rPr lang="en-GB" sz="1800" dirty="0"/>
              <a:t>Plan fire routes</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Carry out a fire risk assessment</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Appoint fire wardens</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Train staff</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Install detection and alarm systems</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Arrange maintenance and repairs</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Plan fire evacuation strategy</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Provide information to guests</a:t>
            </a:r>
          </a:p>
        </p:txBody>
      </p:sp>
      <p:pic>
        <p:nvPicPr>
          <p:cNvPr id="5" name="Picture 4">
            <a:extLst>
              <a:ext uri="{FF2B5EF4-FFF2-40B4-BE49-F238E27FC236}">
                <a16:creationId xmlns:a16="http://schemas.microsoft.com/office/drawing/2014/main" id="{A0256BB5-750D-4194-82F4-FBFC2BA3DDD0}"/>
              </a:ext>
            </a:extLst>
          </p:cNvPr>
          <p:cNvPicPr>
            <a:picLocks noChangeAspect="1"/>
          </p:cNvPicPr>
          <p:nvPr/>
        </p:nvPicPr>
        <p:blipFill>
          <a:blip r:embed="rId2"/>
          <a:stretch>
            <a:fillRect/>
          </a:stretch>
        </p:blipFill>
        <p:spPr>
          <a:xfrm>
            <a:off x="5446954" y="2833179"/>
            <a:ext cx="3133275" cy="2454399"/>
          </a:xfrm>
          <a:prstGeom prst="rect">
            <a:avLst/>
          </a:prstGeom>
        </p:spPr>
      </p:pic>
    </p:spTree>
    <p:extLst>
      <p:ext uri="{BB962C8B-B14F-4D97-AF65-F5344CB8AC3E}">
        <p14:creationId xmlns:p14="http://schemas.microsoft.com/office/powerpoint/2010/main" val="323174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838200"/>
            <a:ext cx="8218488" cy="934616"/>
          </a:xfrm>
        </p:spPr>
        <p:txBody>
          <a:bodyPr/>
          <a:lstStyle/>
          <a:p>
            <a:r>
              <a:rPr lang="en-GB" dirty="0">
                <a:ea typeface="ＭＳ Ｐゴシック" pitchFamily="-105" charset="-128"/>
                <a:cs typeface="ＭＳ Ｐゴシック" pitchFamily="-105" charset="-128"/>
              </a:rPr>
              <a:t>Risks to guest health and safety within the hospitality industry</a:t>
            </a:r>
            <a:endParaRPr lang="en-US" dirty="0">
              <a:ea typeface="ＭＳ Ｐゴシック" pitchFamily="-105" charset="-128"/>
              <a:cs typeface="ＭＳ Ｐゴシック" pitchFamily="-105" charset="-128"/>
            </a:endParaRPr>
          </a:p>
        </p:txBody>
      </p:sp>
      <p:sp>
        <p:nvSpPr>
          <p:cNvPr id="5123" name="Content Placeholder 2"/>
          <p:cNvSpPr>
            <a:spLocks noGrp="1"/>
          </p:cNvSpPr>
          <p:nvPr>
            <p:ph sz="quarter" idx="10"/>
          </p:nvPr>
        </p:nvSpPr>
        <p:spPr>
          <a:xfrm>
            <a:off x="468312" y="2060848"/>
            <a:ext cx="8207376" cy="3096344"/>
          </a:xfrm>
        </p:spPr>
        <p:txBody>
          <a:bodyPr/>
          <a:lstStyle/>
          <a:p>
            <a:pPr>
              <a:defRPr/>
            </a:pPr>
            <a:r>
              <a:rPr lang="en-GB" dirty="0"/>
              <a:t>Guest health and safety is an important consideration for hospitality businesses, it’s important to risk assess all activities within the business, from fire safety, elevator failure, security threats like terrorism to unattended luggage or suspect devices. </a:t>
            </a:r>
          </a:p>
          <a:p>
            <a:pPr>
              <a:defRPr/>
            </a:pPr>
            <a:r>
              <a:rPr lang="en-GB" dirty="0"/>
              <a:t>Planning for emergencies such a standard operating procedures, staff training, and staff vigilance ensures that guest health and safety is prioritised.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17F21-26A7-400F-B56E-8658F0FA20F8}"/>
              </a:ext>
            </a:extLst>
          </p:cNvPr>
          <p:cNvSpPr>
            <a:spLocks noGrp="1"/>
          </p:cNvSpPr>
          <p:nvPr>
            <p:ph type="title"/>
          </p:nvPr>
        </p:nvSpPr>
        <p:spPr>
          <a:xfrm>
            <a:off x="457200" y="838200"/>
            <a:ext cx="8218488" cy="790600"/>
          </a:xfrm>
        </p:spPr>
        <p:txBody>
          <a:bodyPr/>
          <a:lstStyle/>
          <a:p>
            <a:r>
              <a:rPr lang="en-GB" dirty="0">
                <a:ea typeface="ＭＳ Ｐゴシック" pitchFamily="-105" charset="-128"/>
                <a:cs typeface="ＭＳ Ｐゴシック" pitchFamily="-105" charset="-128"/>
              </a:rPr>
              <a:t>Risks to guest health and safety within the hospitality industry</a:t>
            </a:r>
            <a:endParaRPr lang="en-GB" dirty="0"/>
          </a:p>
        </p:txBody>
      </p:sp>
      <p:sp>
        <p:nvSpPr>
          <p:cNvPr id="3" name="Content Placeholder 2">
            <a:extLst>
              <a:ext uri="{FF2B5EF4-FFF2-40B4-BE49-F238E27FC236}">
                <a16:creationId xmlns:a16="http://schemas.microsoft.com/office/drawing/2014/main" id="{34F4F311-73C9-4CD0-9E6D-AB8506A1DBE2}"/>
              </a:ext>
            </a:extLst>
          </p:cNvPr>
          <p:cNvSpPr>
            <a:spLocks noGrp="1"/>
          </p:cNvSpPr>
          <p:nvPr>
            <p:ph sz="quarter" idx="10"/>
          </p:nvPr>
        </p:nvSpPr>
        <p:spPr>
          <a:xfrm>
            <a:off x="457200" y="1844824"/>
            <a:ext cx="4114800" cy="3168352"/>
          </a:xfrm>
        </p:spPr>
        <p:txBody>
          <a:bodyPr/>
          <a:lstStyle/>
          <a:p>
            <a:pPr>
              <a:defRPr/>
            </a:pPr>
            <a:r>
              <a:rPr lang="en-GB" b="1" dirty="0"/>
              <a:t>Security risks: </a:t>
            </a:r>
            <a:r>
              <a:rPr lang="en-GB" dirty="0"/>
              <a:t>Fire evacuation, major incidents, natural disasters, self harm and acts of terrorism. </a:t>
            </a:r>
          </a:p>
          <a:p>
            <a:pPr>
              <a:defRPr/>
            </a:pPr>
            <a:r>
              <a:rPr lang="en-GB" dirty="0"/>
              <a:t>Emergency and disaster response planning includes special plans made for evacuations relating to guest (e.g. disabled or elderly guests located on lower floors). </a:t>
            </a:r>
          </a:p>
          <a:p>
            <a:endParaRPr lang="en-GB" dirty="0"/>
          </a:p>
        </p:txBody>
      </p:sp>
      <p:sp>
        <p:nvSpPr>
          <p:cNvPr id="4" name="TextBox 3">
            <a:extLst>
              <a:ext uri="{FF2B5EF4-FFF2-40B4-BE49-F238E27FC236}">
                <a16:creationId xmlns:a16="http://schemas.microsoft.com/office/drawing/2014/main" id="{D72FAD80-4125-4528-BC1D-BF140E517AE8}"/>
              </a:ext>
            </a:extLst>
          </p:cNvPr>
          <p:cNvSpPr txBox="1"/>
          <p:nvPr/>
        </p:nvSpPr>
        <p:spPr>
          <a:xfrm>
            <a:off x="457200" y="5229200"/>
            <a:ext cx="8218488" cy="707886"/>
          </a:xfrm>
          <a:prstGeom prst="rect">
            <a:avLst/>
          </a:prstGeom>
          <a:noFill/>
        </p:spPr>
        <p:txBody>
          <a:bodyPr wrap="square" rtlCol="0">
            <a:spAutoFit/>
          </a:bodyPr>
          <a:lstStyle/>
          <a:p>
            <a:pPr>
              <a:defRPr/>
            </a:pPr>
            <a:r>
              <a:rPr lang="en-GB" b="1" dirty="0">
                <a:solidFill>
                  <a:srgbClr val="333333"/>
                </a:solidFill>
              </a:rPr>
              <a:t>Staff shouldn't be caught out in emergencies without knowing the correct procedure to keep themselves and guests safe</a:t>
            </a:r>
            <a:r>
              <a:rPr lang="en-GB" dirty="0">
                <a:solidFill>
                  <a:srgbClr val="333333"/>
                </a:solidFill>
              </a:rPr>
              <a:t>.</a:t>
            </a:r>
            <a:endParaRPr lang="en-US" b="1" dirty="0"/>
          </a:p>
        </p:txBody>
      </p:sp>
      <p:pic>
        <p:nvPicPr>
          <p:cNvPr id="7" name="Picture 6">
            <a:extLst>
              <a:ext uri="{FF2B5EF4-FFF2-40B4-BE49-F238E27FC236}">
                <a16:creationId xmlns:a16="http://schemas.microsoft.com/office/drawing/2014/main" id="{F7A3C9C3-01B1-7244-9A0A-C0B078B3BA45}"/>
              </a:ext>
            </a:extLst>
          </p:cNvPr>
          <p:cNvPicPr>
            <a:picLocks noChangeAspect="1"/>
          </p:cNvPicPr>
          <p:nvPr/>
        </p:nvPicPr>
        <p:blipFill>
          <a:blip r:embed="rId2"/>
          <a:stretch>
            <a:fillRect/>
          </a:stretch>
        </p:blipFill>
        <p:spPr>
          <a:xfrm>
            <a:off x="4932040" y="1859672"/>
            <a:ext cx="2994248" cy="2570063"/>
          </a:xfrm>
          <a:prstGeom prst="rect">
            <a:avLst/>
          </a:prstGeom>
        </p:spPr>
      </p:pic>
    </p:spTree>
    <p:extLst>
      <p:ext uri="{BB962C8B-B14F-4D97-AF65-F5344CB8AC3E}">
        <p14:creationId xmlns:p14="http://schemas.microsoft.com/office/powerpoint/2010/main" val="70850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838200"/>
            <a:ext cx="8218488" cy="718592"/>
          </a:xfrm>
        </p:spPr>
        <p:txBody>
          <a:bodyPr/>
          <a:lstStyle/>
          <a:p>
            <a:r>
              <a:rPr lang="en-GB" dirty="0">
                <a:ea typeface="ＭＳ Ｐゴシック" pitchFamily="-105" charset="-128"/>
                <a:cs typeface="ＭＳ Ｐゴシック" pitchFamily="-105" charset="-128"/>
              </a:rPr>
              <a:t>Risks to guest health and safety within the hospitality industry</a:t>
            </a:r>
            <a:endParaRPr lang="en-US" dirty="0">
              <a:ea typeface="ＭＳ Ｐゴシック" pitchFamily="-105" charset="-128"/>
              <a:cs typeface="ＭＳ Ｐゴシック" pitchFamily="-105" charset="-128"/>
            </a:endParaRPr>
          </a:p>
        </p:txBody>
      </p:sp>
      <p:sp>
        <p:nvSpPr>
          <p:cNvPr id="5123" name="Content Placeholder 2"/>
          <p:cNvSpPr>
            <a:spLocks noGrp="1"/>
          </p:cNvSpPr>
          <p:nvPr>
            <p:ph sz="quarter" idx="10"/>
          </p:nvPr>
        </p:nvSpPr>
        <p:spPr>
          <a:xfrm>
            <a:off x="539552" y="1844824"/>
            <a:ext cx="3600400" cy="4174976"/>
          </a:xfrm>
        </p:spPr>
        <p:txBody>
          <a:bodyPr/>
          <a:lstStyle/>
          <a:p>
            <a:pPr>
              <a:defRPr/>
            </a:pPr>
            <a:r>
              <a:rPr lang="en-GB" b="1" dirty="0">
                <a:ea typeface="ＭＳ Ｐゴシック" pitchFamily="-105" charset="-128"/>
                <a:cs typeface="ＭＳ Ｐゴシック" pitchFamily="-105" charset="-128"/>
              </a:rPr>
              <a:t>Unattended luggage: </a:t>
            </a:r>
            <a:r>
              <a:rPr lang="en-GB" dirty="0">
                <a:ea typeface="ＭＳ Ｐゴシック" pitchFamily="-105" charset="-128"/>
                <a:cs typeface="ＭＳ Ｐゴシック" pitchFamily="-105" charset="-128"/>
              </a:rPr>
              <a:t>Not only being a potential trip hazard, the risk of luggage being lost, stolen or damaged and the negative impact on guest happiness that ensues is a risk. Staff must be vigilant to the ever-present threat of terrorism and potential disruption and impact on day- to-day business.</a:t>
            </a:r>
            <a:endParaRPr lang="en-GB" b="1" dirty="0">
              <a:ea typeface="ＭＳ Ｐゴシック" pitchFamily="-105" charset="-128"/>
              <a:cs typeface="ＭＳ Ｐゴシック" pitchFamily="-105" charset="-128"/>
            </a:endParaRPr>
          </a:p>
          <a:p>
            <a:pPr>
              <a:defRPr/>
            </a:pPr>
            <a:endParaRPr lang="en-US" b="1" dirty="0">
              <a:ea typeface="ＭＳ Ｐゴシック" pitchFamily="-105" charset="-128"/>
              <a:cs typeface="ＭＳ Ｐゴシック" pitchFamily="-105" charset="-128"/>
            </a:endParaRPr>
          </a:p>
        </p:txBody>
      </p:sp>
      <p:pic>
        <p:nvPicPr>
          <p:cNvPr id="4" name="Picture 3">
            <a:extLst>
              <a:ext uri="{FF2B5EF4-FFF2-40B4-BE49-F238E27FC236}">
                <a16:creationId xmlns:a16="http://schemas.microsoft.com/office/drawing/2014/main" id="{8984E601-22F1-8842-9C10-D1420D0C159A}"/>
              </a:ext>
            </a:extLst>
          </p:cNvPr>
          <p:cNvPicPr>
            <a:picLocks noChangeAspect="1"/>
          </p:cNvPicPr>
          <p:nvPr/>
        </p:nvPicPr>
        <p:blipFill>
          <a:blip r:embed="rId3"/>
          <a:stretch>
            <a:fillRect/>
          </a:stretch>
        </p:blipFill>
        <p:spPr>
          <a:xfrm>
            <a:off x="4283968" y="1916832"/>
            <a:ext cx="4593928" cy="3024336"/>
          </a:xfrm>
          <a:prstGeom prst="rect">
            <a:avLst/>
          </a:prstGeom>
        </p:spPr>
      </p:pic>
    </p:spTree>
    <p:extLst>
      <p:ext uri="{BB962C8B-B14F-4D97-AF65-F5344CB8AC3E}">
        <p14:creationId xmlns:p14="http://schemas.microsoft.com/office/powerpoint/2010/main" val="2564257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838200"/>
            <a:ext cx="8218488" cy="718592"/>
          </a:xfrm>
        </p:spPr>
        <p:txBody>
          <a:bodyPr/>
          <a:lstStyle/>
          <a:p>
            <a:r>
              <a:rPr lang="en-GB" dirty="0">
                <a:ea typeface="ＭＳ Ｐゴシック" pitchFamily="-105" charset="-128"/>
                <a:cs typeface="ＭＳ Ｐゴシック" pitchFamily="-105" charset="-128"/>
              </a:rPr>
              <a:t>Risks to guest health and safety within the hospitality industry</a:t>
            </a:r>
            <a:endParaRPr lang="en-US" dirty="0">
              <a:ea typeface="ＭＳ Ｐゴシック" pitchFamily="-105" charset="-128"/>
              <a:cs typeface="ＭＳ Ｐゴシック" pitchFamily="-105" charset="-128"/>
            </a:endParaRPr>
          </a:p>
        </p:txBody>
      </p:sp>
      <p:sp>
        <p:nvSpPr>
          <p:cNvPr id="5123" name="Content Placeholder 2"/>
          <p:cNvSpPr>
            <a:spLocks noGrp="1"/>
          </p:cNvSpPr>
          <p:nvPr>
            <p:ph sz="quarter" idx="10"/>
          </p:nvPr>
        </p:nvSpPr>
        <p:spPr>
          <a:xfrm>
            <a:off x="457200" y="1844824"/>
            <a:ext cx="4042792" cy="3384376"/>
          </a:xfrm>
        </p:spPr>
        <p:txBody>
          <a:bodyPr/>
          <a:lstStyle/>
          <a:p>
            <a:pPr>
              <a:lnSpc>
                <a:spcPct val="100000"/>
              </a:lnSpc>
              <a:defRPr/>
            </a:pPr>
            <a:r>
              <a:rPr lang="en-GB" b="1" dirty="0">
                <a:ea typeface="ＭＳ Ｐゴシック" pitchFamily="-105" charset="-128"/>
                <a:cs typeface="ＭＳ Ｐゴシック" pitchFamily="-105" charset="-128"/>
              </a:rPr>
              <a:t>Self harm: </a:t>
            </a:r>
            <a:r>
              <a:rPr lang="en-GB" sz="1800" dirty="0">
                <a:ea typeface="ＭＳ Ｐゴシック" pitchFamily="-105" charset="-128"/>
                <a:cs typeface="ＭＳ Ｐゴシック" pitchFamily="-105" charset="-128"/>
              </a:rPr>
              <a:t>The impact of sudden deaths and attempted suicides on all who come into contact with them should not be underestimated. </a:t>
            </a:r>
            <a:r>
              <a:rPr lang="en-GB" sz="1800" dirty="0">
                <a:solidFill>
                  <a:srgbClr val="111111"/>
                </a:solidFill>
              </a:rPr>
              <a:t>Employees who have close or regular contact with guests should be made aware of the behaviours that could indicate a potential suicide. </a:t>
            </a:r>
          </a:p>
          <a:p>
            <a:pPr>
              <a:lnSpc>
                <a:spcPct val="100000"/>
              </a:lnSpc>
              <a:defRPr/>
            </a:pPr>
            <a:r>
              <a:rPr lang="en-GB" sz="1800" dirty="0">
                <a:solidFill>
                  <a:srgbClr val="111111"/>
                </a:solidFill>
              </a:rPr>
              <a:t>It is not just guests who may exhibit mental health problems. </a:t>
            </a:r>
            <a:endParaRPr lang="en-US" b="1" dirty="0">
              <a:ea typeface="ＭＳ Ｐゴシック" pitchFamily="-105" charset="-128"/>
              <a:cs typeface="ＭＳ Ｐゴシック" pitchFamily="-105" charset="-128"/>
            </a:endParaRPr>
          </a:p>
        </p:txBody>
      </p:sp>
      <p:sp>
        <p:nvSpPr>
          <p:cNvPr id="3" name="TextBox 2">
            <a:extLst>
              <a:ext uri="{FF2B5EF4-FFF2-40B4-BE49-F238E27FC236}">
                <a16:creationId xmlns:a16="http://schemas.microsoft.com/office/drawing/2014/main" id="{1D1D7A55-DE84-4865-B46A-08FED48CE9D1}"/>
              </a:ext>
            </a:extLst>
          </p:cNvPr>
          <p:cNvSpPr txBox="1"/>
          <p:nvPr/>
        </p:nvSpPr>
        <p:spPr>
          <a:xfrm>
            <a:off x="683568" y="5373216"/>
            <a:ext cx="7776864" cy="707886"/>
          </a:xfrm>
          <a:prstGeom prst="rect">
            <a:avLst/>
          </a:prstGeom>
          <a:noFill/>
        </p:spPr>
        <p:txBody>
          <a:bodyPr wrap="square" rtlCol="0">
            <a:spAutoFit/>
          </a:bodyPr>
          <a:lstStyle/>
          <a:p>
            <a:pPr>
              <a:defRPr/>
            </a:pPr>
            <a:r>
              <a:rPr lang="en-GB" dirty="0">
                <a:solidFill>
                  <a:srgbClr val="111111"/>
                </a:solidFill>
              </a:rPr>
              <a:t>Managers and staff need to be aware of mental health issues amongst their own teams.</a:t>
            </a:r>
          </a:p>
        </p:txBody>
      </p:sp>
      <p:pic>
        <p:nvPicPr>
          <p:cNvPr id="5" name="Picture 4">
            <a:extLst>
              <a:ext uri="{FF2B5EF4-FFF2-40B4-BE49-F238E27FC236}">
                <a16:creationId xmlns:a16="http://schemas.microsoft.com/office/drawing/2014/main" id="{E91EC540-C843-9543-84CD-80CE64D49D21}"/>
              </a:ext>
            </a:extLst>
          </p:cNvPr>
          <p:cNvPicPr>
            <a:picLocks noChangeAspect="1"/>
          </p:cNvPicPr>
          <p:nvPr/>
        </p:nvPicPr>
        <p:blipFill>
          <a:blip r:embed="rId3"/>
          <a:stretch>
            <a:fillRect/>
          </a:stretch>
        </p:blipFill>
        <p:spPr>
          <a:xfrm>
            <a:off x="4644010" y="1556792"/>
            <a:ext cx="3682752" cy="3068960"/>
          </a:xfrm>
          <a:prstGeom prst="rect">
            <a:avLst/>
          </a:prstGeom>
        </p:spPr>
      </p:pic>
    </p:spTree>
    <p:extLst>
      <p:ext uri="{BB962C8B-B14F-4D97-AF65-F5344CB8AC3E}">
        <p14:creationId xmlns:p14="http://schemas.microsoft.com/office/powerpoint/2010/main" val="539485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EF779-A58B-4BB4-8490-7F5C77B5F845}"/>
              </a:ext>
            </a:extLst>
          </p:cNvPr>
          <p:cNvSpPr>
            <a:spLocks noGrp="1"/>
          </p:cNvSpPr>
          <p:nvPr>
            <p:ph type="title"/>
          </p:nvPr>
        </p:nvSpPr>
        <p:spPr>
          <a:xfrm>
            <a:off x="457200" y="838200"/>
            <a:ext cx="8218488" cy="1078632"/>
          </a:xfrm>
        </p:spPr>
        <p:txBody>
          <a:bodyPr/>
          <a:lstStyle/>
          <a:p>
            <a:r>
              <a:rPr lang="en-GB" dirty="0">
                <a:ea typeface="ＭＳ Ｐゴシック" pitchFamily="-105" charset="-128"/>
                <a:cs typeface="ＭＳ Ｐゴシック" pitchFamily="-105" charset="-128"/>
              </a:rPr>
              <a:t>Risks to guest health and safety within the hospitality industry</a:t>
            </a:r>
            <a:endParaRPr lang="en-GB" dirty="0"/>
          </a:p>
        </p:txBody>
      </p:sp>
      <p:sp>
        <p:nvSpPr>
          <p:cNvPr id="3" name="Content Placeholder 2">
            <a:extLst>
              <a:ext uri="{FF2B5EF4-FFF2-40B4-BE49-F238E27FC236}">
                <a16:creationId xmlns:a16="http://schemas.microsoft.com/office/drawing/2014/main" id="{02A6F420-7CFD-4A69-8767-007BDA0507B3}"/>
              </a:ext>
            </a:extLst>
          </p:cNvPr>
          <p:cNvSpPr>
            <a:spLocks noGrp="1"/>
          </p:cNvSpPr>
          <p:nvPr>
            <p:ph sz="quarter" idx="10"/>
          </p:nvPr>
        </p:nvSpPr>
        <p:spPr>
          <a:xfrm>
            <a:off x="457200" y="1844824"/>
            <a:ext cx="8229600" cy="4282376"/>
          </a:xfrm>
        </p:spPr>
        <p:txBody>
          <a:bodyPr/>
          <a:lstStyle/>
          <a:p>
            <a:pPr lvl="0">
              <a:spcBef>
                <a:spcPts val="600"/>
              </a:spcBef>
              <a:spcAft>
                <a:spcPts val="0"/>
              </a:spcAft>
              <a:buClr>
                <a:srgbClr val="FF0000"/>
              </a:buClr>
            </a:pPr>
            <a:r>
              <a:rPr lang="en-GB" b="1" dirty="0">
                <a:solidFill>
                  <a:srgbClr val="111111"/>
                </a:solidFill>
              </a:rPr>
              <a:t>The following guest behaviours could indicate a potential suicide: </a:t>
            </a:r>
            <a:endParaRPr lang="en-GB" dirty="0"/>
          </a:p>
          <a:p>
            <a:pPr marL="342900" lvl="0" indent="-342900">
              <a:spcBef>
                <a:spcPts val="600"/>
              </a:spcBef>
              <a:spcAft>
                <a:spcPts val="0"/>
              </a:spcAft>
              <a:buClr>
                <a:srgbClr val="FF0000"/>
              </a:buClr>
              <a:buFont typeface="Symbol" panose="05050102010706020507" pitchFamily="18" charset="2"/>
              <a:buChar char=""/>
            </a:pPr>
            <a:r>
              <a:rPr lang="en-GB" dirty="0"/>
              <a:t>books in alone yet lives locally</a:t>
            </a:r>
          </a:p>
          <a:p>
            <a:pPr marL="342900" lvl="0" indent="-342900">
              <a:spcBef>
                <a:spcPts val="600"/>
              </a:spcBef>
              <a:spcAft>
                <a:spcPts val="0"/>
              </a:spcAft>
              <a:buClr>
                <a:srgbClr val="FF0000"/>
              </a:buClr>
              <a:buFont typeface="Symbol" panose="05050102010706020507" pitchFamily="18" charset="2"/>
              <a:buChar char=""/>
            </a:pPr>
            <a:r>
              <a:rPr lang="en-GB" dirty="0"/>
              <a:t>has visible signs of self-harm</a:t>
            </a:r>
          </a:p>
          <a:p>
            <a:pPr marL="342900" lvl="0" indent="-342900">
              <a:spcBef>
                <a:spcPts val="600"/>
              </a:spcBef>
              <a:spcAft>
                <a:spcPts val="0"/>
              </a:spcAft>
              <a:buClr>
                <a:srgbClr val="FF0000"/>
              </a:buClr>
              <a:buFont typeface="Symbol" panose="05050102010706020507" pitchFamily="18" charset="2"/>
              <a:buChar char=""/>
            </a:pPr>
            <a:r>
              <a:rPr lang="en-GB" dirty="0"/>
              <a:t>shows signs of excessive alcohol or drug use</a:t>
            </a:r>
          </a:p>
          <a:p>
            <a:pPr marL="342900" lvl="0" indent="-342900">
              <a:spcBef>
                <a:spcPts val="600"/>
              </a:spcBef>
              <a:spcAft>
                <a:spcPts val="0"/>
              </a:spcAft>
              <a:buClr>
                <a:srgbClr val="FF0000"/>
              </a:buClr>
              <a:buFont typeface="Symbol" panose="05050102010706020507" pitchFamily="18" charset="2"/>
              <a:buChar char=""/>
            </a:pPr>
            <a:r>
              <a:rPr lang="en-GB" dirty="0"/>
              <a:t>does not have any luggage</a:t>
            </a:r>
          </a:p>
          <a:p>
            <a:pPr marL="342900" lvl="0" indent="-342900">
              <a:spcBef>
                <a:spcPts val="600"/>
              </a:spcBef>
              <a:spcAft>
                <a:spcPts val="0"/>
              </a:spcAft>
              <a:buClr>
                <a:srgbClr val="FF0000"/>
              </a:buClr>
              <a:buFont typeface="Symbol" panose="05050102010706020507" pitchFamily="18" charset="2"/>
              <a:buChar char=""/>
            </a:pPr>
            <a:r>
              <a:rPr lang="en-GB" dirty="0"/>
              <a:t>may spend extravagantly in a short space of time</a:t>
            </a:r>
          </a:p>
          <a:p>
            <a:pPr marL="342900" lvl="0" indent="-342900">
              <a:spcBef>
                <a:spcPts val="600"/>
              </a:spcBef>
              <a:spcAft>
                <a:spcPts val="0"/>
              </a:spcAft>
              <a:buClr>
                <a:srgbClr val="FF0000"/>
              </a:buClr>
              <a:buFont typeface="Symbol" panose="05050102010706020507" pitchFamily="18" charset="2"/>
              <a:buChar char=""/>
            </a:pPr>
            <a:r>
              <a:rPr lang="en-GB" dirty="0"/>
              <a:t>does not leave his or her room for an evening meal and does not order room service</a:t>
            </a:r>
          </a:p>
          <a:p>
            <a:pPr marL="342900" lvl="0" indent="-342900">
              <a:spcBef>
                <a:spcPts val="600"/>
              </a:spcBef>
              <a:spcAft>
                <a:spcPts val="0"/>
              </a:spcAft>
              <a:buClr>
                <a:srgbClr val="FF0000"/>
              </a:buClr>
              <a:buFont typeface="Symbol" panose="05050102010706020507" pitchFamily="18" charset="2"/>
              <a:buChar char=""/>
            </a:pPr>
            <a:r>
              <a:rPr lang="en-GB" dirty="0"/>
              <a:t>does not appear for breakfast and does not check out in the morning.</a:t>
            </a:r>
          </a:p>
          <a:p>
            <a:endParaRPr lang="en-GB" dirty="0"/>
          </a:p>
        </p:txBody>
      </p:sp>
    </p:spTree>
    <p:extLst>
      <p:ext uri="{BB962C8B-B14F-4D97-AF65-F5344CB8AC3E}">
        <p14:creationId xmlns:p14="http://schemas.microsoft.com/office/powerpoint/2010/main" val="3995075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1579061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555098" y="3763882"/>
            <a:ext cx="8077200" cy="850032"/>
          </a:xfrm>
        </p:spPr>
        <p:txBody>
          <a:bodyPr anchor="t"/>
          <a:lstStyle/>
          <a:p>
            <a:pPr eaLnBrk="1" hangingPunct="1"/>
            <a:r>
              <a:rPr lang="en-GB" dirty="0">
                <a:ea typeface="ＭＳ Ｐゴシック" pitchFamily="-105" charset="-128"/>
                <a:cs typeface="ＭＳ Ｐゴシック" pitchFamily="-105" charset="-128"/>
              </a:rPr>
              <a:t>Session 9</a:t>
            </a:r>
          </a:p>
        </p:txBody>
      </p:sp>
      <p:sp>
        <p:nvSpPr>
          <p:cNvPr id="2050" name="Rectangle 14"/>
          <p:cNvSpPr>
            <a:spLocks noGrp="1" noChangeArrowheads="1"/>
          </p:cNvSpPr>
          <p:nvPr>
            <p:ph sz="quarter" idx="10"/>
          </p:nvPr>
        </p:nvSpPr>
        <p:spPr>
          <a:xfrm>
            <a:off x="457200" y="1916832"/>
            <a:ext cx="8229600" cy="1847050"/>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665"/>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202</a:t>
            </a:r>
            <a:r>
              <a:rPr lang="en-GB" sz="2400" b="1">
                <a:solidFill>
                  <a:srgbClr val="FFFFFF"/>
                </a:solidFill>
              </a:rPr>
              <a:t>: Understand Business </a:t>
            </a:r>
            <a:r>
              <a:rPr lang="en-GB" sz="2400" b="1" dirty="0">
                <a:solidFill>
                  <a:srgbClr val="FFFFFF"/>
                </a:solidFill>
              </a:rPr>
              <a:t>Success</a:t>
            </a:r>
            <a:endParaRPr lang="en-US" sz="2400" dirty="0">
              <a:solidFill>
                <a:schemeClr val="bg1"/>
              </a:solidFill>
            </a:endParaRPr>
          </a:p>
        </p:txBody>
      </p:sp>
    </p:spTree>
    <p:extLst>
      <p:ext uri="{BB962C8B-B14F-4D97-AF65-F5344CB8AC3E}">
        <p14:creationId xmlns:p14="http://schemas.microsoft.com/office/powerpoint/2010/main" val="379021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1DF4-BD46-439C-9E24-C45D8B81C162}"/>
              </a:ext>
            </a:extLst>
          </p:cNvPr>
          <p:cNvSpPr>
            <a:spLocks noGrp="1"/>
          </p:cNvSpPr>
          <p:nvPr>
            <p:ph type="title"/>
          </p:nvPr>
        </p:nvSpPr>
        <p:spPr>
          <a:xfrm>
            <a:off x="395536" y="838200"/>
            <a:ext cx="8280152" cy="862608"/>
          </a:xfrm>
        </p:spPr>
        <p:txBody>
          <a:bodyPr/>
          <a:lstStyle/>
          <a:p>
            <a:r>
              <a:rPr lang="en-GB" dirty="0"/>
              <a:t>Procedures to be followed when a major incident is reported</a:t>
            </a:r>
          </a:p>
        </p:txBody>
      </p:sp>
      <p:sp>
        <p:nvSpPr>
          <p:cNvPr id="3" name="Content Placeholder 2">
            <a:extLst>
              <a:ext uri="{FF2B5EF4-FFF2-40B4-BE49-F238E27FC236}">
                <a16:creationId xmlns:a16="http://schemas.microsoft.com/office/drawing/2014/main" id="{8B188333-6140-4EB4-9D9B-A07E6DE228EF}"/>
              </a:ext>
            </a:extLst>
          </p:cNvPr>
          <p:cNvSpPr>
            <a:spLocks noGrp="1"/>
          </p:cNvSpPr>
          <p:nvPr>
            <p:ph sz="quarter" idx="10"/>
          </p:nvPr>
        </p:nvSpPr>
        <p:spPr>
          <a:xfrm>
            <a:off x="468312" y="1700808"/>
            <a:ext cx="8218488" cy="4032448"/>
          </a:xfrm>
        </p:spPr>
        <p:txBody>
          <a:bodyPr/>
          <a:lstStyle/>
          <a:p>
            <a:pPr lvl="0">
              <a:defRPr/>
            </a:pPr>
            <a:r>
              <a:rPr lang="en-GB" b="1" dirty="0">
                <a:solidFill>
                  <a:srgbClr val="000000"/>
                </a:solidFill>
              </a:rPr>
              <a:t>Major incidents</a:t>
            </a:r>
            <a:r>
              <a:rPr lang="en-GB" dirty="0">
                <a:solidFill>
                  <a:srgbClr val="000000"/>
                </a:solidFill>
              </a:rPr>
              <a:t>- many hotels have developed policies and procedures to address major incidents or sudden death on their premises. </a:t>
            </a:r>
          </a:p>
          <a:p>
            <a:pPr lvl="0">
              <a:defRPr/>
            </a:pPr>
            <a:r>
              <a:rPr lang="en-GB" dirty="0">
                <a:solidFill>
                  <a:srgbClr val="000000"/>
                </a:solidFill>
              </a:rPr>
              <a:t>As with all policies, managers, duty managers and supervisors should be trained in the policy, which should be communicated to line staff and incorporated into the employee handbook.  </a:t>
            </a:r>
          </a:p>
          <a:p>
            <a:pPr lvl="0">
              <a:defRPr/>
            </a:pPr>
            <a:r>
              <a:rPr lang="en-GB" dirty="0">
                <a:solidFill>
                  <a:srgbClr val="000000"/>
                </a:solidFill>
              </a:rPr>
              <a:t>One designated contact should be responsible for managing an incident: securing the site until police arrive, interacting with emergency services; caring for affected staff, guests and witnesses; documenting the incident and responding to media enquiries.</a:t>
            </a:r>
          </a:p>
        </p:txBody>
      </p:sp>
    </p:spTree>
    <p:extLst>
      <p:ext uri="{BB962C8B-B14F-4D97-AF65-F5344CB8AC3E}">
        <p14:creationId xmlns:p14="http://schemas.microsoft.com/office/powerpoint/2010/main" val="32192114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1819</TotalTime>
  <Words>723</Words>
  <Application>Microsoft Macintosh PowerPoint</Application>
  <PresentationFormat>On-screen Show (4:3)</PresentationFormat>
  <Paragraphs>69</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Lucida Grande</vt:lpstr>
      <vt:lpstr>Symbol</vt:lpstr>
      <vt:lpstr>Times New Roman</vt:lpstr>
      <vt:lpstr>Default Design</vt:lpstr>
      <vt:lpstr>Risks</vt:lpstr>
      <vt:lpstr>Risks to guest health and safety within the hospitality industry</vt:lpstr>
      <vt:lpstr>Risks to guest health and safety within the hospitality industry</vt:lpstr>
      <vt:lpstr>Risks to guest health and safety within the hospitality industry</vt:lpstr>
      <vt:lpstr>Risks to guest health and safety within the hospitality industry</vt:lpstr>
      <vt:lpstr>Risks to guest health and safety within the hospitality industry</vt:lpstr>
      <vt:lpstr>PowerPoint Presentation</vt:lpstr>
      <vt:lpstr>Session 9</vt:lpstr>
      <vt:lpstr>Procedures to be followed when a major incident is reported</vt:lpstr>
      <vt:lpstr>Major incidents </vt:lpstr>
      <vt:lpstr>Procedures to be followed when a major incident is reported</vt:lpstr>
      <vt:lpstr>Procedures to be followed when a major incident is reported</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186</cp:revision>
  <dcterms:created xsi:type="dcterms:W3CDTF">2013-05-28T00:38:54Z</dcterms:created>
  <dcterms:modified xsi:type="dcterms:W3CDTF">2020-03-30T15:34:55Z</dcterms:modified>
</cp:coreProperties>
</file>