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8"/>
  </p:notesMasterIdLst>
  <p:handoutMasterIdLst>
    <p:handoutMasterId r:id="rId9"/>
  </p:handoutMasterIdLst>
  <p:sldIdLst>
    <p:sldId id="256" r:id="rId2"/>
    <p:sldId id="342" r:id="rId3"/>
    <p:sldId id="381" r:id="rId4"/>
    <p:sldId id="365" r:id="rId5"/>
    <p:sldId id="380" r:id="rId6"/>
    <p:sldId id="366" r:id="rId7"/>
  </p:sldIdLst>
  <p:sldSz cx="9144000" cy="6858000" type="screen4x3"/>
  <p:notesSz cx="6858000" cy="9144000"/>
  <p:custDataLst>
    <p:tags r:id="rId10"/>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9" autoAdjust="0"/>
    <p:restoredTop sz="94753"/>
  </p:normalViewPr>
  <p:slideViewPr>
    <p:cSldViewPr showGuides="1">
      <p:cViewPr varScale="1">
        <p:scale>
          <a:sx n="106" d="100"/>
          <a:sy n="106" d="100"/>
        </p:scale>
        <p:origin x="179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6</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55098" y="3763882"/>
            <a:ext cx="8077200" cy="850032"/>
          </a:xfrm>
        </p:spPr>
        <p:txBody>
          <a:bodyPr anchor="t"/>
          <a:lstStyle/>
          <a:p>
            <a:pPr eaLnBrk="1" hangingPunct="1"/>
            <a:r>
              <a:rPr lang="en-GB" dirty="0">
                <a:ea typeface="ＭＳ Ｐゴシック" pitchFamily="-105" charset="-128"/>
                <a:cs typeface="ＭＳ Ｐゴシック" pitchFamily="-105" charset="-128"/>
              </a:rPr>
              <a:t>Major incidents</a:t>
            </a:r>
          </a:p>
        </p:txBody>
      </p:sp>
      <p:sp>
        <p:nvSpPr>
          <p:cNvPr id="2050" name="Rectangle 14"/>
          <p:cNvSpPr>
            <a:spLocks noGrp="1" noChangeArrowheads="1"/>
          </p:cNvSpPr>
          <p:nvPr>
            <p:ph sz="quarter" idx="10"/>
          </p:nvPr>
        </p:nvSpPr>
        <p:spPr>
          <a:xfrm>
            <a:off x="457200" y="1916832"/>
            <a:ext cx="8229600" cy="184705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665"/>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4032448"/>
          </a:xfrm>
        </p:spPr>
        <p:txBody>
          <a:bodyPr/>
          <a:lstStyle/>
          <a:p>
            <a:pPr lvl="0">
              <a:defRPr/>
            </a:pPr>
            <a:r>
              <a:rPr lang="en-GB" b="1" dirty="0">
                <a:solidFill>
                  <a:srgbClr val="000000"/>
                </a:solidFill>
              </a:rPr>
              <a:t>Major incidents: </a:t>
            </a:r>
            <a:r>
              <a:rPr lang="en-GB" dirty="0">
                <a:solidFill>
                  <a:srgbClr val="000000"/>
                </a:solidFill>
              </a:rPr>
              <a:t>Many hotels have developed policies and procedures to address major incidents or sudden death on their premises. </a:t>
            </a:r>
          </a:p>
          <a:p>
            <a:pPr lvl="0">
              <a:defRPr/>
            </a:pPr>
            <a:r>
              <a:rPr lang="en-GB" dirty="0">
                <a:solidFill>
                  <a:srgbClr val="000000"/>
                </a:solidFill>
              </a:rPr>
              <a:t>As with all policies, managers, duty managers and supervisors should be trained. Policies should be communicated to line staff and incorporated into the employee handbook.  </a:t>
            </a:r>
          </a:p>
          <a:p>
            <a:pPr lvl="0">
              <a:defRPr/>
            </a:pPr>
            <a:r>
              <a:rPr lang="en-GB" dirty="0">
                <a:solidFill>
                  <a:srgbClr val="000000"/>
                </a:solidFill>
              </a:rPr>
              <a:t>One designated contact should be responsible for managing an incident: Securing the site until police arrive, interacting with emergency services; caring for affected staff, guests and witnesses; documenting the incident and responding to media enquiries.</a:t>
            </a:r>
          </a:p>
        </p:txBody>
      </p:sp>
    </p:spTree>
    <p:extLst>
      <p:ext uri="{BB962C8B-B14F-4D97-AF65-F5344CB8AC3E}">
        <p14:creationId xmlns:p14="http://schemas.microsoft.com/office/powerpoint/2010/main" val="321921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77F89-592C-4340-9C60-C45EC83F582B}"/>
              </a:ext>
            </a:extLst>
          </p:cNvPr>
          <p:cNvSpPr>
            <a:spLocks noGrp="1"/>
          </p:cNvSpPr>
          <p:nvPr>
            <p:ph type="title"/>
          </p:nvPr>
        </p:nvSpPr>
        <p:spPr/>
        <p:txBody>
          <a:bodyPr/>
          <a:lstStyle/>
          <a:p>
            <a:r>
              <a:rPr lang="en-GB" dirty="0"/>
              <a:t>Major incidents </a:t>
            </a:r>
          </a:p>
        </p:txBody>
      </p:sp>
      <p:sp>
        <p:nvSpPr>
          <p:cNvPr id="3" name="Content Placeholder 2">
            <a:extLst>
              <a:ext uri="{FF2B5EF4-FFF2-40B4-BE49-F238E27FC236}">
                <a16:creationId xmlns:a16="http://schemas.microsoft.com/office/drawing/2014/main" id="{8456DFD3-6F73-4938-8AE3-303E891B89BD}"/>
              </a:ext>
            </a:extLst>
          </p:cNvPr>
          <p:cNvSpPr>
            <a:spLocks noGrp="1"/>
          </p:cNvSpPr>
          <p:nvPr>
            <p:ph sz="quarter" idx="10"/>
          </p:nvPr>
        </p:nvSpPr>
        <p:spPr/>
        <p:txBody>
          <a:bodyPr/>
          <a:lstStyle/>
          <a:p>
            <a:r>
              <a:rPr lang="en-GB" dirty="0"/>
              <a:t>Awareness is the responsibility of all hospitality staff. In an increasingly risk averse society, major incidents may never happen. Planning for the unexpected is essential for our safety and that of the guest.</a:t>
            </a:r>
          </a:p>
          <a:p>
            <a:r>
              <a:rPr lang="en-GB" dirty="0"/>
              <a:t>Major incidents: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acts of terrorism</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criminal acts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violence </a:t>
            </a:r>
          </a:p>
          <a:p>
            <a:pPr marL="342900" lvl="0" indent="-342900">
              <a:lnSpc>
                <a:spcPct val="100000"/>
              </a:lnSpc>
              <a:spcBef>
                <a:spcPts val="600"/>
              </a:spcBef>
              <a:spcAft>
                <a:spcPts val="0"/>
              </a:spcAft>
              <a:buClr>
                <a:srgbClr val="FF0000"/>
              </a:buClr>
              <a:buFont typeface="Symbol" panose="05050102010706020507" pitchFamily="18" charset="2"/>
              <a:buChar char=""/>
            </a:pPr>
            <a:r>
              <a:rPr lang="en-GB" dirty="0"/>
              <a:t>unexpected mechanical failure                                                                i.e. trapped elevator.</a:t>
            </a:r>
          </a:p>
        </p:txBody>
      </p:sp>
      <p:pic>
        <p:nvPicPr>
          <p:cNvPr id="6" name="Picture 5">
            <a:extLst>
              <a:ext uri="{FF2B5EF4-FFF2-40B4-BE49-F238E27FC236}">
                <a16:creationId xmlns:a16="http://schemas.microsoft.com/office/drawing/2014/main" id="{A13CAE01-34F5-8C46-AC70-2AB03C363D3B}"/>
              </a:ext>
            </a:extLst>
          </p:cNvPr>
          <p:cNvPicPr>
            <a:picLocks noChangeAspect="1"/>
          </p:cNvPicPr>
          <p:nvPr/>
        </p:nvPicPr>
        <p:blipFill>
          <a:blip r:embed="rId2"/>
          <a:stretch>
            <a:fillRect/>
          </a:stretch>
        </p:blipFill>
        <p:spPr>
          <a:xfrm>
            <a:off x="4566444" y="2420888"/>
            <a:ext cx="3821980" cy="2547986"/>
          </a:xfrm>
          <a:prstGeom prst="rect">
            <a:avLst/>
          </a:prstGeom>
        </p:spPr>
      </p:pic>
    </p:spTree>
    <p:extLst>
      <p:ext uri="{BB962C8B-B14F-4D97-AF65-F5344CB8AC3E}">
        <p14:creationId xmlns:p14="http://schemas.microsoft.com/office/powerpoint/2010/main" val="712734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07376" cy="1296144"/>
          </a:xfrm>
        </p:spPr>
        <p:txBody>
          <a:bodyPr/>
          <a:lstStyle/>
          <a:p>
            <a:pPr lvl="0">
              <a:spcBef>
                <a:spcPts val="0"/>
              </a:spcBef>
              <a:spcAft>
                <a:spcPts val="0"/>
              </a:spcAft>
              <a:defRPr/>
            </a:pPr>
            <a:r>
              <a:rPr lang="en-GB" b="1" dirty="0">
                <a:solidFill>
                  <a:srgbClr val="000000"/>
                </a:solidFill>
              </a:rPr>
              <a:t>Fire and explosion</a:t>
            </a:r>
            <a:r>
              <a:rPr lang="en-GB" dirty="0">
                <a:solidFill>
                  <a:srgbClr val="000000"/>
                </a:solidFill>
              </a:rPr>
              <a:t> aren’t necessarily the most common types of workplace accidents, but when they do occur, they can be exceptionally dangerous – even deadly.</a:t>
            </a:r>
          </a:p>
          <a:p>
            <a:pPr lvl="0">
              <a:spcBef>
                <a:spcPts val="0"/>
              </a:spcBef>
              <a:spcAft>
                <a:spcPts val="0"/>
              </a:spcAft>
              <a:defRPr/>
            </a:pPr>
            <a:endParaRPr lang="en-GB" sz="1800" dirty="0">
              <a:solidFill>
                <a:srgbClr val="000000"/>
              </a:solidFill>
            </a:endParaRPr>
          </a:p>
        </p:txBody>
      </p:sp>
      <p:sp>
        <p:nvSpPr>
          <p:cNvPr id="5" name="TextBox 4">
            <a:extLst>
              <a:ext uri="{FF2B5EF4-FFF2-40B4-BE49-F238E27FC236}">
                <a16:creationId xmlns:a16="http://schemas.microsoft.com/office/drawing/2014/main" id="{2E173B63-52AA-4EE2-98DD-A472C2DDA20B}"/>
              </a:ext>
            </a:extLst>
          </p:cNvPr>
          <p:cNvSpPr txBox="1"/>
          <p:nvPr/>
        </p:nvSpPr>
        <p:spPr>
          <a:xfrm>
            <a:off x="474223" y="2852936"/>
            <a:ext cx="3953761" cy="2862322"/>
          </a:xfrm>
          <a:prstGeom prst="rect">
            <a:avLst/>
          </a:prstGeom>
          <a:noFill/>
        </p:spPr>
        <p:txBody>
          <a:bodyPr wrap="square" rtlCol="0">
            <a:spAutoFit/>
          </a:bodyPr>
          <a:lstStyle/>
          <a:p>
            <a:pPr lvl="0">
              <a:spcBef>
                <a:spcPts val="0"/>
              </a:spcBef>
              <a:spcAft>
                <a:spcPts val="0"/>
              </a:spcAft>
              <a:defRPr/>
            </a:pPr>
            <a:r>
              <a:rPr lang="en-GB" dirty="0">
                <a:solidFill>
                  <a:srgbClr val="000000"/>
                </a:solidFill>
              </a:rPr>
              <a:t>Even if employees and guests escape harm or injury, the consequences can be extremely expensive for businesses – not just because of the damage to property, stock and loss of jobs but also potentially in terms of litigation if the employer is found to be at fault.</a:t>
            </a:r>
          </a:p>
        </p:txBody>
      </p:sp>
      <p:pic>
        <p:nvPicPr>
          <p:cNvPr id="7" name="Picture 6">
            <a:extLst>
              <a:ext uri="{FF2B5EF4-FFF2-40B4-BE49-F238E27FC236}">
                <a16:creationId xmlns:a16="http://schemas.microsoft.com/office/drawing/2014/main" id="{315422A6-858C-D94E-89C8-C3791D56C165}"/>
              </a:ext>
            </a:extLst>
          </p:cNvPr>
          <p:cNvPicPr>
            <a:picLocks noChangeAspect="1"/>
          </p:cNvPicPr>
          <p:nvPr/>
        </p:nvPicPr>
        <p:blipFill>
          <a:blip r:embed="rId2"/>
          <a:stretch>
            <a:fillRect/>
          </a:stretch>
        </p:blipFill>
        <p:spPr>
          <a:xfrm>
            <a:off x="4628924" y="2996952"/>
            <a:ext cx="3786336" cy="2524224"/>
          </a:xfrm>
          <a:prstGeom prst="rect">
            <a:avLst/>
          </a:prstGeom>
        </p:spPr>
      </p:pic>
    </p:spTree>
    <p:extLst>
      <p:ext uri="{BB962C8B-B14F-4D97-AF65-F5344CB8AC3E}">
        <p14:creationId xmlns:p14="http://schemas.microsoft.com/office/powerpoint/2010/main" val="2891940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395536" y="838200"/>
            <a:ext cx="8280152" cy="862608"/>
          </a:xfrm>
        </p:spPr>
        <p:txBody>
          <a:bodyPr/>
          <a:lstStyle/>
          <a:p>
            <a:r>
              <a:rPr lang="en-GB" dirty="0"/>
              <a:t>Procedures to be followed when a major incident is reported</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68312" y="1700808"/>
            <a:ext cx="8218488" cy="936104"/>
          </a:xfrm>
        </p:spPr>
        <p:txBody>
          <a:bodyPr/>
          <a:lstStyle/>
          <a:p>
            <a:pPr lvl="0">
              <a:defRPr/>
            </a:pPr>
            <a:r>
              <a:rPr lang="en-GB" sz="1800" dirty="0">
                <a:solidFill>
                  <a:srgbClr val="000000"/>
                </a:solidFill>
                <a:ea typeface="Calibri" panose="020F0502020204030204" pitchFamily="34" charset="0"/>
                <a:cs typeface="Times New Roman" panose="02020603050405020304" pitchFamily="18" charset="0"/>
              </a:rPr>
              <a:t>Planning fire safety by implementing the following steps ensures a safer environment for both guest and staff: </a:t>
            </a:r>
          </a:p>
        </p:txBody>
      </p:sp>
      <p:sp>
        <p:nvSpPr>
          <p:cNvPr id="4" name="TextBox 3">
            <a:extLst>
              <a:ext uri="{FF2B5EF4-FFF2-40B4-BE49-F238E27FC236}">
                <a16:creationId xmlns:a16="http://schemas.microsoft.com/office/drawing/2014/main" id="{37B0AC32-98EE-4EE3-B43C-E4C842D94ACA}"/>
              </a:ext>
            </a:extLst>
          </p:cNvPr>
          <p:cNvSpPr txBox="1"/>
          <p:nvPr/>
        </p:nvSpPr>
        <p:spPr>
          <a:xfrm>
            <a:off x="397509" y="2636912"/>
            <a:ext cx="8207376" cy="2846933"/>
          </a:xfrm>
          <a:prstGeom prst="rect">
            <a:avLst/>
          </a:prstGeom>
          <a:noFill/>
        </p:spPr>
        <p:txBody>
          <a:bodyPr wrap="square" numCol="1" rtlCol="0">
            <a:spAutoFit/>
          </a:bodyPr>
          <a:lstStyle/>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routes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carry out a fire risk assessment</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appoint fire wardens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train staff</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install detection and alarm systems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arrange maintenance and repairs</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plan fire evacuation strategy</a:t>
            </a:r>
          </a:p>
          <a:p>
            <a:pPr marL="342900" lvl="0" indent="-342900" eaLnBrk="0" hangingPunct="0">
              <a:spcBef>
                <a:spcPts val="600"/>
              </a:spcBef>
              <a:spcAft>
                <a:spcPts val="0"/>
              </a:spcAft>
              <a:buClr>
                <a:srgbClr val="FF0000"/>
              </a:buClr>
              <a:buFont typeface="Symbol" panose="05050102010706020507" pitchFamily="18" charset="2"/>
              <a:buChar char=""/>
            </a:pPr>
            <a:r>
              <a:rPr lang="en-GB" sz="1800" dirty="0"/>
              <a:t>provide information to guests.</a:t>
            </a:r>
          </a:p>
        </p:txBody>
      </p:sp>
      <p:pic>
        <p:nvPicPr>
          <p:cNvPr id="7" name="Picture 6">
            <a:extLst>
              <a:ext uri="{FF2B5EF4-FFF2-40B4-BE49-F238E27FC236}">
                <a16:creationId xmlns:a16="http://schemas.microsoft.com/office/drawing/2014/main" id="{2D8A4F00-850F-4649-B427-39D74F881029}"/>
              </a:ext>
            </a:extLst>
          </p:cNvPr>
          <p:cNvPicPr>
            <a:picLocks noChangeAspect="1"/>
          </p:cNvPicPr>
          <p:nvPr/>
        </p:nvPicPr>
        <p:blipFill>
          <a:blip r:embed="rId2"/>
          <a:stretch>
            <a:fillRect/>
          </a:stretch>
        </p:blipFill>
        <p:spPr>
          <a:xfrm>
            <a:off x="4808552" y="2636912"/>
            <a:ext cx="3887664" cy="2916099"/>
          </a:xfrm>
          <a:prstGeom prst="rect">
            <a:avLst/>
          </a:prstGeom>
        </p:spPr>
      </p:pic>
    </p:spTree>
    <p:extLst>
      <p:ext uri="{BB962C8B-B14F-4D97-AF65-F5344CB8AC3E}">
        <p14:creationId xmlns:p14="http://schemas.microsoft.com/office/powerpoint/2010/main" val="3231744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1839</TotalTime>
  <Words>322</Words>
  <Application>Microsoft Macintosh PowerPoint</Application>
  <PresentationFormat>On-screen Show (4:3)</PresentationFormat>
  <Paragraphs>33</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Lucida Grande</vt:lpstr>
      <vt:lpstr>Symbol</vt:lpstr>
      <vt:lpstr>Times New Roman</vt:lpstr>
      <vt:lpstr>Default Design</vt:lpstr>
      <vt:lpstr>Major incidents</vt:lpstr>
      <vt:lpstr>Procedures to be followed when a major incident is reported</vt:lpstr>
      <vt:lpstr>Major incidents </vt:lpstr>
      <vt:lpstr>Procedures to be followed when a major incident is reported</vt:lpstr>
      <vt:lpstr>Procedures to be followed when a major incident is reported</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188</cp:revision>
  <dcterms:created xsi:type="dcterms:W3CDTF">2013-05-28T00:38:54Z</dcterms:created>
  <dcterms:modified xsi:type="dcterms:W3CDTF">2020-03-30T15:35:13Z</dcterms:modified>
</cp:coreProperties>
</file>