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4"/>
  </p:notesMasterIdLst>
  <p:handoutMasterIdLst>
    <p:handoutMasterId r:id="rId15"/>
  </p:handoutMasterIdLst>
  <p:sldIdLst>
    <p:sldId id="256" r:id="rId2"/>
    <p:sldId id="328" r:id="rId3"/>
    <p:sldId id="358" r:id="rId4"/>
    <p:sldId id="331" r:id="rId5"/>
    <p:sldId id="347" r:id="rId6"/>
    <p:sldId id="359" r:id="rId7"/>
    <p:sldId id="348" r:id="rId8"/>
    <p:sldId id="349" r:id="rId9"/>
    <p:sldId id="350" r:id="rId10"/>
    <p:sldId id="351" r:id="rId11"/>
    <p:sldId id="360" r:id="rId12"/>
    <p:sldId id="367" r:id="rId13"/>
  </p:sldIdLst>
  <p:sldSz cx="9144000" cy="6858000" type="screen4x3"/>
  <p:notesSz cx="6858000" cy="9144000"/>
  <p:custDataLst>
    <p:tags r:id="rId16"/>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k Flanagan" initials="PF" lastIdx="5" clrIdx="0">
    <p:extLst>
      <p:ext uri="{19B8F6BF-5375-455C-9EA6-DF929625EA0E}">
        <p15:presenceInfo xmlns:p15="http://schemas.microsoft.com/office/powerpoint/2012/main" userId="Patrick Flanag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howGuides="1">
      <p:cViewPr varScale="1">
        <p:scale>
          <a:sx n="104" d="100"/>
          <a:sy n="104" d="100"/>
        </p:scale>
        <p:origin x="1880" y="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4/6/20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12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lvl="0"/>
            <a:r>
              <a:rPr lang="en-GB" dirty="0"/>
              <a:t>Know how effective communication is used to benefit a hospitality establishment</a:t>
            </a:r>
          </a:p>
        </p:txBody>
      </p:sp>
      <p:sp>
        <p:nvSpPr>
          <p:cNvPr id="2050" name="Rectangle 14"/>
          <p:cNvSpPr>
            <a:spLocks noGrp="1" noChangeArrowheads="1"/>
          </p:cNvSpPr>
          <p:nvPr>
            <p:ph sz="quarter" idx="10"/>
          </p:nvPr>
        </p:nvSpPr>
        <p:spPr>
          <a:xfrm>
            <a:off x="457200" y="1916832"/>
            <a:ext cx="8229600" cy="1800200"/>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203: Provide guest service</a:t>
            </a:r>
            <a:endParaRPr lang="en-US" sz="2400" dirty="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988840"/>
            <a:ext cx="7787208" cy="1296144"/>
          </a:xfrm>
        </p:spPr>
        <p:txBody>
          <a:bodyPr/>
          <a:lstStyle/>
          <a:p>
            <a:pPr lvl="0"/>
            <a:r>
              <a:rPr lang="en-US" b="1" dirty="0">
                <a:solidFill>
                  <a:srgbClr val="000000"/>
                </a:solidFill>
                <a:ea typeface="ＭＳ Ｐゴシック" pitchFamily="-105" charset="-128"/>
                <a:cs typeface="ＭＳ Ｐゴシック" pitchFamily="-105" charset="-128"/>
              </a:rPr>
              <a:t>Electronic/email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communication in the form of the internet and email as well as text messaging have become important methods of communication in the workplace.</a:t>
            </a:r>
          </a:p>
          <a:p>
            <a:pPr lvl="0"/>
            <a:endParaRPr lang="en-GB" dirty="0">
              <a:solidFill>
                <a:srgbClr val="000000"/>
              </a:solidFill>
              <a:ea typeface="ＭＳ Ｐゴシック" pitchFamily="-105" charset="-128"/>
              <a:cs typeface="ＭＳ Ｐゴシック" pitchFamily="-105" charset="-128"/>
            </a:endParaRPr>
          </a:p>
        </p:txBody>
      </p:sp>
      <p:pic>
        <p:nvPicPr>
          <p:cNvPr id="14" name="Picture 13">
            <a:extLst>
              <a:ext uri="{FF2B5EF4-FFF2-40B4-BE49-F238E27FC236}">
                <a16:creationId xmlns:a16="http://schemas.microsoft.com/office/drawing/2014/main" id="{0CB02F82-1811-054C-8C8B-71B018F99C9C}"/>
              </a:ext>
            </a:extLst>
          </p:cNvPr>
          <p:cNvPicPr>
            <a:picLocks noChangeAspect="1"/>
          </p:cNvPicPr>
          <p:nvPr/>
        </p:nvPicPr>
        <p:blipFill>
          <a:blip r:embed="rId2"/>
          <a:stretch>
            <a:fillRect/>
          </a:stretch>
        </p:blipFill>
        <p:spPr>
          <a:xfrm>
            <a:off x="2678460" y="3095042"/>
            <a:ext cx="3775968" cy="2902775"/>
          </a:xfrm>
          <a:prstGeom prst="rect">
            <a:avLst/>
          </a:prstGeom>
        </p:spPr>
      </p:pic>
    </p:spTree>
    <p:extLst>
      <p:ext uri="{BB962C8B-B14F-4D97-AF65-F5344CB8AC3E}">
        <p14:creationId xmlns:p14="http://schemas.microsoft.com/office/powerpoint/2010/main" val="3716918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772816"/>
            <a:ext cx="7787208" cy="2952328"/>
          </a:xfrm>
        </p:spPr>
        <p:txBody>
          <a:bodyPr/>
          <a:lstStyle/>
          <a:p>
            <a:pPr lvl="0"/>
            <a:r>
              <a:rPr lang="en-GB" dirty="0">
                <a:solidFill>
                  <a:srgbClr val="000000"/>
                </a:solidFill>
                <a:ea typeface="ＭＳ Ｐゴシック" pitchFamily="-105" charset="-128"/>
                <a:cs typeface="ＭＳ Ｐゴシック" pitchFamily="-105" charset="-128"/>
              </a:rPr>
              <a:t>Think about the importance of ensuring that accurate records are kept for function enquiries, table bookings, membership enquiries, phone messages, and courtesy bus bookings. </a:t>
            </a:r>
          </a:p>
          <a:p>
            <a:pPr lvl="0"/>
            <a:r>
              <a:rPr lang="en-GB" dirty="0">
                <a:solidFill>
                  <a:srgbClr val="000000"/>
                </a:solidFill>
                <a:ea typeface="ＭＳ Ｐゴシック" pitchFamily="-105" charset="-128"/>
                <a:cs typeface="ＭＳ Ｐゴシック" pitchFamily="-105" charset="-128"/>
              </a:rPr>
              <a:t>Think also about digital communication such as ringing up orders correctly on the POS/tills, emails and internet usage. </a:t>
            </a:r>
          </a:p>
          <a:p>
            <a:pPr lvl="0"/>
            <a:endParaRPr lang="en-GB" dirty="0">
              <a:solidFill>
                <a:srgbClr val="000000"/>
              </a:solidFill>
              <a:ea typeface="ＭＳ Ｐゴシック" pitchFamily="-105" charset="-128"/>
              <a:cs typeface="ＭＳ Ｐゴシック" pitchFamily="-105" charset="-128"/>
            </a:endParaRPr>
          </a:p>
        </p:txBody>
      </p:sp>
      <p:sp>
        <p:nvSpPr>
          <p:cNvPr id="4" name="TextBox 3">
            <a:extLst>
              <a:ext uri="{FF2B5EF4-FFF2-40B4-BE49-F238E27FC236}">
                <a16:creationId xmlns:a16="http://schemas.microsoft.com/office/drawing/2014/main" id="{E634B6B4-D802-4932-B928-C7889EAEA9CF}"/>
              </a:ext>
            </a:extLst>
          </p:cNvPr>
          <p:cNvSpPr txBox="1"/>
          <p:nvPr/>
        </p:nvSpPr>
        <p:spPr>
          <a:xfrm>
            <a:off x="457200" y="3985051"/>
            <a:ext cx="8075240" cy="707886"/>
          </a:xfrm>
          <a:prstGeom prst="rect">
            <a:avLst/>
          </a:prstGeom>
          <a:noFill/>
        </p:spPr>
        <p:txBody>
          <a:bodyPr wrap="square" rtlCol="0">
            <a:spAutoFit/>
          </a:bodyPr>
          <a:lstStyle/>
          <a:p>
            <a:pPr lvl="0" algn="ctr" eaLnBrk="0" hangingPunct="0">
              <a:lnSpc>
                <a:spcPts val="2400"/>
              </a:lnSpc>
              <a:spcBef>
                <a:spcPts val="1000"/>
              </a:spcBef>
              <a:spcAft>
                <a:spcPts val="1000"/>
              </a:spcAft>
            </a:pPr>
            <a:r>
              <a:rPr lang="en-GB" kern="0" dirty="0">
                <a:solidFill>
                  <a:srgbClr val="000000"/>
                </a:solidFill>
                <a:latin typeface="Arial"/>
              </a:rPr>
              <a:t>No matter what type of activity the most important thing is ACCURACY! Don’t rush! Get it right!</a:t>
            </a:r>
          </a:p>
        </p:txBody>
      </p:sp>
    </p:spTree>
    <p:extLst>
      <p:ext uri="{BB962C8B-B14F-4D97-AF65-F5344CB8AC3E}">
        <p14:creationId xmlns:p14="http://schemas.microsoft.com/office/powerpoint/2010/main" val="217329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extLst>
      <p:ext uri="{BB962C8B-B14F-4D97-AF65-F5344CB8AC3E}">
        <p14:creationId xmlns:p14="http://schemas.microsoft.com/office/powerpoint/2010/main" val="215099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Introduction</a:t>
            </a:r>
            <a:endParaRPr lang="en-US" dirty="0"/>
          </a:p>
        </p:txBody>
      </p:sp>
      <p:sp>
        <p:nvSpPr>
          <p:cNvPr id="3075" name="Content Placeholder 2"/>
          <p:cNvSpPr>
            <a:spLocks noGrp="1"/>
          </p:cNvSpPr>
          <p:nvPr>
            <p:ph sz="quarter" idx="10"/>
          </p:nvPr>
        </p:nvSpPr>
        <p:spPr>
          <a:xfrm>
            <a:off x="457200" y="1371600"/>
            <a:ext cx="5050904" cy="4755600"/>
          </a:xfrm>
        </p:spPr>
        <p:txBody>
          <a:bodyPr/>
          <a:lstStyle/>
          <a:p>
            <a:r>
              <a:rPr lang="en-GB" dirty="0"/>
              <a:t>Guests of the hospitality industry are increasingly looking for high levels of service.  Whether in a fast food take away, a 5* hotel or hostel they expect the staff they meet to ensure their experience is positive.  </a:t>
            </a:r>
          </a:p>
          <a:p>
            <a:r>
              <a:rPr lang="en-GB" dirty="0"/>
              <a:t>In such a competitive industry, businesses need to find ways in which they stand out from their competitors.  </a:t>
            </a:r>
          </a:p>
          <a:p>
            <a:r>
              <a:rPr lang="en-GB" dirty="0"/>
              <a:t>If their staff do not know what makes  positive guest service, they are unlikely to meet the needs of their guests</a:t>
            </a:r>
            <a:endParaRPr lang="en-US" dirty="0"/>
          </a:p>
        </p:txBody>
      </p:sp>
      <p:pic>
        <p:nvPicPr>
          <p:cNvPr id="4" name="Picture 3">
            <a:extLst>
              <a:ext uri="{FF2B5EF4-FFF2-40B4-BE49-F238E27FC236}">
                <a16:creationId xmlns:a16="http://schemas.microsoft.com/office/drawing/2014/main" id="{A0467EB5-EB9F-7147-9C86-2D98C1512F82}"/>
              </a:ext>
            </a:extLst>
          </p:cNvPr>
          <p:cNvPicPr>
            <a:picLocks noChangeAspect="1"/>
          </p:cNvPicPr>
          <p:nvPr/>
        </p:nvPicPr>
        <p:blipFill>
          <a:blip r:embed="rId2"/>
          <a:stretch>
            <a:fillRect/>
          </a:stretch>
        </p:blipFill>
        <p:spPr>
          <a:xfrm>
            <a:off x="5662464" y="2276872"/>
            <a:ext cx="3024336" cy="20162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628800"/>
            <a:ext cx="4186808" cy="3672408"/>
          </a:xfrm>
        </p:spPr>
        <p:txBody>
          <a:bodyPr/>
          <a:lstStyle/>
          <a:p>
            <a:pPr lvl="0"/>
            <a:r>
              <a:rPr lang="en-GB" dirty="0">
                <a:solidFill>
                  <a:srgbClr val="000000"/>
                </a:solidFill>
                <a:ea typeface="ＭＳ Ｐゴシック" pitchFamily="-105" charset="-128"/>
                <a:cs typeface="ＭＳ Ｐゴシック" pitchFamily="-105" charset="-128"/>
              </a:rPr>
              <a:t>A business that provides customer service relies on good first impressions. </a:t>
            </a:r>
          </a:p>
          <a:p>
            <a:pPr lvl="0"/>
            <a:r>
              <a:rPr lang="en-GB" dirty="0">
                <a:solidFill>
                  <a:srgbClr val="000000"/>
                </a:solidFill>
                <a:ea typeface="ＭＳ Ｐゴシック" pitchFamily="-105" charset="-128"/>
                <a:cs typeface="ＭＳ Ｐゴシック" pitchFamily="-105" charset="-128"/>
              </a:rPr>
              <a:t>When a guest enters the establishment, the guest makes judgments about the business based on the appearance, grooming, posture, and courtesy of the staff, as well as the appearance of the business. </a:t>
            </a:r>
          </a:p>
          <a:p>
            <a:pPr lvl="0"/>
            <a:endParaRPr lang="en-US" b="1"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8E29D52B-3121-5A4A-8982-88F61B05FE43}"/>
              </a:ext>
            </a:extLst>
          </p:cNvPr>
          <p:cNvPicPr>
            <a:picLocks noChangeAspect="1"/>
          </p:cNvPicPr>
          <p:nvPr/>
        </p:nvPicPr>
        <p:blipFill>
          <a:blip r:embed="rId2"/>
          <a:stretch>
            <a:fillRect/>
          </a:stretch>
        </p:blipFill>
        <p:spPr>
          <a:xfrm>
            <a:off x="4930267" y="2298902"/>
            <a:ext cx="3498304" cy="2332203"/>
          </a:xfrm>
          <a:prstGeom prst="rect">
            <a:avLst/>
          </a:prstGeom>
        </p:spPr>
      </p:pic>
    </p:spTree>
    <p:extLst>
      <p:ext uri="{BB962C8B-B14F-4D97-AF65-F5344CB8AC3E}">
        <p14:creationId xmlns:p14="http://schemas.microsoft.com/office/powerpoint/2010/main" val="2736083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628800"/>
            <a:ext cx="4258816" cy="4608512"/>
          </a:xfrm>
        </p:spPr>
        <p:txBody>
          <a:bodyPr/>
          <a:lstStyle/>
          <a:p>
            <a:pPr lvl="0"/>
            <a:r>
              <a:rPr lang="en-GB" dirty="0">
                <a:solidFill>
                  <a:srgbClr val="000000"/>
                </a:solidFill>
                <a:ea typeface="ＭＳ Ｐゴシック" pitchFamily="-105" charset="-128"/>
                <a:cs typeface="ＭＳ Ｐゴシック" pitchFamily="-105" charset="-128"/>
              </a:rPr>
              <a:t>These factors communicate a message to the guests about the business and its attitude to guests. </a:t>
            </a:r>
          </a:p>
          <a:p>
            <a:pPr lvl="0"/>
            <a:r>
              <a:rPr lang="en-GB" dirty="0">
                <a:solidFill>
                  <a:srgbClr val="000000"/>
                </a:solidFill>
                <a:ea typeface="ＭＳ Ｐゴシック" pitchFamily="-105" charset="-128"/>
                <a:cs typeface="ＭＳ Ｐゴシック" pitchFamily="-105" charset="-128"/>
              </a:rPr>
              <a:t>First impressions can colour the guest’s perception of the entire dining experience. Once the perception is formed, even if it is faulty, it is very hard to change. </a:t>
            </a:r>
          </a:p>
          <a:p>
            <a:pPr lvl="0"/>
            <a:r>
              <a:rPr lang="en-GB" dirty="0">
                <a:solidFill>
                  <a:srgbClr val="000000"/>
                </a:solidFill>
                <a:ea typeface="ＭＳ Ｐゴシック" pitchFamily="-105" charset="-128"/>
                <a:cs typeface="ＭＳ Ｐゴシック" pitchFamily="-105" charset="-128"/>
              </a:rPr>
              <a:t>You only get one chance for a good first impression </a:t>
            </a:r>
            <a:endParaRPr lang="en-US" dirty="0">
              <a:solidFill>
                <a:srgbClr val="000000"/>
              </a:solidFill>
              <a:ea typeface="ＭＳ Ｐゴシック" pitchFamily="-105" charset="-128"/>
              <a:cs typeface="ＭＳ Ｐゴシック" pitchFamily="-105" charset="-128"/>
            </a:endParaRPr>
          </a:p>
          <a:p>
            <a:pPr lvl="0"/>
            <a:endParaRPr lang="en-US" b="1" dirty="0">
              <a:solidFill>
                <a:srgbClr val="000000"/>
              </a:solidFill>
              <a:ea typeface="ＭＳ Ｐゴシック" pitchFamily="-105" charset="-128"/>
              <a:cs typeface="ＭＳ Ｐゴシック" pitchFamily="-105" charset="-128"/>
            </a:endParaRPr>
          </a:p>
        </p:txBody>
      </p:sp>
      <p:pic>
        <p:nvPicPr>
          <p:cNvPr id="8" name="Picture 7">
            <a:extLst>
              <a:ext uri="{FF2B5EF4-FFF2-40B4-BE49-F238E27FC236}">
                <a16:creationId xmlns:a16="http://schemas.microsoft.com/office/drawing/2014/main" id="{CCA0AD32-8EB2-EC4A-9917-BCEBBBBDECC7}"/>
              </a:ext>
            </a:extLst>
          </p:cNvPr>
          <p:cNvPicPr>
            <a:picLocks noChangeAspect="1"/>
          </p:cNvPicPr>
          <p:nvPr/>
        </p:nvPicPr>
        <p:blipFill>
          <a:blip r:embed="rId2"/>
          <a:stretch>
            <a:fillRect/>
          </a:stretch>
        </p:blipFill>
        <p:spPr>
          <a:xfrm>
            <a:off x="4716016" y="2276872"/>
            <a:ext cx="3786336" cy="252422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844824"/>
            <a:ext cx="4042792" cy="3600400"/>
          </a:xfrm>
        </p:spPr>
        <p:txBody>
          <a:bodyPr/>
          <a:lstStyle/>
          <a:p>
            <a:pPr lvl="0"/>
            <a:r>
              <a:rPr lang="en-US" b="1" dirty="0">
                <a:solidFill>
                  <a:srgbClr val="000000"/>
                </a:solidFill>
                <a:ea typeface="ＭＳ Ｐゴシック" pitchFamily="-105" charset="-128"/>
                <a:cs typeface="ＭＳ Ｐゴシック" pitchFamily="-105" charset="-128"/>
              </a:rPr>
              <a:t>Face to face </a:t>
            </a:r>
            <a:r>
              <a:rPr lang="en-GB" dirty="0">
                <a:solidFill>
                  <a:srgbClr val="000000"/>
                </a:solidFill>
                <a:ea typeface="ＭＳ Ｐゴシック" pitchFamily="-105" charset="-128"/>
                <a:cs typeface="ＭＳ Ｐゴシック" pitchFamily="-105" charset="-128"/>
              </a:rPr>
              <a:t>communication is the distinction of being able to see the other party or parties in a conversation. </a:t>
            </a:r>
          </a:p>
          <a:p>
            <a:pPr lvl="0"/>
            <a:r>
              <a:rPr lang="en-GB" dirty="0">
                <a:solidFill>
                  <a:srgbClr val="000000"/>
                </a:solidFill>
                <a:ea typeface="ＭＳ Ｐゴシック" pitchFamily="-105" charset="-128"/>
                <a:cs typeface="ＭＳ Ｐゴシック" pitchFamily="-105" charset="-128"/>
              </a:rPr>
              <a:t>It allows for a better exchange of information since both speaker and listener are able to see and interpret body language and facial expressions/</a:t>
            </a:r>
          </a:p>
          <a:p>
            <a:pPr lvl="0"/>
            <a:r>
              <a:rPr lang="en-GB" dirty="0">
                <a:solidFill>
                  <a:srgbClr val="000000"/>
                </a:solidFill>
                <a:ea typeface="ＭＳ Ｐゴシック" pitchFamily="-105" charset="-128"/>
                <a:cs typeface="ＭＳ Ｐゴシック" pitchFamily="-105" charset="-128"/>
              </a:rPr>
              <a:t>.</a:t>
            </a:r>
          </a:p>
        </p:txBody>
      </p:sp>
      <p:pic>
        <p:nvPicPr>
          <p:cNvPr id="6" name="Picture 5">
            <a:extLst>
              <a:ext uri="{FF2B5EF4-FFF2-40B4-BE49-F238E27FC236}">
                <a16:creationId xmlns:a16="http://schemas.microsoft.com/office/drawing/2014/main" id="{D3413036-E378-4141-B83A-53EA94632D7D}"/>
              </a:ext>
            </a:extLst>
          </p:cNvPr>
          <p:cNvPicPr>
            <a:picLocks noChangeAspect="1"/>
          </p:cNvPicPr>
          <p:nvPr/>
        </p:nvPicPr>
        <p:blipFill>
          <a:blip r:embed="rId2"/>
          <a:stretch>
            <a:fillRect/>
          </a:stretch>
        </p:blipFill>
        <p:spPr>
          <a:xfrm>
            <a:off x="4644010" y="1850185"/>
            <a:ext cx="3429000" cy="3429000"/>
          </a:xfrm>
          <a:prstGeom prst="rect">
            <a:avLst/>
          </a:prstGeom>
        </p:spPr>
      </p:pic>
    </p:spTree>
    <p:extLst>
      <p:ext uri="{BB962C8B-B14F-4D97-AF65-F5344CB8AC3E}">
        <p14:creationId xmlns:p14="http://schemas.microsoft.com/office/powerpoint/2010/main" val="3753778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772816"/>
            <a:ext cx="4978896" cy="4464496"/>
          </a:xfrm>
        </p:spPr>
        <p:txBody>
          <a:bodyPr/>
          <a:lstStyle/>
          <a:p>
            <a:pPr lvl="0"/>
            <a:r>
              <a:rPr lang="en-US" b="1" dirty="0">
                <a:solidFill>
                  <a:srgbClr val="000000"/>
                </a:solidFill>
                <a:ea typeface="ＭＳ Ｐゴシック" pitchFamily="-105" charset="-128"/>
                <a:cs typeface="ＭＳ Ｐゴシック" pitchFamily="-105" charset="-128"/>
              </a:rPr>
              <a:t>Non-verbal</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communication includes such things as tone of voice, voice quality, making eye contact with the person to whom you are talking, paying attention when somebody else talks, body position, distance from the person, and body movement. </a:t>
            </a:r>
          </a:p>
          <a:p>
            <a:pPr lvl="0"/>
            <a:r>
              <a:rPr lang="en-GB" dirty="0">
                <a:solidFill>
                  <a:srgbClr val="000000"/>
                </a:solidFill>
                <a:ea typeface="ＭＳ Ｐゴシック" pitchFamily="-105" charset="-128"/>
                <a:cs typeface="ＭＳ Ｐゴシック" pitchFamily="-105" charset="-128"/>
              </a:rPr>
              <a:t>It is easy to say one thing but to communicate the opposite with your non-verbal communication. When the non-verbal part of your communication is in conflict with the verbal message, others tend to trust the non-verbal message.</a:t>
            </a:r>
          </a:p>
        </p:txBody>
      </p:sp>
      <p:pic>
        <p:nvPicPr>
          <p:cNvPr id="6" name="Picture 5">
            <a:extLst>
              <a:ext uri="{FF2B5EF4-FFF2-40B4-BE49-F238E27FC236}">
                <a16:creationId xmlns:a16="http://schemas.microsoft.com/office/drawing/2014/main" id="{F0A417BE-E9B7-4645-9402-2B58D869DB00}"/>
              </a:ext>
            </a:extLst>
          </p:cNvPr>
          <p:cNvPicPr>
            <a:picLocks noChangeAspect="1"/>
          </p:cNvPicPr>
          <p:nvPr/>
        </p:nvPicPr>
        <p:blipFill>
          <a:blip r:embed="rId2"/>
          <a:stretch>
            <a:fillRect/>
          </a:stretch>
        </p:blipFill>
        <p:spPr>
          <a:xfrm>
            <a:off x="5292080" y="2564904"/>
            <a:ext cx="3246278" cy="2164185"/>
          </a:xfrm>
          <a:prstGeom prst="rect">
            <a:avLst/>
          </a:prstGeom>
        </p:spPr>
      </p:pic>
    </p:spTree>
    <p:extLst>
      <p:ext uri="{BB962C8B-B14F-4D97-AF65-F5344CB8AC3E}">
        <p14:creationId xmlns:p14="http://schemas.microsoft.com/office/powerpoint/2010/main" val="3225548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772816"/>
            <a:ext cx="4906888" cy="4464496"/>
          </a:xfrm>
        </p:spPr>
        <p:txBody>
          <a:bodyPr/>
          <a:lstStyle/>
          <a:p>
            <a:pPr lvl="0"/>
            <a:r>
              <a:rPr lang="en-US" b="1" dirty="0">
                <a:solidFill>
                  <a:srgbClr val="000000"/>
                </a:solidFill>
                <a:ea typeface="ＭＳ Ｐゴシック" pitchFamily="-105" charset="-128"/>
                <a:cs typeface="ＭＳ Ｐゴシック" pitchFamily="-105" charset="-128"/>
              </a:rPr>
              <a:t>Effective listening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you can listen about four times as fast as you can speak. It is easy to listen to your own thoughts at the same time as listening to somebody else speak. It is also easy to listen to only your own thoughts while somebody else is speaking. </a:t>
            </a:r>
          </a:p>
          <a:p>
            <a:pPr lvl="0"/>
            <a:r>
              <a:rPr lang="en-GB" dirty="0">
                <a:solidFill>
                  <a:srgbClr val="000000"/>
                </a:solidFill>
                <a:ea typeface="ＭＳ Ｐゴシック" pitchFamily="-105" charset="-128"/>
                <a:cs typeface="ＭＳ Ｐゴシック" pitchFamily="-105" charset="-128"/>
              </a:rPr>
              <a:t>To be an active listener, you must deliberately resist this tendency to let your mind wander. Not only will you remember more of what the speaker is saying, but the speaker will feel that you are listening.</a:t>
            </a:r>
          </a:p>
          <a:p>
            <a:pPr lvl="0"/>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39BF7601-3F08-4A4D-81C5-40F211F0FBC7}"/>
              </a:ext>
            </a:extLst>
          </p:cNvPr>
          <p:cNvPicPr>
            <a:picLocks noChangeAspect="1"/>
          </p:cNvPicPr>
          <p:nvPr/>
        </p:nvPicPr>
        <p:blipFill>
          <a:blip r:embed="rId2"/>
          <a:stretch>
            <a:fillRect/>
          </a:stretch>
        </p:blipFill>
        <p:spPr>
          <a:xfrm>
            <a:off x="5462712" y="2276872"/>
            <a:ext cx="3212976" cy="3212976"/>
          </a:xfrm>
          <a:prstGeom prst="rect">
            <a:avLst/>
          </a:prstGeom>
        </p:spPr>
      </p:pic>
    </p:spTree>
    <p:extLst>
      <p:ext uri="{BB962C8B-B14F-4D97-AF65-F5344CB8AC3E}">
        <p14:creationId xmlns:p14="http://schemas.microsoft.com/office/powerpoint/2010/main" val="2966388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772816"/>
            <a:ext cx="4690864" cy="4464496"/>
          </a:xfrm>
        </p:spPr>
        <p:txBody>
          <a:bodyPr/>
          <a:lstStyle/>
          <a:p>
            <a:pPr lvl="0"/>
            <a:r>
              <a:rPr lang="en-US" b="1" dirty="0">
                <a:solidFill>
                  <a:srgbClr val="000000"/>
                </a:solidFill>
                <a:ea typeface="ＭＳ Ｐゴシック" pitchFamily="-105" charset="-128"/>
                <a:cs typeface="ＭＳ Ｐゴシック" pitchFamily="-105" charset="-128"/>
              </a:rPr>
              <a:t>Over the telephone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communicating on the telephone can be more difficult than speaking in person because many of the non-verbal cues are missing. When dealing with guests and other outsiders, it is particularly important to create a good first impression of your business. This first impression is created almost solely by your voice. </a:t>
            </a:r>
          </a:p>
          <a:p>
            <a:pPr lvl="0"/>
            <a:r>
              <a:rPr lang="en-GB" dirty="0">
                <a:solidFill>
                  <a:srgbClr val="000000"/>
                </a:solidFill>
                <a:ea typeface="ＭＳ Ｐゴシック" pitchFamily="-105" charset="-128"/>
                <a:cs typeface="ＭＳ Ｐゴシック" pitchFamily="-105" charset="-128"/>
              </a:rPr>
              <a:t>Therefore, working on telephone communication skills is a sensible investment of a businesses time. </a:t>
            </a:r>
          </a:p>
          <a:p>
            <a:pPr lvl="0"/>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5261F203-8F6F-124E-8F8C-A11B5B1D0508}"/>
              </a:ext>
            </a:extLst>
          </p:cNvPr>
          <p:cNvPicPr>
            <a:picLocks noChangeAspect="1"/>
          </p:cNvPicPr>
          <p:nvPr/>
        </p:nvPicPr>
        <p:blipFill>
          <a:blip r:embed="rId2"/>
          <a:stretch>
            <a:fillRect/>
          </a:stretch>
        </p:blipFill>
        <p:spPr>
          <a:xfrm>
            <a:off x="5015260" y="2348880"/>
            <a:ext cx="3786336" cy="2524224"/>
          </a:xfrm>
          <a:prstGeom prst="rect">
            <a:avLst/>
          </a:prstGeom>
        </p:spPr>
      </p:pic>
    </p:spTree>
    <p:extLst>
      <p:ext uri="{BB962C8B-B14F-4D97-AF65-F5344CB8AC3E}">
        <p14:creationId xmlns:p14="http://schemas.microsoft.com/office/powerpoint/2010/main" val="1218432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18488" cy="934616"/>
          </a:xfrm>
        </p:spPr>
        <p:txBody>
          <a:bodyPr/>
          <a:lstStyle/>
          <a:p>
            <a:r>
              <a:rPr lang="en-GB" dirty="0"/>
              <a:t>Methods of communication when dealing with guests</a:t>
            </a:r>
            <a:endParaRPr lang="en-US" dirty="0"/>
          </a:p>
        </p:txBody>
      </p:sp>
      <p:sp>
        <p:nvSpPr>
          <p:cNvPr id="3" name="Content Placeholder 2"/>
          <p:cNvSpPr>
            <a:spLocks noGrp="1"/>
          </p:cNvSpPr>
          <p:nvPr>
            <p:ph sz="quarter" idx="10"/>
          </p:nvPr>
        </p:nvSpPr>
        <p:spPr>
          <a:xfrm>
            <a:off x="457200" y="1772816"/>
            <a:ext cx="4618856" cy="4464496"/>
          </a:xfrm>
        </p:spPr>
        <p:txBody>
          <a:bodyPr/>
          <a:lstStyle/>
          <a:p>
            <a:pPr lvl="0"/>
            <a:r>
              <a:rPr lang="en-US" b="1" dirty="0">
                <a:solidFill>
                  <a:srgbClr val="000000"/>
                </a:solidFill>
                <a:ea typeface="ＭＳ Ｐゴシック" pitchFamily="-105" charset="-128"/>
                <a:cs typeface="ＭＳ Ｐゴシック" pitchFamily="-105" charset="-128"/>
              </a:rPr>
              <a:t>In writing </a:t>
            </a:r>
            <a:r>
              <a:rPr lang="en-US" dirty="0">
                <a:solidFill>
                  <a:srgbClr val="000000"/>
                </a:solidFill>
                <a:ea typeface="ＭＳ Ｐゴシック" pitchFamily="-105" charset="-128"/>
                <a:cs typeface="ＭＳ Ｐゴシック" pitchFamily="-105" charset="-128"/>
              </a:rPr>
              <a:t>– </a:t>
            </a:r>
            <a:r>
              <a:rPr lang="en-GB" dirty="0">
                <a:solidFill>
                  <a:srgbClr val="000000"/>
                </a:solidFill>
                <a:ea typeface="ＭＳ Ｐゴシック" pitchFamily="-105" charset="-128"/>
                <a:cs typeface="ＭＳ Ｐゴシック" pitchFamily="-105" charset="-128"/>
              </a:rPr>
              <a:t>we encounter written communication through letters, memos, reports, job applications and resumes, marketing literature, notices on staff noticeboards boards, employee handbooks, promotional signs, meal orders, membership application forms, float balance sheets. </a:t>
            </a:r>
          </a:p>
          <a:p>
            <a:pPr lvl="0"/>
            <a:r>
              <a:rPr lang="en-GB" dirty="0">
                <a:solidFill>
                  <a:srgbClr val="000000"/>
                </a:solidFill>
                <a:ea typeface="ＭＳ Ｐゴシック" pitchFamily="-105" charset="-128"/>
                <a:cs typeface="ＭＳ Ｐゴシック" pitchFamily="-105" charset="-128"/>
              </a:rPr>
              <a:t>Electronic communication in the form of the internet and email as well as text messaging have become important methods of communication in the workplace.</a:t>
            </a:r>
          </a:p>
          <a:p>
            <a:pPr lvl="0"/>
            <a:endParaRPr lang="en-GB" dirty="0">
              <a:solidFill>
                <a:srgbClr val="000000"/>
              </a:solidFill>
              <a:ea typeface="ＭＳ Ｐゴシック" pitchFamily="-105" charset="-128"/>
              <a:cs typeface="ＭＳ Ｐゴシック" pitchFamily="-105" charset="-128"/>
            </a:endParaRPr>
          </a:p>
        </p:txBody>
      </p:sp>
      <p:pic>
        <p:nvPicPr>
          <p:cNvPr id="6" name="Picture 5">
            <a:extLst>
              <a:ext uri="{FF2B5EF4-FFF2-40B4-BE49-F238E27FC236}">
                <a16:creationId xmlns:a16="http://schemas.microsoft.com/office/drawing/2014/main" id="{C6489CFE-3504-8947-8FA1-7B573E842C89}"/>
              </a:ext>
            </a:extLst>
          </p:cNvPr>
          <p:cNvPicPr>
            <a:picLocks noChangeAspect="1"/>
          </p:cNvPicPr>
          <p:nvPr/>
        </p:nvPicPr>
        <p:blipFill>
          <a:blip r:embed="rId2"/>
          <a:stretch>
            <a:fillRect/>
          </a:stretch>
        </p:blipFill>
        <p:spPr>
          <a:xfrm>
            <a:off x="5090485" y="2166888"/>
            <a:ext cx="3786336" cy="2524224"/>
          </a:xfrm>
          <a:prstGeom prst="rect">
            <a:avLst/>
          </a:prstGeom>
        </p:spPr>
      </p:pic>
    </p:spTree>
    <p:extLst>
      <p:ext uri="{BB962C8B-B14F-4D97-AF65-F5344CB8AC3E}">
        <p14:creationId xmlns:p14="http://schemas.microsoft.com/office/powerpoint/2010/main" val="25348644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1475</TotalTime>
  <Words>748</Words>
  <Application>Microsoft Macintosh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Lucida Grande</vt:lpstr>
      <vt:lpstr>Times New Roman</vt:lpstr>
      <vt:lpstr>Default Design</vt:lpstr>
      <vt:lpstr>Know how effective communication is used to benefit a hospitality establishment</vt:lpstr>
      <vt:lpstr>Introduction</vt:lpstr>
      <vt:lpstr>Methods of communication when dealing with guests</vt:lpstr>
      <vt:lpstr>Methods of communication when dealing with guests</vt:lpstr>
      <vt:lpstr>Methods of communication when dealing with guests</vt:lpstr>
      <vt:lpstr>Methods of communication when dealing with guests</vt:lpstr>
      <vt:lpstr>Methods of communication when dealing with guests</vt:lpstr>
      <vt:lpstr>Methods of communication when dealing with guests</vt:lpstr>
      <vt:lpstr>Methods of communication when dealing with guests</vt:lpstr>
      <vt:lpstr>Methods of communication when dealing with guests</vt:lpstr>
      <vt:lpstr>Methods of communication when dealing with guests</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157</cp:revision>
  <dcterms:created xsi:type="dcterms:W3CDTF">2013-05-28T00:38:54Z</dcterms:created>
  <dcterms:modified xsi:type="dcterms:W3CDTF">2020-04-06T16:56:11Z</dcterms:modified>
</cp:coreProperties>
</file>