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8"/>
  </p:notesMasterIdLst>
  <p:handoutMasterIdLst>
    <p:handoutMasterId r:id="rId9"/>
  </p:handoutMasterIdLst>
  <p:sldIdLst>
    <p:sldId id="366" r:id="rId2"/>
    <p:sldId id="341" r:id="rId3"/>
    <p:sldId id="361" r:id="rId4"/>
    <p:sldId id="352" r:id="rId5"/>
    <p:sldId id="362" r:id="rId6"/>
    <p:sldId id="357" r:id="rId7"/>
  </p:sldIdLst>
  <p:sldSz cx="9144000" cy="6858000" type="screen4x3"/>
  <p:notesSz cx="6858000" cy="9144000"/>
  <p:custDataLst>
    <p:tags r:id="rId10"/>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k Flanagan" initials="PF" lastIdx="5" clrIdx="0">
    <p:extLst>
      <p:ext uri="{19B8F6BF-5375-455C-9EA6-DF929625EA0E}">
        <p15:presenceInfo xmlns:p15="http://schemas.microsoft.com/office/powerpoint/2012/main" userId="Patrick Flanag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4"/>
  </p:normalViewPr>
  <p:slideViewPr>
    <p:cSldViewPr showGuides="1">
      <p:cViewPr varScale="1">
        <p:scale>
          <a:sx n="105" d="100"/>
          <a:sy n="105" d="100"/>
        </p:scale>
        <p:origin x="184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4/6/20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Content Placeholder 4"/>
          <p:cNvSpPr>
            <a:spLocks noGrp="1"/>
          </p:cNvSpPr>
          <p:nvPr>
            <p:ph sz="quarter" idx="10"/>
          </p:nvPr>
        </p:nvSpPr>
        <p:spPr>
          <a:xfrm>
            <a:off x="457200" y="1371600"/>
            <a:ext cx="8229600" cy="47556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0"/>
          <p:cNvSpPr txBox="1">
            <a:spLocks noChangeArrowheads="1"/>
          </p:cNvSpPr>
          <p:nvPr userDrawn="1"/>
        </p:nvSpPr>
        <p:spPr bwMode="white">
          <a:xfrm>
            <a:off x="0" y="234106"/>
            <a:ext cx="6549787" cy="4572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a:solidFill>
                  <a:srgbClr val="D9D9D9"/>
                </a:solidFill>
                <a:cs typeface="Arial" charset="0"/>
              </a:rPr>
              <a:t> </a:t>
            </a:r>
          </a:p>
        </p:txBody>
      </p:sp>
      <p:sp>
        <p:nvSpPr>
          <p:cNvPr id="1029" name="Rectangle 14"/>
          <p:cNvSpPr>
            <a:spLocks noChangeArrowheads="1"/>
          </p:cNvSpPr>
          <p:nvPr userDrawn="1"/>
        </p:nvSpPr>
        <p:spPr bwMode="auto">
          <a:xfrm>
            <a:off x="457200" y="308718"/>
            <a:ext cx="6092587" cy="307975"/>
          </a:xfrm>
          <a:prstGeom prst="rect">
            <a:avLst/>
          </a:prstGeom>
          <a:noFill/>
          <a:ln w="9525">
            <a:noFill/>
            <a:miter lim="800000"/>
            <a:headEnd/>
            <a:tailEnd/>
          </a:ln>
        </p:spPr>
        <p:txBody>
          <a:bodyPr wrap="square">
            <a:prstTxWarp prst="textNoShape">
              <a:avLst/>
            </a:prstTxWarp>
            <a:spAutoFit/>
          </a:bodyPr>
          <a:lstStyle/>
          <a:p>
            <a:r>
              <a:rPr lang="en-GB" sz="1400" dirty="0">
                <a:solidFill>
                  <a:schemeClr val="bg1"/>
                </a:solidFill>
              </a:rPr>
              <a:t>Level 2 </a:t>
            </a:r>
            <a:r>
              <a:rPr lang="en-GB" sz="1400" b="1" dirty="0">
                <a:solidFill>
                  <a:schemeClr val="bg1"/>
                </a:solidFill>
              </a:rPr>
              <a:t>Hospitality and Catering </a:t>
            </a:r>
            <a:endParaRPr lang="en-US" sz="1400" b="1" dirty="0">
              <a:solidFill>
                <a:schemeClr val="bg1"/>
              </a:solidFill>
            </a:endParaRPr>
          </a:p>
        </p:txBody>
      </p:sp>
      <p:sp>
        <p:nvSpPr>
          <p:cNvPr id="1030" name="Text Box 10"/>
          <p:cNvSpPr txBox="1">
            <a:spLocks noChangeArrowheads="1"/>
          </p:cNvSpPr>
          <p:nvPr userDrawn="1"/>
        </p:nvSpPr>
        <p:spPr bwMode="white">
          <a:xfrm>
            <a:off x="0" y="6324600"/>
            <a:ext cx="9144000" cy="381000"/>
          </a:xfrm>
          <a:prstGeom prst="rect">
            <a:avLst/>
          </a:prstGeom>
          <a:solidFill>
            <a:srgbClr val="D9D9D9"/>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a:solidFill>
                  <a:srgbClr val="D81E05"/>
                </a:solidFill>
                <a:cs typeface="Arial" charset="0"/>
              </a:rPr>
              <a:t> </a:t>
            </a:r>
          </a:p>
        </p:txBody>
      </p:sp>
      <p:sp>
        <p:nvSpPr>
          <p:cNvPr id="1031" name="Text Box 10"/>
          <p:cNvSpPr txBox="1">
            <a:spLocks noChangeArrowheads="1"/>
          </p:cNvSpPr>
          <p:nvPr userDrawn="1"/>
        </p:nvSpPr>
        <p:spPr bwMode="white">
          <a:xfrm>
            <a:off x="0" y="6705600"/>
            <a:ext cx="9144000" cy="1524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a:solidFill>
                  <a:srgbClr val="D81E05"/>
                </a:solidFill>
                <a:cs typeface="Arial" charset="0"/>
              </a:rPr>
              <a:t> </a:t>
            </a:r>
          </a:p>
        </p:txBody>
      </p:sp>
      <p:sp>
        <p:nvSpPr>
          <p:cNvPr id="53259" name="Text Box 11"/>
          <p:cNvSpPr txBox="1">
            <a:spLocks noChangeArrowheads="1"/>
          </p:cNvSpPr>
          <p:nvPr userDrawn="1"/>
        </p:nvSpPr>
        <p:spPr bwMode="auto">
          <a:xfrm>
            <a:off x="457200" y="6400800"/>
            <a:ext cx="6477000" cy="228600"/>
          </a:xfrm>
          <a:prstGeom prst="rect">
            <a:avLst/>
          </a:prstGeom>
          <a:noFill/>
          <a:ln w="9525">
            <a:noFill/>
            <a:miter lim="800000"/>
            <a:headEnd/>
            <a:tailEnd/>
          </a:ln>
        </p:spPr>
        <p:txBody>
          <a:bodyPr lIns="0" tIns="0" rIns="0" bIns="0">
            <a:prstTxWarp prst="textNoShape">
              <a:avLst/>
            </a:prstTxWarp>
          </a:bodyPr>
          <a:lstStyle/>
          <a:p>
            <a:pPr>
              <a:spcBef>
                <a:spcPts val="600"/>
              </a:spcBef>
            </a:pPr>
            <a:r>
              <a:rPr lang="en-US" sz="1100" dirty="0"/>
              <a:t>© 2017 City and Guilds of London Institute. All rights reserved</a:t>
            </a:r>
            <a:r>
              <a:rPr lang="en-US" sz="900" dirty="0"/>
              <a:t>.</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2" name="Text Box 11"/>
          <p:cNvSpPr txBox="1">
            <a:spLocks noChangeArrowheads="1"/>
          </p:cNvSpPr>
          <p:nvPr userDrawn="1"/>
        </p:nvSpPr>
        <p:spPr bwMode="auto">
          <a:xfrm>
            <a:off x="7239000" y="6400800"/>
            <a:ext cx="1447800"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1100">
                <a:ea typeface="Arial" pitchFamily="-105" charset="0"/>
                <a:cs typeface="Arial" pitchFamily="-105" charset="0"/>
              </a:rPr>
              <a:pPr algn="r">
                <a:spcBef>
                  <a:spcPts val="600"/>
                </a:spcBef>
              </a:pPr>
              <a:t>‹#›</a:t>
            </a:fld>
            <a:r>
              <a:rPr lang="en-US" sz="1100" dirty="0">
                <a:ea typeface="Arial" pitchFamily="-105" charset="0"/>
                <a:cs typeface="Arial" pitchFamily="-105" charset="0"/>
              </a:rPr>
              <a:t> of 6</a:t>
            </a:r>
          </a:p>
          <a:p>
            <a:br>
              <a:rPr lang="en-US" sz="1100" dirty="0">
                <a:ea typeface="Arial" pitchFamily="-105" charset="0"/>
                <a:cs typeface="Arial" pitchFamily="-105" charset="0"/>
              </a:rPr>
            </a:br>
            <a:endParaRPr lang="en-US" sz="1100" dirty="0">
              <a:ea typeface="Arial" pitchFamily="-105" charset="0"/>
              <a:cs typeface="Arial" pitchFamily="-105" charset="0"/>
            </a:endParaRPr>
          </a:p>
          <a:p>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035" name="Title Placeholder 10"/>
          <p:cNvSpPr>
            <a:spLocks noGrp="1"/>
          </p:cNvSpPr>
          <p:nvPr>
            <p:ph type="title"/>
          </p:nvPr>
        </p:nvSpPr>
        <p:spPr bwMode="auto">
          <a:xfrm>
            <a:off x="457200" y="838200"/>
            <a:ext cx="8218488" cy="382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36" name="Text Placeholder 13"/>
          <p:cNvSpPr>
            <a:spLocks noGrp="1"/>
          </p:cNvSpPr>
          <p:nvPr>
            <p:ph type="body" idx="1"/>
          </p:nvPr>
        </p:nvSpPr>
        <p:spPr bwMode="auto">
          <a:xfrm>
            <a:off x="457200" y="1371600"/>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44513" y="259929"/>
            <a:ext cx="2015456" cy="39775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Lst>
  <p:hf sldNum="0" hdr="0" ftr="0" dt="0"/>
  <p:txStyles>
    <p:titleStyle>
      <a:lvl1pPr algn="l" rtl="0" eaLnBrk="0" fontAlgn="base" hangingPunct="0">
        <a:spcBef>
          <a:spcPct val="0"/>
        </a:spcBef>
        <a:spcAft>
          <a:spcPct val="0"/>
        </a:spcAft>
        <a:defRPr sz="2400" b="1">
          <a:solidFill>
            <a:srgbClr val="E3061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E3061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E3061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15"/>
          <p:cNvSpPr>
            <a:spLocks noGrp="1" noChangeArrowheads="1"/>
          </p:cNvSpPr>
          <p:nvPr>
            <p:ph type="title"/>
          </p:nvPr>
        </p:nvSpPr>
        <p:spPr>
          <a:xfrm>
            <a:off x="533400" y="3608821"/>
            <a:ext cx="8077200" cy="850032"/>
          </a:xfrm>
        </p:spPr>
        <p:txBody>
          <a:bodyPr anchor="t"/>
          <a:lstStyle/>
          <a:p>
            <a:pPr lvl="0"/>
            <a:r>
              <a:rPr lang="en-GB" dirty="0"/>
              <a:t>Know how effective communication is used to benefit a hospitality establishment </a:t>
            </a:r>
          </a:p>
        </p:txBody>
      </p:sp>
      <p:sp>
        <p:nvSpPr>
          <p:cNvPr id="2050" name="Rectangle 14"/>
          <p:cNvSpPr>
            <a:spLocks noGrp="1" noChangeArrowheads="1"/>
          </p:cNvSpPr>
          <p:nvPr>
            <p:ph sz="quarter" idx="10"/>
          </p:nvPr>
        </p:nvSpPr>
        <p:spPr>
          <a:xfrm>
            <a:off x="457200" y="1916832"/>
            <a:ext cx="8229600" cy="1800200"/>
          </a:xfrm>
        </p:spPr>
        <p:txBody>
          <a:bodyPr/>
          <a:lstStyle/>
          <a:p>
            <a:pPr marL="0" indent="0" eaLnBrk="1" hangingPunct="1"/>
            <a:endParaRPr b="1" dirty="0">
              <a:ea typeface="ＭＳ Ｐゴシック" pitchFamily="-105" charset="-128"/>
              <a:cs typeface="ＭＳ Ｐゴシック" pitchFamily="-105" charset="-128"/>
            </a:endParaRPr>
          </a:p>
          <a:p>
            <a:pPr marL="0" indent="0" eaLnBrk="1" hangingPunct="1"/>
            <a:endParaRPr b="1" dirty="0">
              <a:ea typeface="ＭＳ Ｐゴシック" pitchFamily="-105" charset="-128"/>
              <a:cs typeface="ＭＳ Ｐゴシック" pitchFamily="-105" charset="-128"/>
            </a:endParaRPr>
          </a:p>
          <a:p>
            <a:pPr marL="0" indent="0" algn="ctr" eaLnBrk="1" hangingPunct="1"/>
            <a:r>
              <a:rPr sz="6600" dirty="0">
                <a:solidFill>
                  <a:schemeClr val="bg1"/>
                </a:solidFill>
                <a:ea typeface="ＭＳ Ｐゴシック" pitchFamily="-105" charset="-128"/>
                <a:cs typeface="ＭＳ Ｐゴシック" pitchFamily="-105" charset="-128"/>
              </a:rPr>
              <a:t>PowerPoint presentation</a:t>
            </a:r>
          </a:p>
        </p:txBody>
      </p:sp>
      <p:sp>
        <p:nvSpPr>
          <p:cNvPr id="2051" name="Text Box 10"/>
          <p:cNvSpPr txBox="1">
            <a:spLocks noChangeArrowheads="1"/>
          </p:cNvSpPr>
          <p:nvPr/>
        </p:nvSpPr>
        <p:spPr bwMode="white">
          <a:xfrm>
            <a:off x="533400" y="2057400"/>
            <a:ext cx="8077200" cy="1295400"/>
          </a:xfrm>
          <a:prstGeom prst="rect">
            <a:avLst/>
          </a:prstGeom>
          <a:solidFill>
            <a:srgbClr val="E30613"/>
          </a:solidFill>
          <a:ln w="9525">
            <a:noFill/>
            <a:miter lim="800000"/>
            <a:headEnd/>
            <a:tailEnd/>
          </a:ln>
        </p:spPr>
        <p:txBody>
          <a:bodyPr wrap="none">
            <a:prstTxWarp prst="textNoShape">
              <a:avLst/>
            </a:prstTxWarp>
          </a:bodyPr>
          <a:lstStyle/>
          <a:p>
            <a:r>
              <a:rPr lang="en-GB" sz="1800">
                <a:solidFill>
                  <a:srgbClr val="D81E05"/>
                </a:solidFill>
                <a:ea typeface="Arial" pitchFamily="-105" charset="0"/>
                <a:cs typeface="Arial" pitchFamily="-105" charset="0"/>
              </a:rPr>
              <a:t> </a:t>
            </a:r>
          </a:p>
        </p:txBody>
      </p:sp>
      <p:sp>
        <p:nvSpPr>
          <p:cNvPr id="2052" name="Text Box 10"/>
          <p:cNvSpPr txBox="1">
            <a:spLocks noChangeArrowheads="1"/>
          </p:cNvSpPr>
          <p:nvPr/>
        </p:nvSpPr>
        <p:spPr bwMode="white">
          <a:xfrm>
            <a:off x="533400" y="3352800"/>
            <a:ext cx="8077200" cy="228600"/>
          </a:xfrm>
          <a:prstGeom prst="rect">
            <a:avLst/>
          </a:prstGeom>
          <a:solidFill>
            <a:srgbClr val="D9D9D9"/>
          </a:solidFill>
          <a:ln w="9525">
            <a:noFill/>
            <a:miter lim="800000"/>
            <a:headEnd/>
            <a:tailEnd/>
          </a:ln>
        </p:spPr>
        <p:txBody>
          <a:bodyPr wrap="none">
            <a:prstTxWarp prst="textNoShape">
              <a:avLst/>
            </a:prstTxWarp>
          </a:bodyPr>
          <a:lstStyle/>
          <a:p>
            <a:r>
              <a:rPr lang="en-GB" sz="1800">
                <a:solidFill>
                  <a:srgbClr val="D81E05"/>
                </a:solidFill>
                <a:ea typeface="Arial" pitchFamily="-105" charset="0"/>
                <a:cs typeface="Arial" pitchFamily="-105" charset="0"/>
              </a:rPr>
              <a:t> </a:t>
            </a:r>
          </a:p>
        </p:txBody>
      </p:sp>
      <p:sp>
        <p:nvSpPr>
          <p:cNvPr id="2054" name="TextBox 9"/>
          <p:cNvSpPr txBox="1">
            <a:spLocks noChangeArrowheads="1"/>
          </p:cNvSpPr>
          <p:nvPr/>
        </p:nvSpPr>
        <p:spPr bwMode="auto">
          <a:xfrm>
            <a:off x="762000" y="2209800"/>
            <a:ext cx="7696200" cy="461963"/>
          </a:xfrm>
          <a:prstGeom prst="rect">
            <a:avLst/>
          </a:prstGeom>
          <a:noFill/>
          <a:ln w="9525">
            <a:noFill/>
            <a:miter lim="800000"/>
            <a:headEnd/>
            <a:tailEnd/>
          </a:ln>
        </p:spPr>
        <p:txBody>
          <a:bodyPr>
            <a:prstTxWarp prst="textNoShape">
              <a:avLst/>
            </a:prstTxWarp>
            <a:spAutoFit/>
          </a:bodyPr>
          <a:lstStyle/>
          <a:p>
            <a:r>
              <a:rPr lang="en-GB" sz="2400" b="1" dirty="0">
                <a:solidFill>
                  <a:srgbClr val="FFFFFF"/>
                </a:solidFill>
              </a:rPr>
              <a:t>Unit 203: Provide guest service</a:t>
            </a:r>
            <a:endParaRPr lang="en-US" sz="2400" dirty="0">
              <a:solidFill>
                <a:schemeClr val="bg1"/>
              </a:solidFill>
            </a:endParaRPr>
          </a:p>
        </p:txBody>
      </p:sp>
    </p:spTree>
    <p:extLst>
      <p:ext uri="{BB962C8B-B14F-4D97-AF65-F5344CB8AC3E}">
        <p14:creationId xmlns:p14="http://schemas.microsoft.com/office/powerpoint/2010/main" val="83634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92EAC-CCF7-427A-953B-476A0060BA55}"/>
              </a:ext>
            </a:extLst>
          </p:cNvPr>
          <p:cNvSpPr>
            <a:spLocks noGrp="1"/>
          </p:cNvSpPr>
          <p:nvPr>
            <p:ph type="title"/>
          </p:nvPr>
        </p:nvSpPr>
        <p:spPr>
          <a:xfrm>
            <a:off x="457200" y="838200"/>
            <a:ext cx="8218488" cy="718592"/>
          </a:xfrm>
        </p:spPr>
        <p:txBody>
          <a:bodyPr/>
          <a:lstStyle/>
          <a:p>
            <a:r>
              <a:rPr lang="en-GB" dirty="0"/>
              <a:t>Principles of effective communication</a:t>
            </a:r>
          </a:p>
        </p:txBody>
      </p:sp>
      <p:sp>
        <p:nvSpPr>
          <p:cNvPr id="3" name="Content Placeholder 2">
            <a:extLst>
              <a:ext uri="{FF2B5EF4-FFF2-40B4-BE49-F238E27FC236}">
                <a16:creationId xmlns:a16="http://schemas.microsoft.com/office/drawing/2014/main" id="{9A95D532-5D22-4110-A323-BE37A56FDF6D}"/>
              </a:ext>
            </a:extLst>
          </p:cNvPr>
          <p:cNvSpPr>
            <a:spLocks noGrp="1"/>
          </p:cNvSpPr>
          <p:nvPr>
            <p:ph sz="quarter" idx="10"/>
          </p:nvPr>
        </p:nvSpPr>
        <p:spPr>
          <a:xfrm>
            <a:off x="457200" y="1700808"/>
            <a:ext cx="7571184" cy="3960440"/>
          </a:xfrm>
        </p:spPr>
        <p:txBody>
          <a:bodyPr/>
          <a:lstStyle/>
          <a:p>
            <a:pPr lvl="0"/>
            <a:r>
              <a:rPr lang="en-GB" dirty="0"/>
              <a:t>An important part of being a successful communicator is managing your feelings and emotions, and being calm and collected. </a:t>
            </a:r>
          </a:p>
          <a:p>
            <a:pPr lvl="0"/>
            <a:r>
              <a:rPr lang="en-GB" dirty="0"/>
              <a:t>Development of your communication skills should be rooted in a few basic principles like being sincere, friendly and polite. </a:t>
            </a:r>
          </a:p>
          <a:p>
            <a:pPr lvl="0"/>
            <a:r>
              <a:rPr lang="en-GB" dirty="0"/>
              <a:t>Don't make assumptions, be antagonistic or take things personally. </a:t>
            </a:r>
          </a:p>
        </p:txBody>
      </p:sp>
    </p:spTree>
    <p:extLst>
      <p:ext uri="{BB962C8B-B14F-4D97-AF65-F5344CB8AC3E}">
        <p14:creationId xmlns:p14="http://schemas.microsoft.com/office/powerpoint/2010/main" val="3610280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92EAC-CCF7-427A-953B-476A0060BA55}"/>
              </a:ext>
            </a:extLst>
          </p:cNvPr>
          <p:cNvSpPr>
            <a:spLocks noGrp="1"/>
          </p:cNvSpPr>
          <p:nvPr>
            <p:ph type="title"/>
          </p:nvPr>
        </p:nvSpPr>
        <p:spPr>
          <a:xfrm>
            <a:off x="457200" y="838200"/>
            <a:ext cx="8218488" cy="718592"/>
          </a:xfrm>
        </p:spPr>
        <p:txBody>
          <a:bodyPr/>
          <a:lstStyle/>
          <a:p>
            <a:r>
              <a:rPr lang="en-GB" dirty="0"/>
              <a:t>Principles of effective communication</a:t>
            </a:r>
          </a:p>
        </p:txBody>
      </p:sp>
      <p:sp>
        <p:nvSpPr>
          <p:cNvPr id="3" name="Content Placeholder 2">
            <a:extLst>
              <a:ext uri="{FF2B5EF4-FFF2-40B4-BE49-F238E27FC236}">
                <a16:creationId xmlns:a16="http://schemas.microsoft.com/office/drawing/2014/main" id="{9A95D532-5D22-4110-A323-BE37A56FDF6D}"/>
              </a:ext>
            </a:extLst>
          </p:cNvPr>
          <p:cNvSpPr>
            <a:spLocks noGrp="1"/>
          </p:cNvSpPr>
          <p:nvPr>
            <p:ph sz="quarter" idx="10"/>
          </p:nvPr>
        </p:nvSpPr>
        <p:spPr>
          <a:xfrm>
            <a:off x="457200" y="1700808"/>
            <a:ext cx="7787208" cy="4536504"/>
          </a:xfrm>
        </p:spPr>
        <p:txBody>
          <a:bodyPr/>
          <a:lstStyle/>
          <a:p>
            <a:pPr lvl="0" algn="just">
              <a:lnSpc>
                <a:spcPct val="100000"/>
              </a:lnSpc>
            </a:pPr>
            <a:r>
              <a:rPr lang="en-GB" sz="1800" dirty="0"/>
              <a:t>Expect the best in people, and you'll be surprised how much goodwill this generates between you and the other person. Examples of other principles include:</a:t>
            </a:r>
          </a:p>
          <a:p>
            <a:pPr marL="342900" lvl="0" indent="-342900" algn="just">
              <a:lnSpc>
                <a:spcPct val="100000"/>
              </a:lnSpc>
              <a:spcAft>
                <a:spcPts val="0"/>
              </a:spcAft>
              <a:buClr>
                <a:srgbClr val="FF0000"/>
              </a:buClr>
              <a:buFont typeface="Symbol" panose="05050102010706020507" pitchFamily="18" charset="2"/>
              <a:buChar char=""/>
            </a:pPr>
            <a:r>
              <a:rPr lang="en-US" sz="1800" dirty="0">
                <a:latin typeface="Arial" panose="020B0604020202020204" pitchFamily="34" charset="0"/>
                <a:ea typeface="Calibri" panose="020F0502020204030204" pitchFamily="34" charset="0"/>
              </a:rPr>
              <a:t>effective listening </a:t>
            </a:r>
            <a:endParaRPr lang="en-GB" sz="1800" dirty="0">
              <a:latin typeface="Times New Roman" panose="02020603050405020304" pitchFamily="18" charset="0"/>
              <a:ea typeface="Calibri" panose="020F0502020204030204" pitchFamily="34" charset="0"/>
            </a:endParaRPr>
          </a:p>
          <a:p>
            <a:pPr marL="342900" lvl="0" indent="-342900">
              <a:spcAft>
                <a:spcPts val="0"/>
              </a:spcAft>
              <a:buClr>
                <a:srgbClr val="FF0000"/>
              </a:buClr>
              <a:buFont typeface="Symbol" panose="05050102010706020507" pitchFamily="18" charset="2"/>
              <a:buChar char=""/>
            </a:pPr>
            <a:r>
              <a:rPr lang="en-US" sz="1800" dirty="0">
                <a:latin typeface="Arial" panose="020B0604020202020204" pitchFamily="34" charset="0"/>
                <a:ea typeface="Calibri" panose="020F0502020204030204" pitchFamily="34" charset="0"/>
              </a:rPr>
              <a:t>tone of voice</a:t>
            </a:r>
            <a:endParaRPr lang="en-GB" sz="1800" dirty="0">
              <a:latin typeface="Times New Roman" panose="02020603050405020304" pitchFamily="18" charset="0"/>
              <a:ea typeface="Calibri" panose="020F0502020204030204" pitchFamily="34" charset="0"/>
            </a:endParaRPr>
          </a:p>
          <a:p>
            <a:pPr marL="342900" lvl="0" indent="-342900">
              <a:spcAft>
                <a:spcPts val="0"/>
              </a:spcAft>
              <a:buClr>
                <a:srgbClr val="FF0000"/>
              </a:buClr>
              <a:buFont typeface="Symbol" panose="05050102010706020507" pitchFamily="18" charset="2"/>
              <a:buChar char=""/>
            </a:pPr>
            <a:r>
              <a:rPr lang="en-US" sz="1800" dirty="0">
                <a:latin typeface="Arial" panose="020B0604020202020204" pitchFamily="34" charset="0"/>
                <a:ea typeface="Calibri" panose="020F0502020204030204" pitchFamily="34" charset="0"/>
              </a:rPr>
              <a:t>clarity of message</a:t>
            </a:r>
            <a:endParaRPr lang="en-GB" sz="1800" dirty="0">
              <a:latin typeface="Times New Roman" panose="02020603050405020304" pitchFamily="18" charset="0"/>
              <a:ea typeface="Calibri" panose="020F0502020204030204" pitchFamily="34" charset="0"/>
            </a:endParaRPr>
          </a:p>
          <a:p>
            <a:pPr marL="342900" lvl="0" indent="-342900">
              <a:spcAft>
                <a:spcPts val="0"/>
              </a:spcAft>
              <a:buClr>
                <a:srgbClr val="FF0000"/>
              </a:buClr>
              <a:buFont typeface="Symbol" panose="05050102010706020507" pitchFamily="18" charset="2"/>
              <a:buChar char=""/>
            </a:pPr>
            <a:r>
              <a:rPr lang="en-US" sz="1800" dirty="0">
                <a:latin typeface="Arial" panose="020B0604020202020204" pitchFamily="34" charset="0"/>
                <a:ea typeface="Calibri" panose="020F0502020204030204" pitchFamily="34" charset="0"/>
              </a:rPr>
              <a:t>accuracy of message</a:t>
            </a:r>
            <a:endParaRPr lang="en-GB" sz="1800" dirty="0">
              <a:latin typeface="Times New Roman" panose="02020603050405020304" pitchFamily="18" charset="0"/>
              <a:ea typeface="Calibri" panose="020F0502020204030204" pitchFamily="34" charset="0"/>
            </a:endParaRPr>
          </a:p>
          <a:p>
            <a:pPr marL="342900" lvl="0" indent="-342900">
              <a:spcAft>
                <a:spcPts val="0"/>
              </a:spcAft>
              <a:buClr>
                <a:srgbClr val="FF0000"/>
              </a:buClr>
              <a:buFont typeface="Symbol" panose="05050102010706020507" pitchFamily="18" charset="2"/>
              <a:buChar char=""/>
            </a:pPr>
            <a:r>
              <a:rPr lang="en-US" sz="1800" dirty="0">
                <a:latin typeface="Arial" panose="020B0604020202020204" pitchFamily="34" charset="0"/>
                <a:ea typeface="Calibri" panose="020F0502020204030204" pitchFamily="34" charset="0"/>
              </a:rPr>
              <a:t>understanding of needs </a:t>
            </a:r>
            <a:endParaRPr lang="en-GB" sz="1800" dirty="0">
              <a:latin typeface="Times New Roman" panose="02020603050405020304" pitchFamily="18" charset="0"/>
              <a:ea typeface="Calibri" panose="020F0502020204030204" pitchFamily="34" charset="0"/>
            </a:endParaRPr>
          </a:p>
          <a:p>
            <a:pPr marL="342900" lvl="0" indent="-342900">
              <a:spcAft>
                <a:spcPts val="0"/>
              </a:spcAft>
              <a:buClr>
                <a:srgbClr val="FF0000"/>
              </a:buClr>
              <a:buFont typeface="Symbol" panose="05050102010706020507" pitchFamily="18" charset="2"/>
              <a:buChar char=""/>
            </a:pPr>
            <a:r>
              <a:rPr lang="en-US" sz="1800" dirty="0">
                <a:latin typeface="Arial" panose="020B0604020202020204" pitchFamily="34" charset="0"/>
                <a:ea typeface="Calibri" panose="020F0502020204030204" pitchFamily="34" charset="0"/>
              </a:rPr>
              <a:t>language used</a:t>
            </a:r>
            <a:endParaRPr lang="en-GB" sz="1800" dirty="0">
              <a:latin typeface="Times New Roman" panose="02020603050405020304" pitchFamily="18" charset="0"/>
              <a:ea typeface="Calibri" panose="020F0502020204030204" pitchFamily="34" charset="0"/>
            </a:endParaRPr>
          </a:p>
          <a:p>
            <a:pPr marL="342900" lvl="0" indent="-342900">
              <a:spcAft>
                <a:spcPts val="0"/>
              </a:spcAft>
              <a:buClr>
                <a:srgbClr val="FF0000"/>
              </a:buClr>
              <a:buFont typeface="Symbol" panose="05050102010706020507" pitchFamily="18" charset="2"/>
              <a:buChar char=""/>
            </a:pPr>
            <a:r>
              <a:rPr lang="en-US" sz="1800" dirty="0">
                <a:latin typeface="Arial" panose="020B0604020202020204" pitchFamily="34" charset="0"/>
                <a:ea typeface="Calibri" panose="020F0502020204030204" pitchFamily="34" charset="0"/>
              </a:rPr>
              <a:t>cultural expectations.</a:t>
            </a:r>
            <a:endParaRPr lang="en-GB" sz="1800" dirty="0"/>
          </a:p>
          <a:p>
            <a:pPr lvl="0"/>
            <a:endParaRPr lang="en-GB" dirty="0">
              <a:solidFill>
                <a:srgbClr val="000000"/>
              </a:solidFill>
              <a:ea typeface="ＭＳ Ｐゴシック" pitchFamily="-105" charset="-128"/>
              <a:cs typeface="ＭＳ Ｐゴシック" pitchFamily="-105" charset="-128"/>
            </a:endParaRPr>
          </a:p>
        </p:txBody>
      </p:sp>
    </p:spTree>
    <p:extLst>
      <p:ext uri="{BB962C8B-B14F-4D97-AF65-F5344CB8AC3E}">
        <p14:creationId xmlns:p14="http://schemas.microsoft.com/office/powerpoint/2010/main" val="190578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92EAC-CCF7-427A-953B-476A0060BA55}"/>
              </a:ext>
            </a:extLst>
          </p:cNvPr>
          <p:cNvSpPr>
            <a:spLocks noGrp="1"/>
          </p:cNvSpPr>
          <p:nvPr>
            <p:ph type="title"/>
          </p:nvPr>
        </p:nvSpPr>
        <p:spPr>
          <a:xfrm>
            <a:off x="457200" y="838200"/>
            <a:ext cx="8218488" cy="718592"/>
          </a:xfrm>
        </p:spPr>
        <p:txBody>
          <a:bodyPr/>
          <a:lstStyle/>
          <a:p>
            <a:r>
              <a:rPr lang="en-GB" dirty="0"/>
              <a:t>Principles of effective communication</a:t>
            </a:r>
          </a:p>
        </p:txBody>
      </p:sp>
      <p:sp>
        <p:nvSpPr>
          <p:cNvPr id="3" name="Content Placeholder 2">
            <a:extLst>
              <a:ext uri="{FF2B5EF4-FFF2-40B4-BE49-F238E27FC236}">
                <a16:creationId xmlns:a16="http://schemas.microsoft.com/office/drawing/2014/main" id="{9A95D532-5D22-4110-A323-BE37A56FDF6D}"/>
              </a:ext>
            </a:extLst>
          </p:cNvPr>
          <p:cNvSpPr>
            <a:spLocks noGrp="1"/>
          </p:cNvSpPr>
          <p:nvPr>
            <p:ph sz="quarter" idx="10"/>
          </p:nvPr>
        </p:nvSpPr>
        <p:spPr>
          <a:xfrm>
            <a:off x="457200" y="1700808"/>
            <a:ext cx="8147248" cy="1440160"/>
          </a:xfrm>
        </p:spPr>
        <p:txBody>
          <a:bodyPr/>
          <a:lstStyle/>
          <a:p>
            <a:pPr lvl="0"/>
            <a:r>
              <a:rPr lang="en-US" b="1" dirty="0">
                <a:solidFill>
                  <a:srgbClr val="000000"/>
                </a:solidFill>
                <a:ea typeface="ＭＳ Ｐゴシック" pitchFamily="-105" charset="-128"/>
                <a:cs typeface="ＭＳ Ｐゴシック" pitchFamily="-105" charset="-128"/>
              </a:rPr>
              <a:t>Cultural awareness </a:t>
            </a:r>
            <a:r>
              <a:rPr lang="en-US" dirty="0">
                <a:solidFill>
                  <a:srgbClr val="000000"/>
                </a:solidFill>
                <a:ea typeface="ＭＳ Ｐゴシック" pitchFamily="-105" charset="-128"/>
                <a:cs typeface="ＭＳ Ｐゴシック" pitchFamily="-105" charset="-128"/>
              </a:rPr>
              <a:t>– </a:t>
            </a:r>
            <a:r>
              <a:rPr lang="en-GB" dirty="0">
                <a:solidFill>
                  <a:srgbClr val="000000"/>
                </a:solidFill>
                <a:ea typeface="ＭＳ Ｐゴシック" pitchFamily="-105" charset="-128"/>
                <a:cs typeface="ＭＳ Ｐゴシック" pitchFamily="-105" charset="-128"/>
              </a:rPr>
              <a:t>is an essential skill, with increased numbers of International travellers worldwide and as well as a large percentage of hospitality workers who are migrants, this is therefore important from both a customer and team perspective. </a:t>
            </a:r>
          </a:p>
        </p:txBody>
      </p:sp>
      <p:pic>
        <p:nvPicPr>
          <p:cNvPr id="6" name="Picture 5">
            <a:extLst>
              <a:ext uri="{FF2B5EF4-FFF2-40B4-BE49-F238E27FC236}">
                <a16:creationId xmlns:a16="http://schemas.microsoft.com/office/drawing/2014/main" id="{CAD66F13-4BAA-7B47-9181-DD73542DF6E2}"/>
              </a:ext>
            </a:extLst>
          </p:cNvPr>
          <p:cNvPicPr>
            <a:picLocks noChangeAspect="1"/>
          </p:cNvPicPr>
          <p:nvPr/>
        </p:nvPicPr>
        <p:blipFill>
          <a:blip r:embed="rId2"/>
          <a:stretch>
            <a:fillRect/>
          </a:stretch>
        </p:blipFill>
        <p:spPr>
          <a:xfrm>
            <a:off x="2411760" y="3140968"/>
            <a:ext cx="4542420" cy="3028280"/>
          </a:xfrm>
          <a:prstGeom prst="rect">
            <a:avLst/>
          </a:prstGeom>
        </p:spPr>
      </p:pic>
    </p:spTree>
    <p:extLst>
      <p:ext uri="{BB962C8B-B14F-4D97-AF65-F5344CB8AC3E}">
        <p14:creationId xmlns:p14="http://schemas.microsoft.com/office/powerpoint/2010/main" val="2862358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92EAC-CCF7-427A-953B-476A0060BA55}"/>
              </a:ext>
            </a:extLst>
          </p:cNvPr>
          <p:cNvSpPr>
            <a:spLocks noGrp="1"/>
          </p:cNvSpPr>
          <p:nvPr>
            <p:ph type="title"/>
          </p:nvPr>
        </p:nvSpPr>
        <p:spPr>
          <a:xfrm>
            <a:off x="457200" y="838200"/>
            <a:ext cx="8218488" cy="1078632"/>
          </a:xfrm>
        </p:spPr>
        <p:txBody>
          <a:bodyPr/>
          <a:lstStyle/>
          <a:p>
            <a:r>
              <a:rPr lang="en-GB" dirty="0"/>
              <a:t>Principles of effective communication</a:t>
            </a:r>
          </a:p>
        </p:txBody>
      </p:sp>
      <p:sp>
        <p:nvSpPr>
          <p:cNvPr id="3" name="Content Placeholder 2">
            <a:extLst>
              <a:ext uri="{FF2B5EF4-FFF2-40B4-BE49-F238E27FC236}">
                <a16:creationId xmlns:a16="http://schemas.microsoft.com/office/drawing/2014/main" id="{9A95D532-5D22-4110-A323-BE37A56FDF6D}"/>
              </a:ext>
            </a:extLst>
          </p:cNvPr>
          <p:cNvSpPr>
            <a:spLocks noGrp="1"/>
          </p:cNvSpPr>
          <p:nvPr>
            <p:ph sz="quarter" idx="10"/>
          </p:nvPr>
        </p:nvSpPr>
        <p:spPr>
          <a:xfrm>
            <a:off x="457200" y="1988840"/>
            <a:ext cx="8003232" cy="3024336"/>
          </a:xfrm>
        </p:spPr>
        <p:txBody>
          <a:bodyPr/>
          <a:lstStyle/>
          <a:p>
            <a:pPr lvl="0"/>
            <a:r>
              <a:rPr lang="en-GB" dirty="0">
                <a:solidFill>
                  <a:srgbClr val="000000"/>
                </a:solidFill>
                <a:ea typeface="ＭＳ Ｐゴシック" pitchFamily="-105" charset="-128"/>
                <a:cs typeface="ＭＳ Ｐゴシック" pitchFamily="-105" charset="-128"/>
              </a:rPr>
              <a:t>Cultivating cultural awareness is in the first instance ‘the right thing to do’ as it ties into (1) respecting people regardless of cultural background and (2) challenging prejudices. </a:t>
            </a:r>
          </a:p>
          <a:p>
            <a:pPr lvl="0"/>
            <a:r>
              <a:rPr lang="en-GB" dirty="0">
                <a:solidFill>
                  <a:srgbClr val="000000"/>
                </a:solidFill>
                <a:ea typeface="ＭＳ Ｐゴシック" pitchFamily="-105" charset="-128"/>
                <a:cs typeface="ＭＳ Ｐゴシック" pitchFamily="-105" charset="-128"/>
              </a:rPr>
              <a:t>However, also being aware of the benefits of cultural diversity in hospitality and perceiving it as an opportunity for personal and organisational growth will make it easier to relate to people and respect diversity. </a:t>
            </a:r>
          </a:p>
        </p:txBody>
      </p:sp>
    </p:spTree>
    <p:extLst>
      <p:ext uri="{BB962C8B-B14F-4D97-AF65-F5344CB8AC3E}">
        <p14:creationId xmlns:p14="http://schemas.microsoft.com/office/powerpoint/2010/main" val="345192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457200" y="1371600"/>
            <a:ext cx="8229600" cy="4754563"/>
          </a:xfrm>
        </p:spPr>
        <p:txBody>
          <a:bodyPr/>
          <a:lstStyle/>
          <a:p>
            <a:pPr marL="0" indent="0" algn="ctr" eaLnBrk="1" hangingPunct="1">
              <a:lnSpc>
                <a:spcPct val="100000"/>
              </a:lnSpc>
            </a:pPr>
            <a:endParaRPr sz="600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a:solidFill>
                  <a:srgbClr val="E30613"/>
                </a:solidFill>
                <a:ea typeface="ＭＳ Ｐゴシック" pitchFamily="-105" charset="-128"/>
                <a:cs typeface="ＭＳ Ｐゴシック" pitchFamily="-105" charset="-128"/>
              </a:rPr>
              <a:t>Any questions?</a:t>
            </a:r>
          </a:p>
        </p:txBody>
      </p:sp>
    </p:spTree>
    <p:extLst>
      <p:ext uri="{BB962C8B-B14F-4D97-AF65-F5344CB8AC3E}">
        <p14:creationId xmlns:p14="http://schemas.microsoft.com/office/powerpoint/2010/main" val="15198886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1457</TotalTime>
  <Words>252</Words>
  <Application>Microsoft Macintosh PowerPoint</Application>
  <PresentationFormat>On-screen Show (4:3)</PresentationFormat>
  <Paragraphs>27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Lucida Grande</vt:lpstr>
      <vt:lpstr>Symbol</vt:lpstr>
      <vt:lpstr>Times New Roman</vt:lpstr>
      <vt:lpstr>Default Design</vt:lpstr>
      <vt:lpstr>Know how effective communication is used to benefit a hospitality establishment </vt:lpstr>
      <vt:lpstr>Principles of effective communication</vt:lpstr>
      <vt:lpstr>Principles of effective communication</vt:lpstr>
      <vt:lpstr>Principles of effective communication</vt:lpstr>
      <vt:lpstr>Principles of effective communication</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Hannah Cooper</cp:lastModifiedBy>
  <cp:revision>156</cp:revision>
  <dcterms:created xsi:type="dcterms:W3CDTF">2013-05-28T00:38:54Z</dcterms:created>
  <dcterms:modified xsi:type="dcterms:W3CDTF">2020-04-06T16:59:19Z</dcterms:modified>
</cp:coreProperties>
</file>