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2"/>
  </p:notesMasterIdLst>
  <p:handoutMasterIdLst>
    <p:handoutMasterId r:id="rId13"/>
  </p:handoutMasterIdLst>
  <p:sldIdLst>
    <p:sldId id="356" r:id="rId2"/>
    <p:sldId id="345" r:id="rId3"/>
    <p:sldId id="363" r:id="rId4"/>
    <p:sldId id="353" r:id="rId5"/>
    <p:sldId id="364" r:id="rId6"/>
    <p:sldId id="354" r:id="rId7"/>
    <p:sldId id="355" r:id="rId8"/>
    <p:sldId id="346" r:id="rId9"/>
    <p:sldId id="365" r:id="rId10"/>
    <p:sldId id="267" r:id="rId11"/>
  </p:sldIdLst>
  <p:sldSz cx="9144000" cy="6858000" type="screen4x3"/>
  <p:notesSz cx="6858000" cy="9144000"/>
  <p:custDataLst>
    <p:tags r:id="rId14"/>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Flanagan" initials="PF" lastIdx="5" clrIdx="0">
    <p:extLst>
      <p:ext uri="{19B8F6BF-5375-455C-9EA6-DF929625EA0E}">
        <p15:presenceInfo xmlns:p15="http://schemas.microsoft.com/office/powerpoint/2012/main" userId="Patrick Flanag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howGuides="1">
      <p:cViewPr varScale="1">
        <p:scale>
          <a:sx n="105" d="100"/>
          <a:sy n="105" d="100"/>
        </p:scale>
        <p:origin x="18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4/6/20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10</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33400" y="3608821"/>
            <a:ext cx="8077200" cy="850032"/>
          </a:xfrm>
        </p:spPr>
        <p:txBody>
          <a:bodyPr anchor="t"/>
          <a:lstStyle/>
          <a:p>
            <a:pPr lvl="0"/>
            <a:r>
              <a:rPr lang="en-GB" dirty="0"/>
              <a:t>Know how effective communication is used to benefit a hospitality establishment</a:t>
            </a:r>
          </a:p>
        </p:txBody>
      </p:sp>
      <p:sp>
        <p:nvSpPr>
          <p:cNvPr id="2050" name="Rectangle 14"/>
          <p:cNvSpPr>
            <a:spLocks noGrp="1" noChangeArrowheads="1"/>
          </p:cNvSpPr>
          <p:nvPr>
            <p:ph sz="quarter" idx="10"/>
          </p:nvPr>
        </p:nvSpPr>
        <p:spPr>
          <a:xfrm>
            <a:off x="457200" y="1916832"/>
            <a:ext cx="8229600" cy="180020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203: Provide guest service</a:t>
            </a:r>
            <a:endParaRPr lang="en-US" sz="2400" dirty="0">
              <a:solidFill>
                <a:schemeClr val="bg1"/>
              </a:solidFill>
            </a:endParaRPr>
          </a:p>
        </p:txBody>
      </p:sp>
    </p:spTree>
    <p:extLst>
      <p:ext uri="{BB962C8B-B14F-4D97-AF65-F5344CB8AC3E}">
        <p14:creationId xmlns:p14="http://schemas.microsoft.com/office/powerpoint/2010/main" val="297339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Benefits of effective communication</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772816"/>
            <a:ext cx="5266928" cy="4464496"/>
          </a:xfrm>
        </p:spPr>
        <p:txBody>
          <a:bodyPr/>
          <a:lstStyle/>
          <a:p>
            <a:pPr lvl="0"/>
            <a:r>
              <a:rPr lang="en-GB" dirty="0"/>
              <a:t>No matter where you sit, team leader or teammate, effective communication is everyone’s responsibility. </a:t>
            </a:r>
          </a:p>
          <a:p>
            <a:pPr lvl="0"/>
            <a:r>
              <a:rPr lang="en-GB" dirty="0"/>
              <a:t>It is a lot more than just communicating; it involves knowing your audience, building trust and encouraging involvement. </a:t>
            </a:r>
          </a:p>
          <a:p>
            <a:pPr lvl="0"/>
            <a:r>
              <a:rPr lang="en-GB" dirty="0"/>
              <a:t>Effective communication takes work but, if you get it right, the team will be more productive and less stressed.</a:t>
            </a:r>
            <a:endParaRPr lang="en-US" b="1"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7B390F59-AE4E-D740-B579-3F1C29BA995A}"/>
              </a:ext>
            </a:extLst>
          </p:cNvPr>
          <p:cNvPicPr>
            <a:picLocks noChangeAspect="1"/>
          </p:cNvPicPr>
          <p:nvPr/>
        </p:nvPicPr>
        <p:blipFill>
          <a:blip r:embed="rId2"/>
          <a:stretch>
            <a:fillRect/>
          </a:stretch>
        </p:blipFill>
        <p:spPr>
          <a:xfrm>
            <a:off x="5400014" y="2080855"/>
            <a:ext cx="3534386" cy="2356257"/>
          </a:xfrm>
          <a:prstGeom prst="rect">
            <a:avLst/>
          </a:prstGeom>
        </p:spPr>
      </p:pic>
    </p:spTree>
    <p:extLst>
      <p:ext uri="{BB962C8B-B14F-4D97-AF65-F5344CB8AC3E}">
        <p14:creationId xmlns:p14="http://schemas.microsoft.com/office/powerpoint/2010/main" val="282347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Benefits of effective communication</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772816"/>
            <a:ext cx="8229600" cy="4464496"/>
          </a:xfrm>
        </p:spPr>
        <p:txBody>
          <a:bodyPr/>
          <a:lstStyle/>
          <a:p>
            <a:pPr lvl="0"/>
            <a:r>
              <a:rPr lang="en-US" b="1" dirty="0">
                <a:solidFill>
                  <a:srgbClr val="000000"/>
                </a:solidFill>
                <a:ea typeface="ＭＳ Ｐゴシック" pitchFamily="-105" charset="-128"/>
                <a:cs typeface="ＭＳ Ｐゴシック" pitchFamily="-105" charset="-128"/>
              </a:rPr>
              <a:t>Team building </a:t>
            </a:r>
            <a:r>
              <a:rPr lang="en-US" dirty="0">
                <a:solidFill>
                  <a:srgbClr val="000000"/>
                </a:solidFill>
                <a:ea typeface="ＭＳ Ｐゴシック" pitchFamily="-105" charset="-128"/>
                <a:cs typeface="ＭＳ Ｐゴシック" pitchFamily="-105" charset="-128"/>
              </a:rPr>
              <a:t>–</a:t>
            </a:r>
            <a:r>
              <a:rPr lang="en-GB" dirty="0">
                <a:solidFill>
                  <a:srgbClr val="000000"/>
                </a:solidFill>
                <a:ea typeface="ＭＳ Ｐゴシック" pitchFamily="-105" charset="-128"/>
                <a:cs typeface="ＭＳ Ｐゴシック" pitchFamily="-105" charset="-128"/>
              </a:rPr>
              <a:t> when teams effectively communicate, information flows freely from side to side and top to bottom. Team members feel empowered to act because they understand how their work impacts other efforts and how it contributes to the team’s goals.</a:t>
            </a:r>
          </a:p>
          <a:p>
            <a:pPr lvl="0">
              <a:lnSpc>
                <a:spcPct val="100000"/>
              </a:lnSpc>
              <a:spcBef>
                <a:spcPts val="600"/>
              </a:spcBef>
              <a:spcAft>
                <a:spcPts val="0"/>
              </a:spcAft>
              <a:buClr>
                <a:srgbClr val="FF0000"/>
              </a:buClr>
            </a:pPr>
            <a:r>
              <a:rPr lang="en-GB" b="1" dirty="0">
                <a:solidFill>
                  <a:srgbClr val="000000"/>
                </a:solidFill>
                <a:ea typeface="ＭＳ Ｐゴシック" pitchFamily="-105" charset="-128"/>
                <a:cs typeface="ＭＳ Ｐゴシック" pitchFamily="-105" charset="-128"/>
              </a:rPr>
              <a:t>Employee morale</a:t>
            </a:r>
            <a:r>
              <a:rPr lang="en-GB" dirty="0">
                <a:solidFill>
                  <a:srgbClr val="000000"/>
                </a:solidFill>
                <a:ea typeface="ＭＳ Ｐゴシック" pitchFamily="-105" charset="-128"/>
                <a:cs typeface="ＭＳ Ｐゴシック" pitchFamily="-105" charset="-128"/>
              </a:rPr>
              <a:t> </a:t>
            </a:r>
            <a:r>
              <a:rPr lang="en-US" dirty="0">
                <a:solidFill>
                  <a:srgbClr val="000000"/>
                </a:solidFill>
                <a:ea typeface="ＭＳ Ｐゴシック" pitchFamily="-105" charset="-128"/>
                <a:cs typeface="ＭＳ Ｐゴシック" pitchFamily="-105" charset="-128"/>
              </a:rPr>
              <a:t>–</a:t>
            </a:r>
            <a:r>
              <a:rPr lang="en-GB" dirty="0">
                <a:solidFill>
                  <a:srgbClr val="000000"/>
                </a:solidFill>
                <a:ea typeface="ＭＳ Ｐゴシック" pitchFamily="-105" charset="-128"/>
                <a:cs typeface="ＭＳ Ｐゴシック" pitchFamily="-105" charset="-128"/>
              </a:rPr>
              <a:t> </a:t>
            </a:r>
            <a:r>
              <a:rPr lang="en-GB" dirty="0"/>
              <a:t>when a team communicates effectively, team members trust that they are getting the whole picture and can focus on their work. They feel comfortable that, if something comes up, they will be informed and will know who to turn to for help.</a:t>
            </a:r>
            <a:endParaRPr lang="en-GB" b="1" dirty="0">
              <a:solidFill>
                <a:srgbClr val="000000"/>
              </a:solidFill>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390690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Benefits of effective communication</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844824"/>
            <a:ext cx="4690864" cy="2736304"/>
          </a:xfrm>
        </p:spPr>
        <p:txBody>
          <a:bodyPr/>
          <a:lstStyle/>
          <a:p>
            <a:pPr lvl="0"/>
            <a:r>
              <a:rPr lang="en-US" b="1" dirty="0">
                <a:solidFill>
                  <a:srgbClr val="000000"/>
                </a:solidFill>
                <a:ea typeface="ＭＳ Ｐゴシック" pitchFamily="-105" charset="-128"/>
                <a:cs typeface="ＭＳ Ｐゴシック" pitchFamily="-105" charset="-128"/>
              </a:rPr>
              <a:t>Increased customer satisfaction </a:t>
            </a:r>
            <a:r>
              <a:rPr lang="en-US" dirty="0">
                <a:solidFill>
                  <a:srgbClr val="000000"/>
                </a:solidFill>
                <a:ea typeface="ＭＳ Ｐゴシック" pitchFamily="-105" charset="-128"/>
                <a:cs typeface="ＭＳ Ｐゴシック" pitchFamily="-105" charset="-128"/>
              </a:rPr>
              <a:t>–</a:t>
            </a:r>
            <a:r>
              <a:rPr lang="en-GB" dirty="0">
                <a:solidFill>
                  <a:srgbClr val="000000"/>
                </a:solidFill>
                <a:ea typeface="ＭＳ Ｐゴシック" pitchFamily="-105" charset="-128"/>
                <a:cs typeface="ＭＳ Ｐゴシック" pitchFamily="-105" charset="-128"/>
              </a:rPr>
              <a:t> </a:t>
            </a:r>
            <a:r>
              <a:rPr lang="en-GB" dirty="0"/>
              <a:t>when a team communicates well with each other, they will communicate well with the customer. </a:t>
            </a:r>
          </a:p>
          <a:p>
            <a:pPr lvl="0"/>
            <a:r>
              <a:rPr lang="en-GB" dirty="0"/>
              <a:t>A customer who knows they can count on you, even when there are problems, will be far less willing to take their business elsewhere.</a:t>
            </a:r>
          </a:p>
          <a:p>
            <a:pPr lvl="0"/>
            <a:endParaRPr lang="en-GB" b="1"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DA3EEF08-8849-5543-9CFA-E22D0E9C539F}"/>
              </a:ext>
            </a:extLst>
          </p:cNvPr>
          <p:cNvPicPr>
            <a:picLocks noChangeAspect="1"/>
          </p:cNvPicPr>
          <p:nvPr/>
        </p:nvPicPr>
        <p:blipFill>
          <a:blip r:embed="rId2"/>
          <a:stretch>
            <a:fillRect/>
          </a:stretch>
        </p:blipFill>
        <p:spPr>
          <a:xfrm>
            <a:off x="5580112" y="1844824"/>
            <a:ext cx="3426296" cy="2284197"/>
          </a:xfrm>
          <a:prstGeom prst="rect">
            <a:avLst/>
          </a:prstGeom>
        </p:spPr>
      </p:pic>
    </p:spTree>
    <p:extLst>
      <p:ext uri="{BB962C8B-B14F-4D97-AF65-F5344CB8AC3E}">
        <p14:creationId xmlns:p14="http://schemas.microsoft.com/office/powerpoint/2010/main" val="4292843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646584"/>
          </a:xfrm>
        </p:spPr>
        <p:txBody>
          <a:bodyPr/>
          <a:lstStyle/>
          <a:p>
            <a:r>
              <a:rPr lang="en-GB" dirty="0"/>
              <a:t>Benefits of effective communication</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556792"/>
            <a:ext cx="8229600" cy="2592288"/>
          </a:xfrm>
        </p:spPr>
        <p:txBody>
          <a:bodyPr/>
          <a:lstStyle/>
          <a:p>
            <a:pPr lvl="0"/>
            <a:r>
              <a:rPr lang="en-GB" b="1" dirty="0">
                <a:solidFill>
                  <a:srgbClr val="000000"/>
                </a:solidFill>
                <a:ea typeface="ＭＳ Ｐゴシック" pitchFamily="-105" charset="-128"/>
                <a:cs typeface="ＭＳ Ｐゴシック" pitchFamily="-105" charset="-128"/>
              </a:rPr>
              <a:t>Increased productivity </a:t>
            </a:r>
            <a:r>
              <a:rPr lang="en-US" dirty="0">
                <a:solidFill>
                  <a:srgbClr val="000000"/>
                </a:solidFill>
                <a:ea typeface="ＭＳ Ｐゴシック" pitchFamily="-105" charset="-128"/>
                <a:cs typeface="ＭＳ Ｐゴシック" pitchFamily="-105" charset="-128"/>
              </a:rPr>
              <a:t>–</a:t>
            </a:r>
            <a:r>
              <a:rPr lang="en-GB" dirty="0">
                <a:solidFill>
                  <a:srgbClr val="000000"/>
                </a:solidFill>
                <a:ea typeface="ＭＳ Ｐゴシック" pitchFamily="-105" charset="-128"/>
                <a:cs typeface="ＭＳ Ｐゴシック" pitchFamily="-105" charset="-128"/>
              </a:rPr>
              <a:t> </a:t>
            </a:r>
            <a:r>
              <a:rPr lang="en-GB" dirty="0"/>
              <a:t>when team members know their roles, the roles of others and what leadership expects, they can concentrate more on work and less on the workplace. </a:t>
            </a:r>
          </a:p>
          <a:p>
            <a:pPr lvl="0"/>
            <a:r>
              <a:rPr lang="en-GB" dirty="0"/>
              <a:t>Team leaders gain a clear picture of their resources and can balance workloads to get the most out of their team, other benefits of effective communication include:</a:t>
            </a:r>
          </a:p>
          <a:p>
            <a:pPr lvl="0"/>
            <a:endParaRPr lang="en-GB" b="1" dirty="0">
              <a:solidFill>
                <a:srgbClr val="000000"/>
              </a:solidFill>
              <a:ea typeface="ＭＳ Ｐゴシック" pitchFamily="-105" charset="-128"/>
              <a:cs typeface="ＭＳ Ｐゴシック" pitchFamily="-105" charset="-128"/>
            </a:endParaRPr>
          </a:p>
        </p:txBody>
      </p:sp>
      <p:sp>
        <p:nvSpPr>
          <p:cNvPr id="4" name="TextBox 3">
            <a:extLst>
              <a:ext uri="{FF2B5EF4-FFF2-40B4-BE49-F238E27FC236}">
                <a16:creationId xmlns:a16="http://schemas.microsoft.com/office/drawing/2014/main" id="{735CEE0E-F7BF-4CF4-BFF9-450EEFDC8ECB}"/>
              </a:ext>
            </a:extLst>
          </p:cNvPr>
          <p:cNvSpPr txBox="1"/>
          <p:nvPr/>
        </p:nvSpPr>
        <p:spPr>
          <a:xfrm>
            <a:off x="457200" y="4149080"/>
            <a:ext cx="7992888" cy="1631216"/>
          </a:xfrm>
          <a:prstGeom prst="rect">
            <a:avLst/>
          </a:prstGeom>
          <a:noFill/>
        </p:spPr>
        <p:txBody>
          <a:bodyPr wrap="square" numCol="2" rtlCol="0">
            <a:spAutoFit/>
          </a:bodyPr>
          <a:lstStyle/>
          <a:p>
            <a:pPr marL="342900" lvl="0" indent="-342900">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rPr>
              <a:t>better understanding</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rPr>
              <a:t>increased sales/happy customers    </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rPr>
              <a:t>fewer complaints </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rPr>
              <a:t>numbers of compliments </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rPr>
              <a:t>repeat business/brand loyalty </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rPr>
              <a:t>reduced staff turnover   </a:t>
            </a:r>
            <a:endParaRPr lang="en-GB" dirty="0">
              <a:latin typeface="Times New Roman" panose="02020603050405020304" pitchFamily="18" charset="0"/>
              <a:ea typeface="Calibri" panose="020F0502020204030204" pitchFamily="34" charset="0"/>
            </a:endParaRPr>
          </a:p>
          <a:p>
            <a:pPr marL="342900" lvl="0" indent="-342900">
              <a:spcAft>
                <a:spcPts val="0"/>
              </a:spcAft>
              <a:buClr>
                <a:srgbClr val="FF0000"/>
              </a:buClr>
              <a:buFont typeface="Symbol" panose="05050102010706020507" pitchFamily="18" charset="2"/>
              <a:buChar char=""/>
            </a:pPr>
            <a:r>
              <a:rPr lang="en-GB" dirty="0">
                <a:latin typeface="Arial" panose="020B0604020202020204" pitchFamily="34" charset="0"/>
                <a:ea typeface="Calibri" panose="020F0502020204030204" pitchFamily="34" charset="0"/>
              </a:rPr>
              <a:t>job satisfaction and staff motivation. </a:t>
            </a:r>
            <a:endParaRPr lang="en-GB"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3315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How to overcome the barriers to effective communication</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772816"/>
            <a:ext cx="8363272" cy="2304256"/>
          </a:xfrm>
        </p:spPr>
        <p:txBody>
          <a:bodyPr/>
          <a:lstStyle/>
          <a:p>
            <a:pPr lvl="0"/>
            <a:r>
              <a:rPr lang="en-GB" dirty="0">
                <a:solidFill>
                  <a:srgbClr val="000000"/>
                </a:solidFill>
                <a:ea typeface="ＭＳ Ｐゴシック" pitchFamily="-105" charset="-128"/>
                <a:cs typeface="ＭＳ Ｐゴシック" pitchFamily="-105" charset="-128"/>
              </a:rPr>
              <a:t>Day-to-day functioning of any business relies on clear, effective communication. When employees aren’t on the same page more mistakes get made. </a:t>
            </a:r>
          </a:p>
          <a:p>
            <a:pPr lvl="0"/>
            <a:r>
              <a:rPr lang="en-GB" dirty="0">
                <a:solidFill>
                  <a:srgbClr val="000000"/>
                </a:solidFill>
                <a:ea typeface="ＭＳ Ｐゴシック" pitchFamily="-105" charset="-128"/>
                <a:cs typeface="ＭＳ Ｐゴシック" pitchFamily="-105" charset="-128"/>
              </a:rPr>
              <a:t>When more mistakes get made, employees feel less effective in their role and lose motivation, in turn negatively affecting and impacting the guest experience.</a:t>
            </a:r>
          </a:p>
        </p:txBody>
      </p:sp>
      <p:sp>
        <p:nvSpPr>
          <p:cNvPr id="4" name="TextBox 3">
            <a:extLst>
              <a:ext uri="{FF2B5EF4-FFF2-40B4-BE49-F238E27FC236}">
                <a16:creationId xmlns:a16="http://schemas.microsoft.com/office/drawing/2014/main" id="{6BC4CD95-6075-4CB6-8107-A433137F039A}"/>
              </a:ext>
            </a:extLst>
          </p:cNvPr>
          <p:cNvSpPr txBox="1"/>
          <p:nvPr/>
        </p:nvSpPr>
        <p:spPr>
          <a:xfrm>
            <a:off x="457200" y="4077072"/>
            <a:ext cx="8218488" cy="1938992"/>
          </a:xfrm>
          <a:prstGeom prst="rect">
            <a:avLst/>
          </a:prstGeom>
          <a:noFill/>
        </p:spPr>
        <p:txBody>
          <a:bodyPr wrap="square" rtlCol="0">
            <a:spAutoFit/>
          </a:bodyPr>
          <a:lstStyle/>
          <a:p>
            <a:pPr marL="342900" indent="-342900">
              <a:buClr>
                <a:srgbClr val="E30613"/>
              </a:buClr>
              <a:buFont typeface="Arial" panose="020B0604020202020204" pitchFamily="34" charset="0"/>
              <a:buChar char="•"/>
            </a:pPr>
            <a:r>
              <a:rPr lang="en-US" b="1" dirty="0">
                <a:solidFill>
                  <a:srgbClr val="000000"/>
                </a:solidFill>
              </a:rPr>
              <a:t>Communicate only what is needed </a:t>
            </a:r>
            <a:r>
              <a:rPr lang="en-US" dirty="0">
                <a:solidFill>
                  <a:srgbClr val="000000"/>
                </a:solidFill>
              </a:rPr>
              <a:t>– </a:t>
            </a:r>
            <a:r>
              <a:rPr lang="en-GB" dirty="0">
                <a:solidFill>
                  <a:srgbClr val="000000"/>
                </a:solidFill>
              </a:rPr>
              <a:t>t</a:t>
            </a:r>
            <a:r>
              <a:rPr lang="en-GB" dirty="0"/>
              <a:t>oo much information can make it very difficult to listen with full attention. </a:t>
            </a:r>
          </a:p>
          <a:p>
            <a:pPr marL="342900" indent="-342900">
              <a:buClr>
                <a:srgbClr val="E30613"/>
              </a:buClr>
              <a:buFont typeface="Arial" panose="020B0604020202020204" pitchFamily="34" charset="0"/>
              <a:buChar char="•"/>
            </a:pPr>
            <a:r>
              <a:rPr lang="en-GB" dirty="0"/>
              <a:t>Try to focus on the relevant information, and the central points that are needed. </a:t>
            </a:r>
          </a:p>
          <a:p>
            <a:pPr marL="342900" indent="-342900">
              <a:buClr>
                <a:srgbClr val="E30613"/>
              </a:buClr>
              <a:buFont typeface="Arial" panose="020B0604020202020204" pitchFamily="34" charset="0"/>
              <a:buChar char="•"/>
            </a:pPr>
            <a:r>
              <a:rPr lang="en-GB" dirty="0"/>
              <a:t>Use simple and clear words and the use of ambiguous words and jargons should be avoided.</a:t>
            </a:r>
            <a:endParaRPr lang="en-US" dirty="0">
              <a:solidFill>
                <a:srgbClr val="000000"/>
              </a:solidFill>
            </a:endParaRPr>
          </a:p>
        </p:txBody>
      </p:sp>
    </p:spTree>
    <p:extLst>
      <p:ext uri="{BB962C8B-B14F-4D97-AF65-F5344CB8AC3E}">
        <p14:creationId xmlns:p14="http://schemas.microsoft.com/office/powerpoint/2010/main" val="3258011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How to overcome the barriers to effective communication</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772816"/>
            <a:ext cx="7715200" cy="4354384"/>
          </a:xfrm>
        </p:spPr>
        <p:txBody>
          <a:bodyPr/>
          <a:lstStyle/>
          <a:p>
            <a:r>
              <a:rPr lang="en-US" b="1" dirty="0">
                <a:solidFill>
                  <a:srgbClr val="000000"/>
                </a:solidFill>
                <a:ea typeface="ＭＳ Ｐゴシック" pitchFamily="-105" charset="-128"/>
                <a:cs typeface="ＭＳ Ｐゴシック" pitchFamily="-105" charset="-128"/>
              </a:rPr>
              <a:t>Avoid slang </a:t>
            </a:r>
            <a:r>
              <a:rPr lang="en-US" dirty="0">
                <a:solidFill>
                  <a:srgbClr val="000000"/>
                </a:solidFill>
                <a:ea typeface="ＭＳ Ｐゴシック" pitchFamily="-105" charset="-128"/>
                <a:cs typeface="ＭＳ Ｐゴシック" pitchFamily="-105" charset="-128"/>
              </a:rPr>
              <a:t>– </a:t>
            </a:r>
            <a:r>
              <a:rPr lang="en-GB" dirty="0"/>
              <a:t>in written and verbal instructions will go a long way towards keeping your team on the same page.</a:t>
            </a:r>
          </a:p>
          <a:p>
            <a:r>
              <a:rPr lang="en-GB" dirty="0"/>
              <a:t>Slang differs significantly across generations and cultures. It can even vary wildly from region to region, even among those that share a culture or age group. </a:t>
            </a:r>
          </a:p>
          <a:p>
            <a:r>
              <a:rPr lang="en-GB" dirty="0"/>
              <a:t>Slang can cause confusion, but it can also be a source of alienation and frustration. Confusion, frustration, and a generally disconnected team is a recipe for disaster.</a:t>
            </a:r>
            <a:endParaRPr lang="en-GB" dirty="0">
              <a:solidFill>
                <a:srgbClr val="000000"/>
              </a:solidFill>
              <a:ea typeface="ＭＳ Ｐゴシック" pitchFamily="-105" charset="-128"/>
              <a:cs typeface="ＭＳ Ｐゴシック" pitchFamily="-105" charset="-128"/>
            </a:endParaRPr>
          </a:p>
          <a:p>
            <a:pPr lvl="0"/>
            <a:r>
              <a:rPr lang="en-GB" dirty="0">
                <a:solidFill>
                  <a:srgbClr val="000000"/>
                </a:solidFill>
                <a:ea typeface="ＭＳ Ｐゴシック" pitchFamily="-105" charset="-128"/>
                <a:cs typeface="ＭＳ Ｐゴシック" pitchFamily="-105" charset="-128"/>
              </a:rPr>
              <a:t> </a:t>
            </a:r>
            <a:endParaRPr lang="en-US" dirty="0">
              <a:solidFill>
                <a:srgbClr val="000000"/>
              </a:solidFill>
              <a:ea typeface="ＭＳ Ｐゴシック" pitchFamily="-105" charset="-128"/>
              <a:cs typeface="ＭＳ Ｐゴシック" pitchFamily="-105" charset="-128"/>
            </a:endParaRPr>
          </a:p>
          <a:p>
            <a:pPr marL="342900" lvl="0" indent="-342900">
              <a:lnSpc>
                <a:spcPct val="100000"/>
              </a:lnSpc>
              <a:spcBef>
                <a:spcPts val="600"/>
              </a:spcBef>
              <a:spcAft>
                <a:spcPts val="0"/>
              </a:spcAft>
              <a:buClr>
                <a:srgbClr val="FF0000"/>
              </a:buClr>
              <a:buFont typeface="Symbol" panose="05050102010706020507" pitchFamily="18" charset="2"/>
              <a:buChar char=""/>
            </a:pPr>
            <a:endParaRPr lang="en-GB" dirty="0"/>
          </a:p>
        </p:txBody>
      </p:sp>
    </p:spTree>
    <p:extLst>
      <p:ext uri="{BB962C8B-B14F-4D97-AF65-F5344CB8AC3E}">
        <p14:creationId xmlns:p14="http://schemas.microsoft.com/office/powerpoint/2010/main" val="125347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How to overcome the barriers to effective communication</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772816"/>
            <a:ext cx="5194920" cy="4354384"/>
          </a:xfrm>
        </p:spPr>
        <p:txBody>
          <a:bodyPr/>
          <a:lstStyle/>
          <a:p>
            <a:r>
              <a:rPr lang="en-US" b="1" dirty="0">
                <a:solidFill>
                  <a:srgbClr val="000000"/>
                </a:solidFill>
                <a:ea typeface="ＭＳ Ｐゴシック" pitchFamily="-105" charset="-128"/>
                <a:cs typeface="ＭＳ Ｐゴシック" pitchFamily="-105" charset="-128"/>
              </a:rPr>
              <a:t>Be aware of cultural differences </a:t>
            </a:r>
            <a:r>
              <a:rPr lang="en-US" dirty="0">
                <a:solidFill>
                  <a:srgbClr val="000000"/>
                </a:solidFill>
                <a:ea typeface="ＭＳ Ｐゴシック" pitchFamily="-105" charset="-128"/>
                <a:cs typeface="ＭＳ Ｐゴシック" pitchFamily="-105" charset="-128"/>
              </a:rPr>
              <a:t>– </a:t>
            </a:r>
            <a:r>
              <a:rPr lang="en-GB" dirty="0"/>
              <a:t>you need to be extremely aware of inter-cultural communication issues. </a:t>
            </a:r>
          </a:p>
          <a:p>
            <a:r>
              <a:rPr lang="en-GB" dirty="0"/>
              <a:t>For example, not everyone in your company might speak English well, they may have a different religious belief or cultural upbringing. </a:t>
            </a:r>
          </a:p>
          <a:p>
            <a:r>
              <a:rPr lang="en-GB" dirty="0"/>
              <a:t>To overcome this language barrier, keep messages simple and to the point so everyone can understand them.</a:t>
            </a:r>
            <a:endParaRPr lang="en-GB" dirty="0">
              <a:ea typeface="ＭＳ Ｐゴシック" pitchFamily="-105" charset="-128"/>
              <a:cs typeface="ＭＳ Ｐゴシック" pitchFamily="-105" charset="-128"/>
            </a:endParaRPr>
          </a:p>
          <a:p>
            <a:endParaRPr lang="en-GB"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2FA578A4-6433-0A49-9A40-A671CFF1AB95}"/>
              </a:ext>
            </a:extLst>
          </p:cNvPr>
          <p:cNvPicPr>
            <a:picLocks noChangeAspect="1"/>
          </p:cNvPicPr>
          <p:nvPr/>
        </p:nvPicPr>
        <p:blipFill>
          <a:blip r:embed="rId2"/>
          <a:stretch>
            <a:fillRect/>
          </a:stretch>
        </p:blipFill>
        <p:spPr>
          <a:xfrm>
            <a:off x="5868144" y="2780928"/>
            <a:ext cx="2418184" cy="1612122"/>
          </a:xfrm>
          <a:prstGeom prst="rect">
            <a:avLst/>
          </a:prstGeom>
        </p:spPr>
      </p:pic>
    </p:spTree>
    <p:extLst>
      <p:ext uri="{BB962C8B-B14F-4D97-AF65-F5344CB8AC3E}">
        <p14:creationId xmlns:p14="http://schemas.microsoft.com/office/powerpoint/2010/main" val="3791560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E8C9A-D5F5-4F05-A0BA-295B2AB44638}"/>
              </a:ext>
            </a:extLst>
          </p:cNvPr>
          <p:cNvSpPr>
            <a:spLocks noGrp="1"/>
          </p:cNvSpPr>
          <p:nvPr>
            <p:ph type="title"/>
          </p:nvPr>
        </p:nvSpPr>
        <p:spPr>
          <a:xfrm>
            <a:off x="457200" y="838200"/>
            <a:ext cx="8218488" cy="862608"/>
          </a:xfrm>
        </p:spPr>
        <p:txBody>
          <a:bodyPr/>
          <a:lstStyle/>
          <a:p>
            <a:r>
              <a:rPr lang="en-GB" dirty="0"/>
              <a:t>How to overcome the barriers to effective communication</a:t>
            </a:r>
          </a:p>
        </p:txBody>
      </p:sp>
      <p:sp>
        <p:nvSpPr>
          <p:cNvPr id="3" name="Content Placeholder 2">
            <a:extLst>
              <a:ext uri="{FF2B5EF4-FFF2-40B4-BE49-F238E27FC236}">
                <a16:creationId xmlns:a16="http://schemas.microsoft.com/office/drawing/2014/main" id="{CFB2C2A4-5BBE-4626-8A51-26B860A3607B}"/>
              </a:ext>
            </a:extLst>
          </p:cNvPr>
          <p:cNvSpPr>
            <a:spLocks noGrp="1"/>
          </p:cNvSpPr>
          <p:nvPr>
            <p:ph sz="quarter" idx="10"/>
          </p:nvPr>
        </p:nvSpPr>
        <p:spPr>
          <a:xfrm>
            <a:off x="457200" y="1916832"/>
            <a:ext cx="7931224" cy="3096344"/>
          </a:xfrm>
        </p:spPr>
        <p:txBody>
          <a:bodyPr/>
          <a:lstStyle/>
          <a:p>
            <a:r>
              <a:rPr lang="en-US" b="1" dirty="0">
                <a:solidFill>
                  <a:srgbClr val="000000"/>
                </a:solidFill>
                <a:ea typeface="ＭＳ Ｐゴシック" pitchFamily="-105" charset="-128"/>
                <a:cs typeface="ＭＳ Ｐゴシック" pitchFamily="-105" charset="-128"/>
              </a:rPr>
              <a:t>Stay open minded </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 t</a:t>
            </a:r>
            <a:r>
              <a:rPr lang="en-GB" dirty="0"/>
              <a:t>o communicate effectively, you need to be open-minded and willing to ask and answer questions that may seem frustrating or frivolous. </a:t>
            </a:r>
          </a:p>
          <a:p>
            <a:r>
              <a:rPr lang="en-GB" dirty="0"/>
              <a:t>Never put someone off just because you don’t feel like answering them. </a:t>
            </a:r>
            <a:endParaRPr lang="en-GB" dirty="0">
              <a:solidFill>
                <a:srgbClr val="000000"/>
              </a:solidFill>
              <a:ea typeface="ＭＳ Ｐゴシック" pitchFamily="-105" charset="-128"/>
              <a:cs typeface="ＭＳ Ｐゴシック" pitchFamily="-105" charset="-128"/>
            </a:endParaRPr>
          </a:p>
          <a:p>
            <a:endParaRPr lang="en-GB" dirty="0">
              <a:solidFill>
                <a:srgbClr val="000000"/>
              </a:solidFill>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1447879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1462</TotalTime>
  <Words>648</Words>
  <Application>Microsoft Macintosh PowerPoint</Application>
  <PresentationFormat>On-screen Show (4:3)</PresentationFormat>
  <Paragraphs>47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Lucida Grande</vt:lpstr>
      <vt:lpstr>Symbol</vt:lpstr>
      <vt:lpstr>Times New Roman</vt:lpstr>
      <vt:lpstr>Default Design</vt:lpstr>
      <vt:lpstr>Know how effective communication is used to benefit a hospitality establishment</vt:lpstr>
      <vt:lpstr>Benefits of effective communication</vt:lpstr>
      <vt:lpstr>Benefits of effective communication</vt:lpstr>
      <vt:lpstr>Benefits of effective communication</vt:lpstr>
      <vt:lpstr>Benefits of effective communication</vt:lpstr>
      <vt:lpstr>How to overcome the barriers to effective communication</vt:lpstr>
      <vt:lpstr>How to overcome the barriers to effective communication</vt:lpstr>
      <vt:lpstr>How to overcome the barriers to effective communication</vt:lpstr>
      <vt:lpstr>How to overcome the barriers to effective communication</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158</cp:revision>
  <dcterms:created xsi:type="dcterms:W3CDTF">2013-05-28T00:38:54Z</dcterms:created>
  <dcterms:modified xsi:type="dcterms:W3CDTF">2020-04-06T17:05:28Z</dcterms:modified>
</cp:coreProperties>
</file>