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14"/>
  </p:notesMasterIdLst>
  <p:handoutMasterIdLst>
    <p:handoutMasterId r:id="rId15"/>
  </p:handoutMasterIdLst>
  <p:sldIdLst>
    <p:sldId id="256" r:id="rId2"/>
    <p:sldId id="328" r:id="rId3"/>
    <p:sldId id="350" r:id="rId4"/>
    <p:sldId id="356" r:id="rId5"/>
    <p:sldId id="352" r:id="rId6"/>
    <p:sldId id="353" r:id="rId7"/>
    <p:sldId id="351" r:id="rId8"/>
    <p:sldId id="355" r:id="rId9"/>
    <p:sldId id="354" r:id="rId10"/>
    <p:sldId id="331" r:id="rId11"/>
    <p:sldId id="349" r:id="rId12"/>
    <p:sldId id="267" r:id="rId13"/>
  </p:sldIdLst>
  <p:sldSz cx="9144000" cy="6858000" type="screen4x3"/>
  <p:notesSz cx="6858000" cy="9144000"/>
  <p:custDataLst>
    <p:tags r:id="rId16"/>
  </p:custDataLst>
  <p:defaultTex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30613"/>
    <a:srgbClr val="D9D9D9"/>
    <a:srgbClr val="D81E05"/>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7"/>
  </p:normalViewPr>
  <p:slideViewPr>
    <p:cSldViewPr showGuides="1">
      <p:cViewPr varScale="1">
        <p:scale>
          <a:sx n="104" d="100"/>
          <a:sy n="104" d="100"/>
        </p:scale>
        <p:origin x="1880"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7" d="100"/>
          <a:sy n="57" d="100"/>
        </p:scale>
        <p:origin x="-117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586ABBB-9C0A-1D47-83E6-10FD6948B0D3}" type="datetime1">
              <a:rPr lang="en-US"/>
              <a:pPr/>
              <a:t>4/6/20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BFAD621-1136-4040-A893-ED5AEC3FF12D}" type="slidenum">
              <a:rPr lang="en-US"/>
              <a:pPr/>
              <a:t>‹#›</a:t>
            </a:fld>
            <a:endParaRPr lang="en-US"/>
          </a:p>
        </p:txBody>
      </p:sp>
    </p:spTree>
    <p:extLst>
      <p:ext uri="{BB962C8B-B14F-4D97-AF65-F5344CB8AC3E}">
        <p14:creationId xmlns:p14="http://schemas.microsoft.com/office/powerpoint/2010/main" val="3007455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GB"/>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847933-502B-D146-9428-3DDD196AD935}" type="slidenum">
              <a:rPr lang="en-GB"/>
              <a:pPr/>
              <a:t>‹#›</a:t>
            </a:fld>
            <a:endParaRPr lang="en-GB"/>
          </a:p>
        </p:txBody>
      </p:sp>
    </p:spTree>
    <p:extLst>
      <p:ext uri="{BB962C8B-B14F-4D97-AF65-F5344CB8AC3E}">
        <p14:creationId xmlns:p14="http://schemas.microsoft.com/office/powerpoint/2010/main" val="2543219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0"/>
          </p:nvPr>
        </p:nvSpPr>
        <p:spPr>
          <a:xfrm>
            <a:off x="457200" y="1371600"/>
            <a:ext cx="8229600" cy="47556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10"/>
          <p:cNvSpPr txBox="1">
            <a:spLocks noChangeArrowheads="1"/>
          </p:cNvSpPr>
          <p:nvPr userDrawn="1"/>
        </p:nvSpPr>
        <p:spPr bwMode="white">
          <a:xfrm>
            <a:off x="0" y="234106"/>
            <a:ext cx="6549787" cy="4572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1027" name="Text Box 10"/>
          <p:cNvSpPr txBox="1">
            <a:spLocks noChangeArrowheads="1"/>
          </p:cNvSpPr>
          <p:nvPr userDrawn="1"/>
        </p:nvSpPr>
        <p:spPr bwMode="white">
          <a:xfrm>
            <a:off x="0" y="457200"/>
            <a:ext cx="9144000" cy="15240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9D9D9"/>
                </a:solidFill>
                <a:cs typeface="Arial" charset="0"/>
              </a:rPr>
              <a:t> </a:t>
            </a:r>
          </a:p>
        </p:txBody>
      </p:sp>
      <p:sp>
        <p:nvSpPr>
          <p:cNvPr id="1029" name="Rectangle 14"/>
          <p:cNvSpPr>
            <a:spLocks noChangeArrowheads="1"/>
          </p:cNvSpPr>
          <p:nvPr userDrawn="1"/>
        </p:nvSpPr>
        <p:spPr bwMode="auto">
          <a:xfrm>
            <a:off x="457200" y="308718"/>
            <a:ext cx="6092587" cy="307975"/>
          </a:xfrm>
          <a:prstGeom prst="rect">
            <a:avLst/>
          </a:prstGeom>
          <a:noFill/>
          <a:ln w="9525">
            <a:noFill/>
            <a:miter lim="800000"/>
            <a:headEnd/>
            <a:tailEnd/>
          </a:ln>
        </p:spPr>
        <p:txBody>
          <a:bodyPr wrap="square">
            <a:prstTxWarp prst="textNoShape">
              <a:avLst/>
            </a:prstTxWarp>
            <a:spAutoFit/>
          </a:bodyPr>
          <a:lstStyle/>
          <a:p>
            <a:r>
              <a:rPr lang="en-GB" sz="1400" dirty="0">
                <a:solidFill>
                  <a:schemeClr val="bg1"/>
                </a:solidFill>
              </a:rPr>
              <a:t>Level 2 </a:t>
            </a:r>
            <a:r>
              <a:rPr lang="en-GB" sz="1400" b="1" dirty="0">
                <a:solidFill>
                  <a:schemeClr val="bg1"/>
                </a:solidFill>
              </a:rPr>
              <a:t>Hospitality and Catering</a:t>
            </a:r>
            <a:endParaRPr lang="en-US" sz="1400" b="1" dirty="0">
              <a:solidFill>
                <a:schemeClr val="bg1"/>
              </a:solidFill>
            </a:endParaRPr>
          </a:p>
        </p:txBody>
      </p:sp>
      <p:sp>
        <p:nvSpPr>
          <p:cNvPr id="1030" name="Text Box 10"/>
          <p:cNvSpPr txBox="1">
            <a:spLocks noChangeArrowheads="1"/>
          </p:cNvSpPr>
          <p:nvPr userDrawn="1"/>
        </p:nvSpPr>
        <p:spPr bwMode="white">
          <a:xfrm>
            <a:off x="0" y="6324600"/>
            <a:ext cx="9144000" cy="381000"/>
          </a:xfrm>
          <a:prstGeom prst="rect">
            <a:avLst/>
          </a:prstGeom>
          <a:solidFill>
            <a:srgbClr val="D9D9D9"/>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81E05"/>
                </a:solidFill>
                <a:cs typeface="Arial" charset="0"/>
              </a:rPr>
              <a:t> </a:t>
            </a:r>
          </a:p>
        </p:txBody>
      </p:sp>
      <p:sp>
        <p:nvSpPr>
          <p:cNvPr id="1031" name="Text Box 10"/>
          <p:cNvSpPr txBox="1">
            <a:spLocks noChangeArrowheads="1"/>
          </p:cNvSpPr>
          <p:nvPr userDrawn="1"/>
        </p:nvSpPr>
        <p:spPr bwMode="white">
          <a:xfrm>
            <a:off x="0" y="6705600"/>
            <a:ext cx="9144000" cy="1524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81E05"/>
                </a:solidFill>
                <a:cs typeface="Arial" charset="0"/>
              </a:rPr>
              <a:t> </a:t>
            </a:r>
          </a:p>
        </p:txBody>
      </p:sp>
      <p:sp>
        <p:nvSpPr>
          <p:cNvPr id="53259" name="Text Box 11"/>
          <p:cNvSpPr txBox="1">
            <a:spLocks noChangeArrowheads="1"/>
          </p:cNvSpPr>
          <p:nvPr userDrawn="1"/>
        </p:nvSpPr>
        <p:spPr bwMode="auto">
          <a:xfrm>
            <a:off x="457200" y="6400800"/>
            <a:ext cx="6477000" cy="228600"/>
          </a:xfrm>
          <a:prstGeom prst="rect">
            <a:avLst/>
          </a:prstGeom>
          <a:noFill/>
          <a:ln w="9525">
            <a:noFill/>
            <a:miter lim="800000"/>
            <a:headEnd/>
            <a:tailEnd/>
          </a:ln>
        </p:spPr>
        <p:txBody>
          <a:bodyPr lIns="0" tIns="0" rIns="0" bIns="0">
            <a:prstTxWarp prst="textNoShape">
              <a:avLst/>
            </a:prstTxWarp>
          </a:bodyPr>
          <a:lstStyle/>
          <a:p>
            <a:pPr>
              <a:spcBef>
                <a:spcPts val="600"/>
              </a:spcBef>
            </a:pPr>
            <a:r>
              <a:rPr lang="en-US" sz="1100" dirty="0"/>
              <a:t>© 2017 City and Guilds of London Institute. All rights reserved</a:t>
            </a:r>
            <a:r>
              <a:rPr lang="en-US" sz="900" dirty="0"/>
              <a:t>.</a:t>
            </a:r>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2" name="Text Box 11"/>
          <p:cNvSpPr txBox="1">
            <a:spLocks noChangeArrowheads="1"/>
          </p:cNvSpPr>
          <p:nvPr userDrawn="1"/>
        </p:nvSpPr>
        <p:spPr bwMode="auto">
          <a:xfrm>
            <a:off x="7239000" y="6400800"/>
            <a:ext cx="1447800" cy="228600"/>
          </a:xfrm>
          <a:prstGeom prst="rect">
            <a:avLst/>
          </a:prstGeom>
          <a:noFill/>
          <a:ln w="9525">
            <a:noFill/>
            <a:miter lim="800000"/>
            <a:headEnd/>
            <a:tailEnd/>
          </a:ln>
        </p:spPr>
        <p:txBody>
          <a:bodyPr lIns="0" tIns="0" rIns="0" bIns="0">
            <a:prstTxWarp prst="textNoShape">
              <a:avLst/>
            </a:prstTxWarp>
          </a:bodyPr>
          <a:lstStyle/>
          <a:p>
            <a:pPr algn="r">
              <a:spcBef>
                <a:spcPts val="600"/>
              </a:spcBef>
            </a:pPr>
            <a:fld id="{6152C911-7D81-1845-9D20-613E63F035EB}" type="slidenum">
              <a:rPr lang="en-US" sz="1100">
                <a:ea typeface="Arial" pitchFamily="-105" charset="0"/>
                <a:cs typeface="Arial" pitchFamily="-105" charset="0"/>
              </a:rPr>
              <a:pPr algn="r">
                <a:spcBef>
                  <a:spcPts val="600"/>
                </a:spcBef>
              </a:pPr>
              <a:t>‹#›</a:t>
            </a:fld>
            <a:r>
              <a:rPr lang="en-US" sz="1100" dirty="0">
                <a:ea typeface="Arial" pitchFamily="-105" charset="0"/>
                <a:cs typeface="Arial" pitchFamily="-105" charset="0"/>
              </a:rPr>
              <a:t> of 12</a:t>
            </a:r>
          </a:p>
          <a:p>
            <a:br>
              <a:rPr lang="en-US" sz="1100" dirty="0">
                <a:ea typeface="Arial" pitchFamily="-105" charset="0"/>
                <a:cs typeface="Arial" pitchFamily="-105" charset="0"/>
              </a:rPr>
            </a:br>
            <a:endParaRPr lang="en-US" sz="1100" dirty="0">
              <a:ea typeface="Arial" pitchFamily="-105" charset="0"/>
              <a:cs typeface="Arial" pitchFamily="-105" charset="0"/>
            </a:endParaRPr>
          </a:p>
          <a:p>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035" name="Title Placeholder 10"/>
          <p:cNvSpPr>
            <a:spLocks noGrp="1"/>
          </p:cNvSpPr>
          <p:nvPr>
            <p:ph type="title"/>
          </p:nvPr>
        </p:nvSpPr>
        <p:spPr bwMode="auto">
          <a:xfrm>
            <a:off x="457200" y="838200"/>
            <a:ext cx="8218488" cy="382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36" name="Text Placeholder 13"/>
          <p:cNvSpPr>
            <a:spLocks noGrp="1"/>
          </p:cNvSpPr>
          <p:nvPr>
            <p:ph type="body" idx="1"/>
          </p:nvPr>
        </p:nvSpPr>
        <p:spPr bwMode="auto">
          <a:xfrm>
            <a:off x="457200" y="1371600"/>
            <a:ext cx="8229600" cy="475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4"/>
            <a:endParaRPr lang="en-GB"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44513" y="259929"/>
            <a:ext cx="2015456" cy="39775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Lst>
  <p:hf sldNum="0" hdr="0" ftr="0" dt="0"/>
  <p:txStyles>
    <p:titleStyle>
      <a:lvl1pPr algn="l" rtl="0" eaLnBrk="0" fontAlgn="base" hangingPunct="0">
        <a:spcBef>
          <a:spcPct val="0"/>
        </a:spcBef>
        <a:spcAft>
          <a:spcPct val="0"/>
        </a:spcAft>
        <a:defRPr sz="2400" b="1">
          <a:solidFill>
            <a:srgbClr val="E30613"/>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CC0000"/>
          </a:solidFill>
          <a:latin typeface="Arial" charset="0"/>
        </a:defRPr>
      </a:lvl6pPr>
      <a:lvl7pPr marL="914400" algn="ctr" rtl="0" fontAlgn="base">
        <a:spcBef>
          <a:spcPct val="0"/>
        </a:spcBef>
        <a:spcAft>
          <a:spcPct val="0"/>
        </a:spcAft>
        <a:defRPr sz="4400">
          <a:solidFill>
            <a:srgbClr val="CC0000"/>
          </a:solidFill>
          <a:latin typeface="Arial" charset="0"/>
        </a:defRPr>
      </a:lvl7pPr>
      <a:lvl8pPr marL="1371600" algn="ctr" rtl="0" fontAlgn="base">
        <a:spcBef>
          <a:spcPct val="0"/>
        </a:spcBef>
        <a:spcAft>
          <a:spcPct val="0"/>
        </a:spcAft>
        <a:defRPr sz="4400">
          <a:solidFill>
            <a:srgbClr val="CC0000"/>
          </a:solidFill>
          <a:latin typeface="Arial" charset="0"/>
        </a:defRPr>
      </a:lvl8pPr>
      <a:lvl9pPr marL="1828800" algn="ctr" rtl="0" fontAlgn="base">
        <a:spcBef>
          <a:spcPct val="0"/>
        </a:spcBef>
        <a:spcAft>
          <a:spcPct val="0"/>
        </a:spcAft>
        <a:defRPr sz="4400">
          <a:solidFill>
            <a:srgbClr val="CC0000"/>
          </a:solidFill>
          <a:latin typeface="Arial" charset="0"/>
        </a:defRPr>
      </a:lvl9pPr>
    </p:titleStyle>
    <p:bodyStyle>
      <a:lvl1pPr marL="0" indent="0" algn="l" rtl="0" eaLnBrk="0" fontAlgn="base" hangingPunct="0">
        <a:lnSpc>
          <a:spcPts val="2400"/>
        </a:lnSpc>
        <a:spcBef>
          <a:spcPts val="1000"/>
        </a:spcBef>
        <a:spcAft>
          <a:spcPts val="1000"/>
        </a:spcAft>
        <a:defRPr lang="en-GB" sz="2000" dirty="0">
          <a:solidFill>
            <a:schemeClr val="tx1"/>
          </a:solidFill>
          <a:latin typeface="+mn-lt"/>
          <a:ea typeface="ＭＳ Ｐゴシック" charset="-128"/>
          <a:cs typeface="ＭＳ Ｐゴシック" charset="-128"/>
        </a:defRPr>
      </a:lvl1pPr>
      <a:lvl2pPr marL="215900" indent="-215900" algn="l" rtl="0" eaLnBrk="0" fontAlgn="base" hangingPunct="0">
        <a:lnSpc>
          <a:spcPts val="2400"/>
        </a:lnSpc>
        <a:spcBef>
          <a:spcPts val="500"/>
        </a:spcBef>
        <a:spcAft>
          <a:spcPts val="500"/>
        </a:spcAft>
        <a:buClr>
          <a:srgbClr val="E30613"/>
        </a:buClr>
        <a:buFont typeface="Arial" pitchFamily="-105" charset="0"/>
        <a:buChar char="•"/>
        <a:defRPr lang="en-GB" sz="2000" dirty="0">
          <a:solidFill>
            <a:schemeClr val="tx1"/>
          </a:solidFill>
          <a:latin typeface="+mn-lt"/>
          <a:ea typeface="ＭＳ Ｐゴシック" charset="-128"/>
          <a:cs typeface="+mn-cs"/>
        </a:defRPr>
      </a:lvl2pPr>
      <a:lvl3pPr marL="0" indent="0" algn="l" rtl="0" eaLnBrk="0" fontAlgn="base" hangingPunct="0">
        <a:lnSpc>
          <a:spcPts val="2000"/>
        </a:lnSpc>
        <a:spcBef>
          <a:spcPts val="500"/>
        </a:spcBef>
        <a:spcAft>
          <a:spcPts val="500"/>
        </a:spcAft>
        <a:buFont typeface="Lucida Grande" pitchFamily="-105" charset="0"/>
        <a:defRPr lang="en-GB" sz="1600" dirty="0">
          <a:solidFill>
            <a:schemeClr val="tx1"/>
          </a:solidFill>
          <a:latin typeface="+mn-lt"/>
          <a:ea typeface="ＭＳ Ｐゴシック" charset="-128"/>
          <a:cs typeface="+mn-cs"/>
        </a:defRPr>
      </a:lvl3pPr>
      <a:lvl4pPr marL="215900" indent="-215900" algn="l" rtl="0" eaLnBrk="0" fontAlgn="base" hangingPunct="0">
        <a:lnSpc>
          <a:spcPts val="2000"/>
        </a:lnSpc>
        <a:spcBef>
          <a:spcPts val="500"/>
        </a:spcBef>
        <a:spcAft>
          <a:spcPts val="500"/>
        </a:spcAft>
        <a:buClr>
          <a:srgbClr val="E30613"/>
        </a:buClr>
        <a:buFont typeface="Arial" pitchFamily="-105" charset="0"/>
        <a:buChar char="•"/>
        <a:defRPr lang="en-GB" sz="1600" dirty="0">
          <a:solidFill>
            <a:schemeClr val="tx1"/>
          </a:solidFill>
          <a:latin typeface="+mn-lt"/>
          <a:ea typeface="ＭＳ Ｐゴシック" charset="-128"/>
          <a:cs typeface="ＭＳ Ｐゴシック" charset="-128"/>
        </a:defRPr>
      </a:lvl4pPr>
      <a:lvl5pPr marL="431800" indent="-215900" algn="l" rtl="0" eaLnBrk="0" fontAlgn="base" hangingPunct="0">
        <a:lnSpc>
          <a:spcPts val="2000"/>
        </a:lnSpc>
        <a:spcBef>
          <a:spcPct val="0"/>
        </a:spcBef>
        <a:spcAft>
          <a:spcPts val="500"/>
        </a:spcAft>
        <a:buFont typeface="Arial" pitchFamily="-105" charset="0"/>
        <a:buChar char="–"/>
        <a:defRPr lang="en-US" sz="1600" dirty="0">
          <a:solidFill>
            <a:schemeClr val="tx1"/>
          </a:solidFill>
          <a:latin typeface="+mn-lt"/>
          <a:ea typeface="ＭＳ Ｐゴシック" charset="-128"/>
          <a:cs typeface="ＭＳ Ｐゴシック" charset="-128"/>
        </a:defRPr>
      </a:lvl5pPr>
      <a:lvl6pPr marL="457200" indent="-457200" algn="l" defTabSz="914400" rtl="0" fontAlgn="base">
        <a:spcBef>
          <a:spcPct val="20000"/>
        </a:spcBef>
        <a:spcAft>
          <a:spcPct val="0"/>
        </a:spcAft>
        <a:buChar char="»"/>
        <a:defRPr lang="en-GB" sz="1600" kern="0" baseline="0" dirty="0" smtClean="0">
          <a:solidFill>
            <a:schemeClr val="tx1"/>
          </a:solidFill>
          <a:latin typeface="+mn-lt"/>
          <a:ea typeface="ＭＳ Ｐゴシック" charset="-128"/>
          <a:cs typeface="ＭＳ Ｐゴシック" charset="-128"/>
        </a:defRPr>
      </a:lvl6pPr>
      <a:lvl7pPr marL="2971800" indent="-228600" algn="l" defTabSz="914400" rtl="0" fontAlgn="base">
        <a:spcBef>
          <a:spcPct val="20000"/>
        </a:spcBef>
        <a:spcAft>
          <a:spcPct val="0"/>
        </a:spcAft>
        <a:buClr>
          <a:srgbClr val="E30613"/>
        </a:buClr>
        <a:buChar char="»"/>
        <a:defRPr lang="en-GB" sz="1600" kern="0" baseline="0" dirty="0" smtClean="0">
          <a:solidFill>
            <a:schemeClr val="tx1"/>
          </a:solidFill>
          <a:latin typeface="+mn-lt"/>
          <a:ea typeface="ＭＳ Ｐゴシック" charset="-128"/>
          <a:cs typeface="ＭＳ Ｐゴシック" charset="-128"/>
        </a:defRPr>
      </a:lvl7pPr>
      <a:lvl8pPr marL="3429000" indent="-228600" algn="l" defTabSz="914400" rtl="0" fontAlgn="base">
        <a:spcBef>
          <a:spcPct val="20000"/>
        </a:spcBef>
        <a:spcAft>
          <a:spcPct val="0"/>
        </a:spcAft>
        <a:buChar char="»"/>
        <a:defRPr lang="en-GB" sz="1600" kern="0" dirty="0" smtClean="0">
          <a:solidFill>
            <a:schemeClr val="tx1"/>
          </a:solidFill>
          <a:latin typeface="+mn-lt"/>
          <a:ea typeface="ＭＳ Ｐゴシック" charset="-128"/>
          <a:cs typeface="ＭＳ Ｐゴシック" charset="-128"/>
        </a:defRPr>
      </a:lvl8pPr>
      <a:lvl9pPr marL="3886200" indent="-228600" algn="l" defTabSz="914400" rtl="0" fontAlgn="base">
        <a:spcBef>
          <a:spcPct val="20000"/>
        </a:spcBef>
        <a:spcAft>
          <a:spcPct val="0"/>
        </a:spcAft>
        <a:buChar char="»"/>
        <a:defRPr lang="en-GB" sz="10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15"/>
          <p:cNvSpPr>
            <a:spLocks noGrp="1" noChangeArrowheads="1"/>
          </p:cNvSpPr>
          <p:nvPr>
            <p:ph type="title"/>
          </p:nvPr>
        </p:nvSpPr>
        <p:spPr>
          <a:xfrm>
            <a:off x="555098" y="3763882"/>
            <a:ext cx="8077200" cy="850032"/>
          </a:xfrm>
        </p:spPr>
        <p:txBody>
          <a:bodyPr anchor="t"/>
          <a:lstStyle/>
          <a:p>
            <a:pPr eaLnBrk="1" hangingPunct="1"/>
            <a:r>
              <a:rPr lang="en-GB" dirty="0"/>
              <a:t>Know the effect of customer service on hospitality establishments</a:t>
            </a:r>
            <a:endParaRPr lang="en-GB" dirty="0">
              <a:ea typeface="ＭＳ Ｐゴシック" pitchFamily="-105" charset="-128"/>
              <a:cs typeface="ＭＳ Ｐゴシック" pitchFamily="-105" charset="-128"/>
            </a:endParaRPr>
          </a:p>
        </p:txBody>
      </p:sp>
      <p:sp>
        <p:nvSpPr>
          <p:cNvPr id="2050" name="Rectangle 14"/>
          <p:cNvSpPr>
            <a:spLocks noGrp="1" noChangeArrowheads="1"/>
          </p:cNvSpPr>
          <p:nvPr>
            <p:ph sz="quarter" idx="10"/>
          </p:nvPr>
        </p:nvSpPr>
        <p:spPr>
          <a:xfrm>
            <a:off x="457200" y="1916832"/>
            <a:ext cx="8229600" cy="1847050"/>
          </a:xfrm>
        </p:spPr>
        <p:txBody>
          <a:bodyPr/>
          <a:lstStyle/>
          <a:p>
            <a:pPr marL="0" indent="0" eaLnBrk="1" hangingPunct="1"/>
            <a:endParaRPr b="1" dirty="0">
              <a:ea typeface="ＭＳ Ｐゴシック" pitchFamily="-105" charset="-128"/>
              <a:cs typeface="ＭＳ Ｐゴシック" pitchFamily="-105" charset="-128"/>
            </a:endParaRPr>
          </a:p>
          <a:p>
            <a:pPr marL="0" indent="0" eaLnBrk="1" hangingPunct="1"/>
            <a:endParaRPr b="1" dirty="0">
              <a:ea typeface="ＭＳ Ｐゴシック" pitchFamily="-105" charset="-128"/>
              <a:cs typeface="ＭＳ Ｐゴシック" pitchFamily="-105" charset="-128"/>
            </a:endParaRPr>
          </a:p>
          <a:p>
            <a:pPr marL="0" indent="0" algn="ctr" eaLnBrk="1" hangingPunct="1"/>
            <a:r>
              <a:rPr sz="6600" dirty="0">
                <a:solidFill>
                  <a:schemeClr val="bg1"/>
                </a:solidFill>
                <a:ea typeface="ＭＳ Ｐゴシック" pitchFamily="-105" charset="-128"/>
                <a:cs typeface="ＭＳ Ｐゴシック" pitchFamily="-105" charset="-128"/>
              </a:rPr>
              <a:t>PowerPoint presentation</a:t>
            </a:r>
          </a:p>
        </p:txBody>
      </p:sp>
      <p:sp>
        <p:nvSpPr>
          <p:cNvPr id="2051" name="Text Box 10"/>
          <p:cNvSpPr txBox="1">
            <a:spLocks noChangeArrowheads="1"/>
          </p:cNvSpPr>
          <p:nvPr/>
        </p:nvSpPr>
        <p:spPr bwMode="white">
          <a:xfrm>
            <a:off x="533400" y="2057400"/>
            <a:ext cx="8077200" cy="1295400"/>
          </a:xfrm>
          <a:prstGeom prst="rect">
            <a:avLst/>
          </a:prstGeom>
          <a:solidFill>
            <a:srgbClr val="E30613"/>
          </a:solidFill>
          <a:ln w="9525">
            <a:noFill/>
            <a:miter lim="800000"/>
            <a:headEnd/>
            <a:tailEnd/>
          </a:ln>
        </p:spPr>
        <p:txBody>
          <a:bodyPr wrap="none">
            <a:prstTxWarp prst="textNoShape">
              <a:avLst/>
            </a:prstTxWarp>
          </a:bodyPr>
          <a:lstStyle/>
          <a:p>
            <a:r>
              <a:rPr lang="en-GB" sz="1800">
                <a:solidFill>
                  <a:srgbClr val="D81E05"/>
                </a:solidFill>
                <a:ea typeface="Arial" pitchFamily="-105" charset="0"/>
                <a:cs typeface="Arial" pitchFamily="-105" charset="0"/>
              </a:rPr>
              <a:t> </a:t>
            </a:r>
          </a:p>
        </p:txBody>
      </p:sp>
      <p:sp>
        <p:nvSpPr>
          <p:cNvPr id="2052" name="Text Box 10"/>
          <p:cNvSpPr txBox="1">
            <a:spLocks noChangeArrowheads="1"/>
          </p:cNvSpPr>
          <p:nvPr/>
        </p:nvSpPr>
        <p:spPr bwMode="white">
          <a:xfrm>
            <a:off x="533400" y="3352800"/>
            <a:ext cx="8077200" cy="228600"/>
          </a:xfrm>
          <a:prstGeom prst="rect">
            <a:avLst/>
          </a:prstGeom>
          <a:solidFill>
            <a:srgbClr val="D9D9D9"/>
          </a:solidFill>
          <a:ln w="9525">
            <a:noFill/>
            <a:miter lim="800000"/>
            <a:headEnd/>
            <a:tailEnd/>
          </a:ln>
        </p:spPr>
        <p:txBody>
          <a:bodyPr wrap="none">
            <a:prstTxWarp prst="textNoShape">
              <a:avLst/>
            </a:prstTxWarp>
          </a:bodyPr>
          <a:lstStyle/>
          <a:p>
            <a:r>
              <a:rPr lang="en-GB" sz="1800">
                <a:solidFill>
                  <a:srgbClr val="D81E05"/>
                </a:solidFill>
                <a:ea typeface="Arial" pitchFamily="-105" charset="0"/>
                <a:cs typeface="Arial" pitchFamily="-105" charset="0"/>
              </a:rPr>
              <a:t> </a:t>
            </a:r>
          </a:p>
        </p:txBody>
      </p:sp>
      <p:sp>
        <p:nvSpPr>
          <p:cNvPr id="2054" name="TextBox 9"/>
          <p:cNvSpPr txBox="1">
            <a:spLocks noChangeArrowheads="1"/>
          </p:cNvSpPr>
          <p:nvPr/>
        </p:nvSpPr>
        <p:spPr bwMode="auto">
          <a:xfrm>
            <a:off x="762000" y="2209800"/>
            <a:ext cx="7696200" cy="461665"/>
          </a:xfrm>
          <a:prstGeom prst="rect">
            <a:avLst/>
          </a:prstGeom>
          <a:noFill/>
          <a:ln w="9525">
            <a:noFill/>
            <a:miter lim="800000"/>
            <a:headEnd/>
            <a:tailEnd/>
          </a:ln>
        </p:spPr>
        <p:txBody>
          <a:bodyPr>
            <a:prstTxWarp prst="textNoShape">
              <a:avLst/>
            </a:prstTxWarp>
            <a:spAutoFit/>
          </a:bodyPr>
          <a:lstStyle/>
          <a:p>
            <a:r>
              <a:rPr lang="en-GB" sz="2400" b="1">
                <a:solidFill>
                  <a:srgbClr val="FFFFFF"/>
                </a:solidFill>
              </a:rPr>
              <a:t>Unit 203: </a:t>
            </a:r>
            <a:r>
              <a:rPr lang="en-GB" sz="2400" b="1" dirty="0">
                <a:solidFill>
                  <a:srgbClr val="FFFFFF"/>
                </a:solidFill>
              </a:rPr>
              <a:t>Provide guest service</a:t>
            </a:r>
            <a:endParaRPr lang="en-US" sz="24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18488" cy="718592"/>
          </a:xfrm>
        </p:spPr>
        <p:txBody>
          <a:bodyPr/>
          <a:lstStyle/>
          <a:p>
            <a:r>
              <a:rPr lang="en-GB" dirty="0"/>
              <a:t>Factors that affect good customer service</a:t>
            </a:r>
            <a:endParaRPr lang="en-US" dirty="0"/>
          </a:p>
        </p:txBody>
      </p:sp>
      <p:sp>
        <p:nvSpPr>
          <p:cNvPr id="3" name="Content Placeholder 2"/>
          <p:cNvSpPr>
            <a:spLocks noGrp="1"/>
          </p:cNvSpPr>
          <p:nvPr>
            <p:ph sz="quarter" idx="10"/>
          </p:nvPr>
        </p:nvSpPr>
        <p:spPr>
          <a:xfrm>
            <a:off x="457200" y="1628800"/>
            <a:ext cx="8229600" cy="1872208"/>
          </a:xfrm>
        </p:spPr>
        <p:txBody>
          <a:bodyPr/>
          <a:lstStyle/>
          <a:p>
            <a:pPr lvl="0">
              <a:lnSpc>
                <a:spcPct val="100000"/>
              </a:lnSpc>
              <a:spcBef>
                <a:spcPts val="0"/>
              </a:spcBef>
              <a:spcAft>
                <a:spcPts val="0"/>
              </a:spcAft>
            </a:pPr>
            <a:r>
              <a:rPr lang="en-GB" b="1" dirty="0"/>
              <a:t>Excellent customer </a:t>
            </a:r>
            <a:r>
              <a:rPr lang="en-GB" dirty="0"/>
              <a:t>service is vitally important in all businesses. However, guest expectations are often difficult to gauge. Influencing factor to consider when analysing guest expectations and reasons for choosing a product or service are:</a:t>
            </a:r>
          </a:p>
        </p:txBody>
      </p:sp>
      <p:sp>
        <p:nvSpPr>
          <p:cNvPr id="4" name="TextBox 3">
            <a:extLst>
              <a:ext uri="{FF2B5EF4-FFF2-40B4-BE49-F238E27FC236}">
                <a16:creationId xmlns:a16="http://schemas.microsoft.com/office/drawing/2014/main" id="{63B5D0C2-6A7F-4DDC-9382-210B46A06DCC}"/>
              </a:ext>
            </a:extLst>
          </p:cNvPr>
          <p:cNvSpPr txBox="1"/>
          <p:nvPr/>
        </p:nvSpPr>
        <p:spPr>
          <a:xfrm>
            <a:off x="468312" y="3212976"/>
            <a:ext cx="8218488" cy="1631216"/>
          </a:xfrm>
          <a:prstGeom prst="rect">
            <a:avLst/>
          </a:prstGeom>
          <a:noFill/>
        </p:spPr>
        <p:txBody>
          <a:bodyPr wrap="square" numCol="2" rtlCol="0">
            <a:spAutoFit/>
          </a:bodyPr>
          <a:lstStyle/>
          <a:p>
            <a:pPr marL="342900" lvl="0" indent="-342900">
              <a:spcAft>
                <a:spcPts val="0"/>
              </a:spcAft>
              <a:buClr>
                <a:srgbClr val="FF0000"/>
              </a:buClr>
              <a:buFont typeface="Symbol" panose="05050102010706020507" pitchFamily="18" charset="2"/>
              <a:buChar char=""/>
            </a:pPr>
            <a:r>
              <a:rPr lang="en-US" dirty="0">
                <a:latin typeface="Arial" panose="020B0604020202020204" pitchFamily="34" charset="0"/>
                <a:ea typeface="Calibri" panose="020F0502020204030204" pitchFamily="34" charset="0"/>
              </a:rPr>
              <a:t>price point</a:t>
            </a:r>
          </a:p>
          <a:p>
            <a:pPr marL="342900" indent="-342900">
              <a:spcAft>
                <a:spcPts val="0"/>
              </a:spcAft>
              <a:buClr>
                <a:srgbClr val="FF0000"/>
              </a:buClr>
              <a:buFont typeface="Symbol" panose="05050102010706020507" pitchFamily="18" charset="2"/>
              <a:buChar char=""/>
            </a:pPr>
            <a:r>
              <a:rPr lang="en-US" dirty="0">
                <a:latin typeface="Arial" panose="020B0604020202020204" pitchFamily="34" charset="0"/>
                <a:ea typeface="Calibri" panose="020F0502020204030204" pitchFamily="34" charset="0"/>
              </a:rPr>
              <a:t>value for money</a:t>
            </a:r>
            <a:endParaRPr lang="en-GB" dirty="0">
              <a:latin typeface="Times New Roman" panose="02020603050405020304" pitchFamily="18" charset="0"/>
              <a:ea typeface="Calibri" panose="020F0502020204030204" pitchFamily="34" charset="0"/>
            </a:endParaRPr>
          </a:p>
          <a:p>
            <a:pPr marL="342900" lvl="0" indent="-342900">
              <a:spcAft>
                <a:spcPts val="0"/>
              </a:spcAft>
              <a:buClr>
                <a:srgbClr val="FF0000"/>
              </a:buClr>
              <a:buFont typeface="Symbol" panose="05050102010706020507" pitchFamily="18" charset="2"/>
              <a:buChar char=""/>
            </a:pPr>
            <a:r>
              <a:rPr lang="en-US" dirty="0">
                <a:latin typeface="Arial" panose="020B0604020202020204" pitchFamily="34" charset="0"/>
                <a:ea typeface="Calibri" panose="020F0502020204030204" pitchFamily="34" charset="0"/>
              </a:rPr>
              <a:t>reputation</a:t>
            </a:r>
            <a:endParaRPr lang="en-GB" dirty="0">
              <a:latin typeface="Times New Roman" panose="02020603050405020304" pitchFamily="18" charset="0"/>
              <a:ea typeface="Calibri" panose="020F0502020204030204" pitchFamily="34" charset="0"/>
            </a:endParaRPr>
          </a:p>
          <a:p>
            <a:pPr marL="342900" lvl="0" indent="-342900">
              <a:spcAft>
                <a:spcPts val="0"/>
              </a:spcAft>
              <a:buClr>
                <a:srgbClr val="FF0000"/>
              </a:buClr>
              <a:buFont typeface="Symbol" panose="05050102010706020507" pitchFamily="18" charset="2"/>
              <a:buChar char=""/>
            </a:pPr>
            <a:r>
              <a:rPr lang="en-US" dirty="0">
                <a:latin typeface="Arial" panose="020B0604020202020204" pitchFamily="34" charset="0"/>
                <a:ea typeface="Calibri" panose="020F0502020204030204" pitchFamily="34" charset="0"/>
              </a:rPr>
              <a:t>brand</a:t>
            </a:r>
            <a:endParaRPr lang="en-GB" dirty="0">
              <a:latin typeface="Times New Roman" panose="02020603050405020304" pitchFamily="18" charset="0"/>
              <a:ea typeface="Calibri" panose="020F0502020204030204" pitchFamily="34" charset="0"/>
            </a:endParaRPr>
          </a:p>
          <a:p>
            <a:pPr marL="342900" lvl="0" indent="-342900">
              <a:spcAft>
                <a:spcPts val="0"/>
              </a:spcAft>
              <a:buClr>
                <a:srgbClr val="FF0000"/>
              </a:buClr>
              <a:buFont typeface="Symbol" panose="05050102010706020507" pitchFamily="18" charset="2"/>
              <a:buChar char=""/>
            </a:pPr>
            <a:r>
              <a:rPr lang="en-US" dirty="0">
                <a:latin typeface="Arial" panose="020B0604020202020204" pitchFamily="34" charset="0"/>
                <a:ea typeface="Calibri" panose="020F0502020204030204" pitchFamily="34" charset="0"/>
              </a:rPr>
              <a:t>past experiences</a:t>
            </a:r>
            <a:endParaRPr lang="en-GB" dirty="0">
              <a:latin typeface="Times New Roman" panose="02020603050405020304" pitchFamily="18" charset="0"/>
              <a:ea typeface="Calibri" panose="020F0502020204030204" pitchFamily="34" charset="0"/>
            </a:endParaRPr>
          </a:p>
          <a:p>
            <a:pPr marL="342900" lvl="0" indent="-342900">
              <a:spcAft>
                <a:spcPts val="0"/>
              </a:spcAft>
              <a:buClr>
                <a:srgbClr val="FF0000"/>
              </a:buClr>
              <a:buFont typeface="Symbol" panose="05050102010706020507" pitchFamily="18" charset="2"/>
              <a:buChar char=""/>
            </a:pPr>
            <a:r>
              <a:rPr lang="en-US" dirty="0">
                <a:latin typeface="Arial" panose="020B0604020202020204" pitchFamily="34" charset="0"/>
                <a:ea typeface="Calibri" panose="020F0502020204030204" pitchFamily="34" charset="0"/>
              </a:rPr>
              <a:t>recommendations</a:t>
            </a:r>
            <a:endParaRPr lang="en-GB" dirty="0">
              <a:latin typeface="Times New Roman" panose="02020603050405020304" pitchFamily="18" charset="0"/>
              <a:ea typeface="Calibri" panose="020F0502020204030204" pitchFamily="34" charset="0"/>
            </a:endParaRPr>
          </a:p>
          <a:p>
            <a:pPr marL="342900" lvl="0" indent="-342900">
              <a:spcAft>
                <a:spcPts val="0"/>
              </a:spcAft>
              <a:buClr>
                <a:srgbClr val="FF0000"/>
              </a:buClr>
              <a:buFont typeface="Symbol" panose="05050102010706020507" pitchFamily="18" charset="2"/>
              <a:buChar char=""/>
            </a:pPr>
            <a:r>
              <a:rPr lang="en-IE" dirty="0">
                <a:latin typeface="Arial" panose="020B0604020202020204" pitchFamily="34" charset="0"/>
                <a:ea typeface="Calibri" panose="020F0502020204030204" pitchFamily="34" charset="0"/>
              </a:rPr>
              <a:t>media influences</a:t>
            </a:r>
            <a:endParaRPr lang="en-GB" dirty="0">
              <a:latin typeface="Times New Roman" panose="02020603050405020304" pitchFamily="18" charset="0"/>
              <a:ea typeface="Calibri" panose="020F0502020204030204" pitchFamily="34" charset="0"/>
            </a:endParaRPr>
          </a:p>
          <a:p>
            <a:pPr marL="342900" lvl="0" indent="-342900">
              <a:spcAft>
                <a:spcPts val="0"/>
              </a:spcAft>
              <a:buClr>
                <a:srgbClr val="FF0000"/>
              </a:buClr>
              <a:buFont typeface="Symbol" panose="05050102010706020507" pitchFamily="18" charset="2"/>
              <a:buChar char=""/>
            </a:pPr>
            <a:r>
              <a:rPr lang="en-IE" dirty="0">
                <a:latin typeface="Arial" panose="020B0604020202020204" pitchFamily="34" charset="0"/>
                <a:ea typeface="Calibri" panose="020F0502020204030204" pitchFamily="34" charset="0"/>
              </a:rPr>
              <a:t>cultural influences</a:t>
            </a:r>
            <a:endParaRPr lang="en-GB" dirty="0">
              <a:latin typeface="Times New Roman" panose="02020603050405020304" pitchFamily="18" charset="0"/>
              <a:ea typeface="Calibri" panose="020F0502020204030204" pitchFamily="34" charset="0"/>
            </a:endParaRPr>
          </a:p>
          <a:p>
            <a:pPr marL="342900" lvl="0" indent="-342900">
              <a:spcAft>
                <a:spcPts val="0"/>
              </a:spcAft>
              <a:buClr>
                <a:srgbClr val="FF0000"/>
              </a:buClr>
              <a:buFont typeface="Symbol" panose="05050102010706020507" pitchFamily="18" charset="2"/>
              <a:buChar char=""/>
            </a:pPr>
            <a:r>
              <a:rPr lang="en-IE" dirty="0">
                <a:latin typeface="Arial" panose="020B0604020202020204" pitchFamily="34" charset="0"/>
                <a:ea typeface="Calibri" panose="020F0502020204030204" pitchFamily="34" charset="0"/>
              </a:rPr>
              <a:t>faith-based influences.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18488" cy="934616"/>
          </a:xfrm>
        </p:spPr>
        <p:txBody>
          <a:bodyPr/>
          <a:lstStyle/>
          <a:p>
            <a:r>
              <a:rPr lang="en-GB" dirty="0"/>
              <a:t>The effect of good customer service on stakeholders</a:t>
            </a:r>
            <a:endParaRPr lang="en-US" dirty="0"/>
          </a:p>
        </p:txBody>
      </p:sp>
      <p:sp>
        <p:nvSpPr>
          <p:cNvPr id="7" name="Content Placeholder 2">
            <a:extLst>
              <a:ext uri="{FF2B5EF4-FFF2-40B4-BE49-F238E27FC236}">
                <a16:creationId xmlns:a16="http://schemas.microsoft.com/office/drawing/2014/main" id="{5C562C17-93CF-48CF-AFF7-5DD584F60353}"/>
              </a:ext>
            </a:extLst>
          </p:cNvPr>
          <p:cNvSpPr>
            <a:spLocks noGrp="1"/>
          </p:cNvSpPr>
          <p:nvPr>
            <p:ph sz="quarter" idx="10"/>
          </p:nvPr>
        </p:nvSpPr>
        <p:spPr>
          <a:xfrm>
            <a:off x="457200" y="1844824"/>
            <a:ext cx="8229600" cy="4392488"/>
          </a:xfrm>
        </p:spPr>
        <p:txBody>
          <a:bodyPr/>
          <a:lstStyle/>
          <a:p>
            <a:pPr marL="342900" lvl="0" indent="-342900">
              <a:spcAft>
                <a:spcPts val="0"/>
              </a:spcAft>
              <a:buClr>
                <a:srgbClr val="FF0000"/>
              </a:buClr>
              <a:buFont typeface="Symbol" panose="05050102010706020507" pitchFamily="18" charset="2"/>
              <a:buChar char=""/>
            </a:pPr>
            <a:r>
              <a:rPr lang="en-US" b="1" dirty="0">
                <a:ea typeface="Calibri" panose="020F0502020204030204" pitchFamily="34" charset="0"/>
              </a:rPr>
              <a:t>The employee </a:t>
            </a:r>
            <a:r>
              <a:rPr lang="en-US" dirty="0">
                <a:ea typeface="Calibri" panose="020F0502020204030204" pitchFamily="34" charset="0"/>
              </a:rPr>
              <a:t>– internal customer service provides a better environment to work in, better relationships with other members of staff, better communication and reduced levels of stress, which ultimately leads to better job satisfaction</a:t>
            </a:r>
            <a:endParaRPr lang="en-GB" dirty="0">
              <a:ea typeface="Calibri" panose="020F0502020204030204" pitchFamily="34" charset="0"/>
            </a:endParaRPr>
          </a:p>
          <a:p>
            <a:pPr marL="342900" lvl="0" indent="-342900">
              <a:spcAft>
                <a:spcPts val="0"/>
              </a:spcAft>
              <a:buClr>
                <a:srgbClr val="FF0000"/>
              </a:buClr>
              <a:buFont typeface="Symbol" panose="05050102010706020507" pitchFamily="18" charset="2"/>
              <a:buChar char=""/>
            </a:pPr>
            <a:r>
              <a:rPr lang="en-US" b="1" dirty="0">
                <a:ea typeface="Calibri" panose="020F0502020204030204" pitchFamily="34" charset="0"/>
              </a:rPr>
              <a:t>The business  </a:t>
            </a:r>
            <a:r>
              <a:rPr lang="en-US" dirty="0">
                <a:ea typeface="Calibri" panose="020F0502020204030204" pitchFamily="34" charset="0"/>
              </a:rPr>
              <a:t>– </a:t>
            </a:r>
            <a:r>
              <a:rPr lang="en-GB" dirty="0"/>
              <a:t>customer satisfaction can provide hospitality businesses with major competitive advantages, which can directly lead to increase in profitability and growth.</a:t>
            </a:r>
            <a:endParaRPr lang="en-GB" dirty="0">
              <a:ea typeface="Calibri" panose="020F0502020204030204" pitchFamily="34" charset="0"/>
            </a:endParaRPr>
          </a:p>
          <a:p>
            <a:pPr marL="342900" lvl="0" indent="-342900">
              <a:spcAft>
                <a:spcPts val="0"/>
              </a:spcAft>
              <a:buClr>
                <a:srgbClr val="FF0000"/>
              </a:buClr>
              <a:buFont typeface="Symbol" panose="05050102010706020507" pitchFamily="18" charset="2"/>
              <a:buChar char=""/>
            </a:pPr>
            <a:r>
              <a:rPr lang="en-US" b="1" dirty="0">
                <a:ea typeface="Calibri" panose="020F0502020204030204" pitchFamily="34" charset="0"/>
              </a:rPr>
              <a:t>The guest </a:t>
            </a:r>
            <a:r>
              <a:rPr lang="en-GB"/>
              <a:t>experience </a:t>
            </a:r>
            <a:r>
              <a:rPr lang="en-GB" dirty="0"/>
              <a:t>is one of the most important factors affecting positive customer behaviour such as loyalty and </a:t>
            </a:r>
            <a:r>
              <a:rPr lang="en-GB"/>
              <a:t>personal recommendations.</a:t>
            </a:r>
            <a:endParaRPr lang="en-GB" dirty="0">
              <a:solidFill>
                <a:srgbClr val="000000"/>
              </a:solidFill>
              <a:ea typeface="ＭＳ Ｐゴシック" pitchFamily="-105" charset="-128"/>
              <a:cs typeface="ＭＳ Ｐゴシック" pitchFamily="-105" charset="-128"/>
            </a:endParaRPr>
          </a:p>
        </p:txBody>
      </p:sp>
    </p:spTree>
    <p:extLst>
      <p:ext uri="{BB962C8B-B14F-4D97-AF65-F5344CB8AC3E}">
        <p14:creationId xmlns:p14="http://schemas.microsoft.com/office/powerpoint/2010/main" val="1488404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457200" y="1371600"/>
            <a:ext cx="8229600" cy="4754563"/>
          </a:xfrm>
        </p:spPr>
        <p:txBody>
          <a:bodyPr/>
          <a:lstStyle/>
          <a:p>
            <a:pPr marL="0" indent="0" algn="ctr" eaLnBrk="1" hangingPunct="1">
              <a:lnSpc>
                <a:spcPct val="100000"/>
              </a:lnSpc>
            </a:pPr>
            <a:endParaRPr sz="6000">
              <a:solidFill>
                <a:srgbClr val="E30613"/>
              </a:solidFill>
              <a:ea typeface="ＭＳ Ｐゴシック" pitchFamily="-105" charset="-128"/>
              <a:cs typeface="ＭＳ Ｐゴシック" pitchFamily="-105" charset="-128"/>
            </a:endParaRPr>
          </a:p>
          <a:p>
            <a:pPr marL="0" indent="0" algn="ctr" eaLnBrk="1" hangingPunct="1">
              <a:lnSpc>
                <a:spcPct val="100000"/>
              </a:lnSpc>
            </a:pPr>
            <a:r>
              <a:rPr sz="6000">
                <a:solidFill>
                  <a:srgbClr val="E30613"/>
                </a:solidFill>
                <a:ea typeface="ＭＳ Ｐゴシック" pitchFamily="-105" charset="-128"/>
                <a:cs typeface="ＭＳ Ｐゴシック" pitchFamily="-105" charset="-128"/>
              </a:rPr>
              <a:t>Any 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dirty="0"/>
              <a:t>Introduction</a:t>
            </a:r>
            <a:endParaRPr lang="en-US" dirty="0"/>
          </a:p>
        </p:txBody>
      </p:sp>
      <p:sp>
        <p:nvSpPr>
          <p:cNvPr id="3075" name="Content Placeholder 2"/>
          <p:cNvSpPr>
            <a:spLocks noGrp="1"/>
          </p:cNvSpPr>
          <p:nvPr>
            <p:ph sz="quarter" idx="10"/>
          </p:nvPr>
        </p:nvSpPr>
        <p:spPr>
          <a:xfrm>
            <a:off x="457200" y="1371600"/>
            <a:ext cx="8435280" cy="1337320"/>
          </a:xfrm>
        </p:spPr>
        <p:txBody>
          <a:bodyPr/>
          <a:lstStyle/>
          <a:p>
            <a:r>
              <a:rPr lang="en-GB" dirty="0"/>
              <a:t>Understanding the importance of good customer service practices for both internal and external customers within a hospitality business is essential to business success.</a:t>
            </a:r>
          </a:p>
        </p:txBody>
      </p:sp>
      <p:sp>
        <p:nvSpPr>
          <p:cNvPr id="3" name="TextBox 2">
            <a:extLst>
              <a:ext uri="{FF2B5EF4-FFF2-40B4-BE49-F238E27FC236}">
                <a16:creationId xmlns:a16="http://schemas.microsoft.com/office/drawing/2014/main" id="{349D3EE4-07DF-418C-9860-BB3D38631F56}"/>
              </a:ext>
            </a:extLst>
          </p:cNvPr>
          <p:cNvSpPr txBox="1"/>
          <p:nvPr/>
        </p:nvSpPr>
        <p:spPr>
          <a:xfrm>
            <a:off x="539552" y="2420888"/>
            <a:ext cx="4608512" cy="3785652"/>
          </a:xfrm>
          <a:prstGeom prst="rect">
            <a:avLst/>
          </a:prstGeom>
          <a:noFill/>
        </p:spPr>
        <p:txBody>
          <a:bodyPr wrap="square" rtlCol="0">
            <a:spAutoFit/>
          </a:bodyPr>
          <a:lstStyle/>
          <a:p>
            <a:r>
              <a:rPr lang="en-GB" dirty="0"/>
              <a:t>Service excellence starts with excellent internal customer service. Remembering happy employees will be more likely to treat customers with respect. </a:t>
            </a:r>
          </a:p>
          <a:p>
            <a:r>
              <a:rPr lang="en-GB" dirty="0"/>
              <a:t>Even employees who do not have direct contact with customers can impact the image of the company through their interactions outside the company, their treatment of other employees, and their loyalty to the business.</a:t>
            </a:r>
            <a:endParaRPr lang="en-US" dirty="0"/>
          </a:p>
        </p:txBody>
      </p:sp>
      <p:pic>
        <p:nvPicPr>
          <p:cNvPr id="5" name="Picture 4">
            <a:extLst>
              <a:ext uri="{FF2B5EF4-FFF2-40B4-BE49-F238E27FC236}">
                <a16:creationId xmlns:a16="http://schemas.microsoft.com/office/drawing/2014/main" id="{15F54BA5-2AA6-C04C-8237-5B1A18273D6B}"/>
              </a:ext>
            </a:extLst>
          </p:cNvPr>
          <p:cNvPicPr>
            <a:picLocks noChangeAspect="1"/>
          </p:cNvPicPr>
          <p:nvPr/>
        </p:nvPicPr>
        <p:blipFill>
          <a:blip r:embed="rId2"/>
          <a:stretch>
            <a:fillRect/>
          </a:stretch>
        </p:blipFill>
        <p:spPr>
          <a:xfrm>
            <a:off x="5181686" y="2859732"/>
            <a:ext cx="3678324" cy="245221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18488" cy="718592"/>
          </a:xfrm>
        </p:spPr>
        <p:txBody>
          <a:bodyPr/>
          <a:lstStyle/>
          <a:p>
            <a:r>
              <a:rPr lang="en-GB" dirty="0"/>
              <a:t>Types of customers in the hospitality industry</a:t>
            </a:r>
            <a:endParaRPr lang="en-US" dirty="0"/>
          </a:p>
        </p:txBody>
      </p:sp>
      <p:sp>
        <p:nvSpPr>
          <p:cNvPr id="3" name="Content Placeholder 2"/>
          <p:cNvSpPr>
            <a:spLocks noGrp="1"/>
          </p:cNvSpPr>
          <p:nvPr>
            <p:ph sz="quarter" idx="10"/>
          </p:nvPr>
        </p:nvSpPr>
        <p:spPr>
          <a:xfrm>
            <a:off x="457200" y="1628800"/>
            <a:ext cx="8229600" cy="3960440"/>
          </a:xfrm>
        </p:spPr>
        <p:txBody>
          <a:bodyPr/>
          <a:lstStyle/>
          <a:p>
            <a:pPr lvl="0">
              <a:lnSpc>
                <a:spcPct val="100000"/>
              </a:lnSpc>
              <a:spcBef>
                <a:spcPts val="0"/>
              </a:spcBef>
              <a:spcAft>
                <a:spcPts val="0"/>
              </a:spcAft>
            </a:pPr>
            <a:r>
              <a:rPr lang="en-GB" dirty="0"/>
              <a:t>Customer service must be a total business effort. It just can't be the front line who deals with the outside customers, the ones that buy our products and services. </a:t>
            </a:r>
          </a:p>
          <a:p>
            <a:pPr lvl="0">
              <a:lnSpc>
                <a:spcPct val="100000"/>
              </a:lnSpc>
              <a:spcBef>
                <a:spcPts val="0"/>
              </a:spcBef>
              <a:spcAft>
                <a:spcPts val="0"/>
              </a:spcAft>
            </a:pPr>
            <a:endParaRPr lang="en-GB" dirty="0"/>
          </a:p>
          <a:p>
            <a:pPr lvl="0">
              <a:lnSpc>
                <a:spcPct val="100000"/>
              </a:lnSpc>
              <a:spcBef>
                <a:spcPts val="0"/>
              </a:spcBef>
              <a:spcAft>
                <a:spcPts val="0"/>
              </a:spcAft>
            </a:pPr>
            <a:r>
              <a:rPr lang="en-GB" dirty="0"/>
              <a:t>The front line needs the support of everyone within the organisation.</a:t>
            </a:r>
          </a:p>
          <a:p>
            <a:pPr lvl="0">
              <a:lnSpc>
                <a:spcPct val="100000"/>
              </a:lnSpc>
              <a:spcBef>
                <a:spcPts val="0"/>
              </a:spcBef>
              <a:spcAft>
                <a:spcPts val="0"/>
              </a:spcAft>
            </a:pPr>
            <a:endParaRPr lang="en-GB" dirty="0"/>
          </a:p>
          <a:p>
            <a:pPr lvl="0">
              <a:lnSpc>
                <a:spcPct val="100000"/>
              </a:lnSpc>
              <a:spcBef>
                <a:spcPts val="0"/>
              </a:spcBef>
              <a:spcAft>
                <a:spcPts val="0"/>
              </a:spcAft>
            </a:pPr>
            <a:r>
              <a:rPr lang="en-GB" dirty="0"/>
              <a:t>Looking after the internal customers builds the platform for better external customer service.</a:t>
            </a:r>
          </a:p>
          <a:p>
            <a:pPr lvl="0">
              <a:lnSpc>
                <a:spcPct val="100000"/>
              </a:lnSpc>
              <a:spcBef>
                <a:spcPts val="0"/>
              </a:spcBef>
              <a:spcAft>
                <a:spcPts val="0"/>
              </a:spcAft>
            </a:pPr>
            <a:endParaRPr lang="en-GB" dirty="0"/>
          </a:p>
          <a:p>
            <a:pPr lvl="0" algn="ctr">
              <a:lnSpc>
                <a:spcPct val="100000"/>
              </a:lnSpc>
              <a:spcBef>
                <a:spcPts val="0"/>
              </a:spcBef>
              <a:spcAft>
                <a:spcPts val="0"/>
              </a:spcAft>
            </a:pPr>
            <a:r>
              <a:rPr lang="en-GB" b="1" dirty="0">
                <a:solidFill>
                  <a:srgbClr val="000000"/>
                </a:solidFill>
                <a:ea typeface="ＭＳ Ｐゴシック" pitchFamily="-105" charset="-128"/>
                <a:cs typeface="ＭＳ Ｐゴシック" pitchFamily="-105" charset="-128"/>
              </a:rPr>
              <a:t>Creating a cultural harmony between all levels of staff, based on mutual respect, communication and clear goals enables a business team to succeed.</a:t>
            </a:r>
          </a:p>
          <a:p>
            <a:pPr lvl="0">
              <a:lnSpc>
                <a:spcPct val="100000"/>
              </a:lnSpc>
              <a:spcBef>
                <a:spcPts val="0"/>
              </a:spcBef>
              <a:spcAft>
                <a:spcPts val="0"/>
              </a:spcAft>
            </a:pPr>
            <a:endParaRPr lang="en-GB" b="1" dirty="0">
              <a:solidFill>
                <a:srgbClr val="000000"/>
              </a:solidFill>
              <a:ea typeface="ＭＳ Ｐゴシック" pitchFamily="-105" charset="-128"/>
              <a:cs typeface="ＭＳ Ｐゴシック" pitchFamily="-105" charset="-128"/>
            </a:endParaRPr>
          </a:p>
          <a:p>
            <a:endParaRPr lang="en-US" dirty="0"/>
          </a:p>
        </p:txBody>
      </p:sp>
    </p:spTree>
    <p:extLst>
      <p:ext uri="{BB962C8B-B14F-4D97-AF65-F5344CB8AC3E}">
        <p14:creationId xmlns:p14="http://schemas.microsoft.com/office/powerpoint/2010/main" val="548888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18488" cy="718592"/>
          </a:xfrm>
        </p:spPr>
        <p:txBody>
          <a:bodyPr/>
          <a:lstStyle/>
          <a:p>
            <a:r>
              <a:rPr lang="en-GB" dirty="0"/>
              <a:t>Types of customers in the hospitality industry</a:t>
            </a:r>
            <a:endParaRPr lang="en-US" dirty="0"/>
          </a:p>
        </p:txBody>
      </p:sp>
      <p:sp>
        <p:nvSpPr>
          <p:cNvPr id="3" name="Content Placeholder 2"/>
          <p:cNvSpPr>
            <a:spLocks noGrp="1"/>
          </p:cNvSpPr>
          <p:nvPr>
            <p:ph sz="quarter" idx="10"/>
          </p:nvPr>
        </p:nvSpPr>
        <p:spPr>
          <a:xfrm>
            <a:off x="457200" y="1628800"/>
            <a:ext cx="8229600" cy="3884233"/>
          </a:xfrm>
        </p:spPr>
        <p:txBody>
          <a:bodyPr/>
          <a:lstStyle/>
          <a:p>
            <a:pPr lvl="0">
              <a:lnSpc>
                <a:spcPct val="100000"/>
              </a:lnSpc>
              <a:spcBef>
                <a:spcPts val="0"/>
              </a:spcBef>
              <a:spcAft>
                <a:spcPts val="0"/>
              </a:spcAft>
            </a:pPr>
            <a:r>
              <a:rPr lang="en-GB" b="1" dirty="0">
                <a:solidFill>
                  <a:srgbClr val="000000"/>
                </a:solidFill>
                <a:ea typeface="ＭＳ Ｐゴシック" pitchFamily="-105" charset="-128"/>
                <a:cs typeface="ＭＳ Ｐゴシック" pitchFamily="-105" charset="-128"/>
              </a:rPr>
              <a:t>Internal customers </a:t>
            </a:r>
            <a:r>
              <a:rPr lang="en-GB" dirty="0"/>
              <a:t>are those who work for the business. </a:t>
            </a:r>
          </a:p>
          <a:p>
            <a:pPr lvl="0">
              <a:lnSpc>
                <a:spcPct val="100000"/>
              </a:lnSpc>
              <a:spcBef>
                <a:spcPts val="0"/>
              </a:spcBef>
              <a:spcAft>
                <a:spcPts val="0"/>
              </a:spcAft>
            </a:pPr>
            <a:endParaRPr lang="en-GB" dirty="0"/>
          </a:p>
          <a:p>
            <a:pPr lvl="0">
              <a:lnSpc>
                <a:spcPct val="100000"/>
              </a:lnSpc>
              <a:spcBef>
                <a:spcPts val="0"/>
              </a:spcBef>
              <a:spcAft>
                <a:spcPts val="0"/>
              </a:spcAft>
            </a:pPr>
            <a:r>
              <a:rPr lang="en-GB" dirty="0"/>
              <a:t>They are are colleagues, peers, supervisors and managers, who work in the same business as partners in getting the jobs done.</a:t>
            </a:r>
            <a:r>
              <a:rPr lang="en-GB" sz="1800" dirty="0">
                <a:solidFill>
                  <a:srgbClr val="000000"/>
                </a:solidFill>
                <a:ea typeface="ＭＳ Ｐゴシック" pitchFamily="-105" charset="-128"/>
                <a:cs typeface="ＭＳ Ｐゴシック" pitchFamily="-105" charset="-128"/>
              </a:rPr>
              <a:t> </a:t>
            </a:r>
          </a:p>
          <a:p>
            <a:pPr lvl="0">
              <a:lnSpc>
                <a:spcPct val="100000"/>
              </a:lnSpc>
              <a:spcBef>
                <a:spcPts val="0"/>
              </a:spcBef>
              <a:spcAft>
                <a:spcPts val="0"/>
              </a:spcAft>
            </a:pPr>
            <a:endParaRPr lang="en-GB" sz="1800" dirty="0">
              <a:solidFill>
                <a:srgbClr val="000000"/>
              </a:solidFill>
              <a:ea typeface="ＭＳ Ｐゴシック" pitchFamily="-105" charset="-128"/>
              <a:cs typeface="ＭＳ Ｐゴシック" pitchFamily="-105" charset="-128"/>
            </a:endParaRPr>
          </a:p>
          <a:p>
            <a:pPr marL="342900" lvl="0" indent="-342900">
              <a:spcAft>
                <a:spcPts val="0"/>
              </a:spcAft>
              <a:buClr>
                <a:srgbClr val="FF0000"/>
              </a:buClr>
              <a:buFont typeface="Symbol" panose="05050102010706020507" pitchFamily="18" charset="2"/>
              <a:buChar char=""/>
            </a:pPr>
            <a:r>
              <a:rPr lang="en-US" dirty="0">
                <a:ea typeface="Calibri" panose="020F0502020204030204" pitchFamily="34" charset="0"/>
              </a:rPr>
              <a:t>team members and staff</a:t>
            </a:r>
          </a:p>
          <a:p>
            <a:pPr marL="342900" indent="-342900">
              <a:spcAft>
                <a:spcPts val="0"/>
              </a:spcAft>
              <a:buClr>
                <a:srgbClr val="FF0000"/>
              </a:buClr>
              <a:buFont typeface="Symbol" panose="05050102010706020507" pitchFamily="18" charset="2"/>
              <a:buChar char=""/>
            </a:pPr>
            <a:r>
              <a:rPr lang="en-US" dirty="0">
                <a:ea typeface="Calibri" panose="020F0502020204030204" pitchFamily="34" charset="0"/>
              </a:rPr>
              <a:t>supervisors</a:t>
            </a:r>
            <a:endParaRPr lang="en-GB" dirty="0">
              <a:ea typeface="Calibri" panose="020F0502020204030204" pitchFamily="34" charset="0"/>
            </a:endParaRPr>
          </a:p>
          <a:p>
            <a:pPr marL="342900" lvl="0" indent="-342900">
              <a:spcAft>
                <a:spcPts val="0"/>
              </a:spcAft>
              <a:buClr>
                <a:srgbClr val="FF0000"/>
              </a:buClr>
              <a:buFont typeface="Symbol" panose="05050102010706020507" pitchFamily="18" charset="2"/>
              <a:buChar char=""/>
            </a:pPr>
            <a:r>
              <a:rPr lang="en-US" dirty="0">
                <a:ea typeface="Calibri" panose="020F0502020204030204" pitchFamily="34" charset="0"/>
              </a:rPr>
              <a:t>managers</a:t>
            </a:r>
            <a:endParaRPr lang="en-GB" dirty="0">
              <a:ea typeface="Calibri" panose="020F0502020204030204" pitchFamily="34" charset="0"/>
            </a:endParaRPr>
          </a:p>
          <a:p>
            <a:endParaRPr lang="en-US" dirty="0"/>
          </a:p>
        </p:txBody>
      </p:sp>
      <p:pic>
        <p:nvPicPr>
          <p:cNvPr id="5" name="Picture 4">
            <a:extLst>
              <a:ext uri="{FF2B5EF4-FFF2-40B4-BE49-F238E27FC236}">
                <a16:creationId xmlns:a16="http://schemas.microsoft.com/office/drawing/2014/main" id="{C3F251DD-BCA3-544D-8C20-C1E33673FAFF}"/>
              </a:ext>
            </a:extLst>
          </p:cNvPr>
          <p:cNvPicPr>
            <a:picLocks noChangeAspect="1"/>
          </p:cNvPicPr>
          <p:nvPr/>
        </p:nvPicPr>
        <p:blipFill>
          <a:blip r:embed="rId2"/>
          <a:stretch>
            <a:fillRect/>
          </a:stretch>
        </p:blipFill>
        <p:spPr>
          <a:xfrm>
            <a:off x="4355976" y="3212976"/>
            <a:ext cx="3456384" cy="2304256"/>
          </a:xfrm>
          <a:prstGeom prst="rect">
            <a:avLst/>
          </a:prstGeom>
        </p:spPr>
      </p:pic>
    </p:spTree>
    <p:extLst>
      <p:ext uri="{BB962C8B-B14F-4D97-AF65-F5344CB8AC3E}">
        <p14:creationId xmlns:p14="http://schemas.microsoft.com/office/powerpoint/2010/main" val="198989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18488" cy="718592"/>
          </a:xfrm>
        </p:spPr>
        <p:txBody>
          <a:bodyPr/>
          <a:lstStyle/>
          <a:p>
            <a:r>
              <a:rPr lang="en-GB" dirty="0"/>
              <a:t>Types of customers in the hospitality industry</a:t>
            </a:r>
            <a:endParaRPr lang="en-US" dirty="0"/>
          </a:p>
        </p:txBody>
      </p:sp>
      <p:sp>
        <p:nvSpPr>
          <p:cNvPr id="3" name="Content Placeholder 2"/>
          <p:cNvSpPr>
            <a:spLocks noGrp="1"/>
          </p:cNvSpPr>
          <p:nvPr>
            <p:ph sz="quarter" idx="10"/>
          </p:nvPr>
        </p:nvSpPr>
        <p:spPr>
          <a:xfrm>
            <a:off x="457200" y="1628800"/>
            <a:ext cx="8229600" cy="3888432"/>
          </a:xfrm>
        </p:spPr>
        <p:txBody>
          <a:bodyPr/>
          <a:lstStyle/>
          <a:p>
            <a:pPr lvl="0">
              <a:lnSpc>
                <a:spcPct val="100000"/>
              </a:lnSpc>
              <a:spcBef>
                <a:spcPts val="0"/>
              </a:spcBef>
              <a:spcAft>
                <a:spcPts val="0"/>
              </a:spcAft>
            </a:pPr>
            <a:r>
              <a:rPr lang="en-GB" b="1" dirty="0">
                <a:solidFill>
                  <a:srgbClr val="000000"/>
                </a:solidFill>
                <a:ea typeface="ＭＳ Ｐゴシック" pitchFamily="-105" charset="-128"/>
                <a:cs typeface="ＭＳ Ｐゴシック" pitchFamily="-105" charset="-128"/>
              </a:rPr>
              <a:t>External customers</a:t>
            </a:r>
            <a:r>
              <a:rPr lang="en-GB" dirty="0">
                <a:solidFill>
                  <a:srgbClr val="000000"/>
                </a:solidFill>
                <a:ea typeface="ＭＳ Ｐゴシック" pitchFamily="-105" charset="-128"/>
                <a:cs typeface="ＭＳ Ｐゴシック" pitchFamily="-105" charset="-128"/>
              </a:rPr>
              <a:t> </a:t>
            </a:r>
            <a:r>
              <a:rPr lang="en-GB" dirty="0"/>
              <a:t>use a business’s product or services but are not part of the organisation. In hospitality, for example, an external customer is an individual who enters your business (guest) and pays for a product or service provided. </a:t>
            </a:r>
          </a:p>
          <a:p>
            <a:pPr lvl="0">
              <a:lnSpc>
                <a:spcPct val="100000"/>
              </a:lnSpc>
              <a:spcBef>
                <a:spcPts val="0"/>
              </a:spcBef>
              <a:spcAft>
                <a:spcPts val="0"/>
              </a:spcAft>
            </a:pPr>
            <a:endParaRPr lang="en-GB" dirty="0"/>
          </a:p>
          <a:p>
            <a:pPr lvl="0">
              <a:lnSpc>
                <a:spcPct val="100000"/>
              </a:lnSpc>
              <a:spcBef>
                <a:spcPts val="0"/>
              </a:spcBef>
              <a:spcAft>
                <a:spcPts val="0"/>
              </a:spcAft>
            </a:pPr>
            <a:r>
              <a:rPr lang="en-GB" dirty="0"/>
              <a:t>Examples of different categories of external customers within hospitality include:</a:t>
            </a:r>
            <a:endParaRPr lang="en-GB" dirty="0">
              <a:solidFill>
                <a:srgbClr val="000000"/>
              </a:solidFill>
              <a:ea typeface="ＭＳ Ｐゴシック" pitchFamily="-105" charset="-128"/>
              <a:cs typeface="ＭＳ Ｐゴシック" pitchFamily="-105" charset="-128"/>
            </a:endParaRPr>
          </a:p>
          <a:p>
            <a:pPr marL="342900" lvl="0" indent="-342900">
              <a:spcAft>
                <a:spcPts val="0"/>
              </a:spcAft>
              <a:buClr>
                <a:srgbClr val="FF0000"/>
              </a:buClr>
              <a:buFont typeface="Symbol" panose="05050102010706020507" pitchFamily="18" charset="2"/>
              <a:buChar char=""/>
            </a:pPr>
            <a:r>
              <a:rPr lang="en-US" dirty="0">
                <a:latin typeface="Arial" panose="020B0604020202020204" pitchFamily="34" charset="0"/>
                <a:ea typeface="Calibri" panose="020F0502020204030204" pitchFamily="34" charset="0"/>
              </a:rPr>
              <a:t>existing guests</a:t>
            </a:r>
            <a:endParaRPr lang="en-GB" dirty="0">
              <a:latin typeface="Times New Roman" panose="02020603050405020304" pitchFamily="18" charset="0"/>
              <a:ea typeface="Calibri" panose="020F0502020204030204" pitchFamily="34" charset="0"/>
            </a:endParaRPr>
          </a:p>
          <a:p>
            <a:pPr marL="342900" lvl="0" indent="-342900">
              <a:spcAft>
                <a:spcPts val="0"/>
              </a:spcAft>
              <a:buClr>
                <a:srgbClr val="FF0000"/>
              </a:buClr>
              <a:buFont typeface="Symbol" panose="05050102010706020507" pitchFamily="18" charset="2"/>
              <a:buChar char=""/>
            </a:pPr>
            <a:r>
              <a:rPr lang="en-US" dirty="0">
                <a:latin typeface="Arial" panose="020B0604020202020204" pitchFamily="34" charset="0"/>
                <a:ea typeface="Calibri" panose="020F0502020204030204" pitchFamily="34" charset="0"/>
              </a:rPr>
              <a:t>new guests</a:t>
            </a:r>
            <a:endParaRPr lang="en-GB" dirty="0">
              <a:latin typeface="Times New Roman" panose="02020603050405020304" pitchFamily="18" charset="0"/>
              <a:ea typeface="Calibri" panose="020F0502020204030204" pitchFamily="34" charset="0"/>
            </a:endParaRPr>
          </a:p>
          <a:p>
            <a:pPr marL="342900" lvl="0" indent="-342900">
              <a:spcAft>
                <a:spcPts val="0"/>
              </a:spcAft>
              <a:buClr>
                <a:srgbClr val="FF0000"/>
              </a:buClr>
              <a:buFont typeface="Symbol" panose="05050102010706020507" pitchFamily="18" charset="2"/>
              <a:buChar char=""/>
            </a:pPr>
            <a:r>
              <a:rPr lang="en-US" dirty="0">
                <a:latin typeface="Arial" panose="020B0604020202020204" pitchFamily="34" charset="0"/>
                <a:ea typeface="Calibri" panose="020F0502020204030204" pitchFamily="34" charset="0"/>
              </a:rPr>
              <a:t>potential guests.</a:t>
            </a:r>
            <a:endParaRPr lang="en-GB"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605758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18488" cy="574576"/>
          </a:xfrm>
        </p:spPr>
        <p:txBody>
          <a:bodyPr/>
          <a:lstStyle/>
          <a:p>
            <a:r>
              <a:rPr lang="en-GB" dirty="0"/>
              <a:t>Principles of customer service</a:t>
            </a:r>
            <a:endParaRPr lang="en-US" dirty="0"/>
          </a:p>
        </p:txBody>
      </p:sp>
      <p:sp>
        <p:nvSpPr>
          <p:cNvPr id="3" name="Content Placeholder 2"/>
          <p:cNvSpPr>
            <a:spLocks noGrp="1"/>
          </p:cNvSpPr>
          <p:nvPr>
            <p:ph sz="quarter" idx="10"/>
          </p:nvPr>
        </p:nvSpPr>
        <p:spPr>
          <a:xfrm>
            <a:off x="457200" y="1484784"/>
            <a:ext cx="8579296" cy="4680520"/>
          </a:xfrm>
        </p:spPr>
        <p:txBody>
          <a:bodyPr/>
          <a:lstStyle/>
          <a:p>
            <a:pPr lvl="0">
              <a:lnSpc>
                <a:spcPct val="100000"/>
              </a:lnSpc>
              <a:spcBef>
                <a:spcPts val="0"/>
              </a:spcBef>
              <a:spcAft>
                <a:spcPts val="0"/>
              </a:spcAft>
            </a:pPr>
            <a:r>
              <a:rPr lang="en-GB" b="1" dirty="0">
                <a:solidFill>
                  <a:srgbClr val="000000"/>
                </a:solidFill>
                <a:ea typeface="ＭＳ Ｐゴシック" pitchFamily="-105" charset="-128"/>
                <a:cs typeface="ＭＳ Ｐゴシック" pitchFamily="-105" charset="-128"/>
              </a:rPr>
              <a:t>Hospitality businesses</a:t>
            </a:r>
            <a:r>
              <a:rPr lang="en-GB" dirty="0">
                <a:solidFill>
                  <a:srgbClr val="000000"/>
                </a:solidFill>
                <a:ea typeface="ＭＳ Ｐゴシック" pitchFamily="-105" charset="-128"/>
                <a:cs typeface="ＭＳ Ｐゴシック" pitchFamily="-105" charset="-128"/>
              </a:rPr>
              <a:t> strive for service excellence, creating that competitive edge. Truly focusing upon your guest needs and expectations is not as easy as it sounds, w</a:t>
            </a:r>
            <a:r>
              <a:rPr lang="en-GB" dirty="0"/>
              <a:t>ithout the support and commitment of your internal customers, i.e. your employees. </a:t>
            </a:r>
          </a:p>
          <a:p>
            <a:pPr lvl="0">
              <a:lnSpc>
                <a:spcPct val="100000"/>
              </a:lnSpc>
              <a:spcBef>
                <a:spcPts val="0"/>
              </a:spcBef>
              <a:spcAft>
                <a:spcPts val="0"/>
              </a:spcAft>
            </a:pPr>
            <a:endParaRPr lang="en-GB" dirty="0"/>
          </a:p>
          <a:p>
            <a:pPr lvl="0">
              <a:lnSpc>
                <a:spcPct val="100000"/>
              </a:lnSpc>
              <a:spcBef>
                <a:spcPts val="0"/>
              </a:spcBef>
              <a:spcAft>
                <a:spcPts val="0"/>
              </a:spcAft>
            </a:pPr>
            <a:r>
              <a:rPr lang="en-GB" dirty="0"/>
              <a:t>Focusing on the </a:t>
            </a:r>
            <a:r>
              <a:rPr lang="en-GB" b="1" dirty="0"/>
              <a:t>internal customer </a:t>
            </a:r>
            <a:r>
              <a:rPr lang="en-GB" dirty="0"/>
              <a:t>requires a business to, get all employees actively involved in the service excellence effort, including:</a:t>
            </a:r>
          </a:p>
          <a:p>
            <a:pPr lvl="0">
              <a:lnSpc>
                <a:spcPct val="100000"/>
              </a:lnSpc>
              <a:spcBef>
                <a:spcPts val="0"/>
              </a:spcBef>
              <a:spcAft>
                <a:spcPts val="0"/>
              </a:spcAft>
            </a:pPr>
            <a:r>
              <a:rPr lang="en-GB" dirty="0"/>
              <a:t> </a:t>
            </a:r>
          </a:p>
          <a:p>
            <a:pPr marL="342900" lvl="0" indent="-342900">
              <a:lnSpc>
                <a:spcPts val="1500"/>
              </a:lnSpc>
              <a:spcAft>
                <a:spcPts val="0"/>
              </a:spcAft>
              <a:buClr>
                <a:srgbClr val="FF0000"/>
              </a:buClr>
              <a:buFont typeface="Symbol" panose="05050102010706020507" pitchFamily="18" charset="2"/>
              <a:buChar char=""/>
            </a:pPr>
            <a:r>
              <a:rPr lang="en-GB" dirty="0"/>
              <a:t>clearly defined roles and responsibilities</a:t>
            </a:r>
          </a:p>
          <a:p>
            <a:pPr marL="342900" lvl="0" indent="-342900">
              <a:lnSpc>
                <a:spcPct val="100000"/>
              </a:lnSpc>
              <a:spcBef>
                <a:spcPts val="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setting and implementation of standards of performance</a:t>
            </a:r>
          </a:p>
          <a:p>
            <a:pPr marL="342900" indent="-342900">
              <a:lnSpc>
                <a:spcPct val="100000"/>
              </a:lnSpc>
              <a:spcBef>
                <a:spcPts val="0"/>
              </a:spcBef>
              <a:spcAft>
                <a:spcPts val="0"/>
              </a:spcAft>
              <a:buClr>
                <a:srgbClr val="FF0000"/>
              </a:buClr>
              <a:buFont typeface="Symbol" panose="05050102010706020507" pitchFamily="18" charset="2"/>
              <a:buChar char=""/>
            </a:pPr>
            <a:r>
              <a:rPr lang="en-GB" dirty="0"/>
              <a:t>ideas and suggestions from the team</a:t>
            </a:r>
            <a:endParaRPr lang="en-GB" dirty="0">
              <a:solidFill>
                <a:srgbClr val="000000"/>
              </a:solidFill>
              <a:ea typeface="ＭＳ Ｐゴシック" pitchFamily="-105" charset="-128"/>
              <a:cs typeface="ＭＳ Ｐゴシック" pitchFamily="-105" charset="-128"/>
            </a:endParaRPr>
          </a:p>
          <a:p>
            <a:pPr marL="342900" lvl="0" indent="-342900">
              <a:lnSpc>
                <a:spcPct val="100000"/>
              </a:lnSpc>
              <a:spcBef>
                <a:spcPts val="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staff training and support.</a:t>
            </a:r>
          </a:p>
          <a:p>
            <a:pPr lvl="0">
              <a:lnSpc>
                <a:spcPct val="100000"/>
              </a:lnSpc>
              <a:spcBef>
                <a:spcPts val="0"/>
              </a:spcBef>
              <a:spcAft>
                <a:spcPts val="0"/>
              </a:spcAft>
            </a:pPr>
            <a:endParaRPr lang="en-GB" sz="1600" dirty="0">
              <a:solidFill>
                <a:srgbClr val="000000"/>
              </a:solidFill>
              <a:ea typeface="ＭＳ Ｐゴシック" pitchFamily="-105" charset="-128"/>
              <a:cs typeface="ＭＳ Ｐゴシック" pitchFamily="-105" charset="-128"/>
            </a:endParaRPr>
          </a:p>
        </p:txBody>
      </p:sp>
    </p:spTree>
    <p:extLst>
      <p:ext uri="{BB962C8B-B14F-4D97-AF65-F5344CB8AC3E}">
        <p14:creationId xmlns:p14="http://schemas.microsoft.com/office/powerpoint/2010/main" val="2288743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18488" cy="718592"/>
          </a:xfrm>
        </p:spPr>
        <p:txBody>
          <a:bodyPr/>
          <a:lstStyle/>
          <a:p>
            <a:r>
              <a:rPr lang="en-GB" dirty="0"/>
              <a:t>Principles of customer service</a:t>
            </a:r>
            <a:endParaRPr lang="en-US" dirty="0"/>
          </a:p>
        </p:txBody>
      </p:sp>
      <p:sp>
        <p:nvSpPr>
          <p:cNvPr id="3" name="Content Placeholder 2"/>
          <p:cNvSpPr>
            <a:spLocks noGrp="1"/>
          </p:cNvSpPr>
          <p:nvPr>
            <p:ph sz="quarter" idx="10"/>
          </p:nvPr>
        </p:nvSpPr>
        <p:spPr>
          <a:xfrm>
            <a:off x="457200" y="1628800"/>
            <a:ext cx="8363272" cy="4536504"/>
          </a:xfrm>
        </p:spPr>
        <p:txBody>
          <a:bodyPr/>
          <a:lstStyle/>
          <a:p>
            <a:pPr>
              <a:lnSpc>
                <a:spcPct val="100000"/>
              </a:lnSpc>
              <a:spcBef>
                <a:spcPts val="0"/>
              </a:spcBef>
              <a:spcAft>
                <a:spcPts val="0"/>
              </a:spcAft>
            </a:pPr>
            <a:r>
              <a:rPr lang="en-GB" dirty="0"/>
              <a:t>Focusing on the </a:t>
            </a:r>
            <a:r>
              <a:rPr lang="en-GB" b="1" dirty="0"/>
              <a:t>external customer </a:t>
            </a:r>
            <a:r>
              <a:rPr lang="en-GB" dirty="0"/>
              <a:t>requires a business to define and communicate a commitment to achieving service excellence so that guests and employees know what the business is trying to achieve. Followed by translating that commitment into action through a range of activities including:</a:t>
            </a:r>
          </a:p>
          <a:p>
            <a:pPr marL="342900" lvl="0" indent="-342900">
              <a:lnSpc>
                <a:spcPct val="100000"/>
              </a:lnSpc>
              <a:spcAft>
                <a:spcPts val="600"/>
              </a:spcAft>
              <a:buClr>
                <a:srgbClr val="FF0000"/>
              </a:buClr>
              <a:buFont typeface="Symbol" panose="05050102010706020507" pitchFamily="18" charset="2"/>
              <a:buChar char=""/>
            </a:pPr>
            <a:r>
              <a:rPr lang="en-GB" dirty="0">
                <a:solidFill>
                  <a:srgbClr val="000000"/>
                </a:solidFill>
              </a:rPr>
              <a:t>getting closer to your guest, know what their needs and expectations are</a:t>
            </a:r>
          </a:p>
          <a:p>
            <a:pPr marL="342900" lvl="0" indent="-342900">
              <a:lnSpc>
                <a:spcPct val="100000"/>
              </a:lnSpc>
              <a:spcAft>
                <a:spcPts val="600"/>
              </a:spcAft>
              <a:buClr>
                <a:srgbClr val="FF0000"/>
              </a:buClr>
              <a:buFont typeface="Symbol" panose="05050102010706020507" pitchFamily="18" charset="2"/>
              <a:buChar char=""/>
            </a:pPr>
            <a:r>
              <a:rPr lang="en-GB" dirty="0">
                <a:solidFill>
                  <a:srgbClr val="000000"/>
                </a:solidFill>
              </a:rPr>
              <a:t>designing products and services in response to those needs/expectations</a:t>
            </a:r>
          </a:p>
          <a:p>
            <a:pPr marL="342900" lvl="0" indent="-342900">
              <a:lnSpc>
                <a:spcPct val="100000"/>
              </a:lnSpc>
              <a:spcAft>
                <a:spcPts val="600"/>
              </a:spcAft>
              <a:buClr>
                <a:srgbClr val="FF0000"/>
              </a:buClr>
              <a:buFont typeface="Symbol" panose="05050102010706020507" pitchFamily="18" charset="2"/>
              <a:buChar char=""/>
            </a:pPr>
            <a:r>
              <a:rPr lang="en-GB" dirty="0">
                <a:solidFill>
                  <a:srgbClr val="000000"/>
                </a:solidFill>
              </a:rPr>
              <a:t>consistently delivering those products or services</a:t>
            </a:r>
          </a:p>
          <a:p>
            <a:pPr marL="342900" lvl="0" indent="-342900">
              <a:lnSpc>
                <a:spcPct val="100000"/>
              </a:lnSpc>
              <a:spcAft>
                <a:spcPts val="600"/>
              </a:spcAft>
              <a:buClr>
                <a:srgbClr val="FF0000"/>
              </a:buClr>
              <a:buFont typeface="Symbol" panose="05050102010706020507" pitchFamily="18" charset="2"/>
              <a:buChar char=""/>
            </a:pPr>
            <a:r>
              <a:rPr lang="en-GB" dirty="0">
                <a:solidFill>
                  <a:srgbClr val="000000"/>
                </a:solidFill>
              </a:rPr>
              <a:t>measuring how the business is doing by insight and feedback</a:t>
            </a:r>
          </a:p>
          <a:p>
            <a:pPr marL="342900" lvl="0" indent="-342900">
              <a:lnSpc>
                <a:spcPct val="100000"/>
              </a:lnSpc>
              <a:spcAft>
                <a:spcPts val="600"/>
              </a:spcAft>
              <a:buClr>
                <a:srgbClr val="FF0000"/>
              </a:buClr>
              <a:buFont typeface="Symbol" panose="05050102010706020507" pitchFamily="18" charset="2"/>
              <a:buChar char=""/>
            </a:pPr>
            <a:r>
              <a:rPr lang="en-GB" dirty="0">
                <a:solidFill>
                  <a:srgbClr val="000000"/>
                </a:solidFill>
              </a:rPr>
              <a:t>improving or reacting to feedback, ensuring customer excellence.</a:t>
            </a:r>
          </a:p>
          <a:p>
            <a:pPr lvl="0">
              <a:lnSpc>
                <a:spcPct val="100000"/>
              </a:lnSpc>
              <a:spcBef>
                <a:spcPts val="0"/>
              </a:spcBef>
              <a:spcAft>
                <a:spcPts val="0"/>
              </a:spcAft>
            </a:pPr>
            <a:endParaRPr lang="en-GB" sz="1600" dirty="0">
              <a:solidFill>
                <a:srgbClr val="000000"/>
              </a:solidFill>
              <a:ea typeface="ＭＳ Ｐゴシック" pitchFamily="-105" charset="-128"/>
              <a:cs typeface="ＭＳ Ｐゴシック" pitchFamily="-105" charset="-128"/>
            </a:endParaRPr>
          </a:p>
          <a:p>
            <a:pPr lvl="0">
              <a:lnSpc>
                <a:spcPct val="100000"/>
              </a:lnSpc>
              <a:spcBef>
                <a:spcPts val="0"/>
              </a:spcBef>
              <a:spcAft>
                <a:spcPts val="0"/>
              </a:spcAft>
            </a:pPr>
            <a:endParaRPr lang="en-GB" sz="1600" dirty="0">
              <a:solidFill>
                <a:srgbClr val="000000"/>
              </a:solidFill>
              <a:ea typeface="ＭＳ Ｐゴシック" pitchFamily="-105" charset="-128"/>
              <a:cs typeface="ＭＳ Ｐゴシック" pitchFamily="-105" charset="-128"/>
            </a:endParaRPr>
          </a:p>
        </p:txBody>
      </p:sp>
    </p:spTree>
    <p:extLst>
      <p:ext uri="{BB962C8B-B14F-4D97-AF65-F5344CB8AC3E}">
        <p14:creationId xmlns:p14="http://schemas.microsoft.com/office/powerpoint/2010/main" val="2785238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18488" cy="574576"/>
          </a:xfrm>
        </p:spPr>
        <p:txBody>
          <a:bodyPr/>
          <a:lstStyle/>
          <a:p>
            <a:r>
              <a:rPr lang="en-GB" dirty="0"/>
              <a:t>Principles of customer service</a:t>
            </a:r>
            <a:endParaRPr lang="en-US" dirty="0"/>
          </a:p>
        </p:txBody>
      </p:sp>
      <p:sp>
        <p:nvSpPr>
          <p:cNvPr id="3" name="Content Placeholder 2"/>
          <p:cNvSpPr>
            <a:spLocks noGrp="1"/>
          </p:cNvSpPr>
          <p:nvPr>
            <p:ph sz="quarter" idx="10"/>
          </p:nvPr>
        </p:nvSpPr>
        <p:spPr>
          <a:xfrm>
            <a:off x="457200" y="1484784"/>
            <a:ext cx="8147248" cy="3240360"/>
          </a:xfrm>
        </p:spPr>
        <p:txBody>
          <a:bodyPr/>
          <a:lstStyle/>
          <a:p>
            <a:pPr>
              <a:lnSpc>
                <a:spcPct val="100000"/>
              </a:lnSpc>
              <a:spcBef>
                <a:spcPts val="0"/>
              </a:spcBef>
              <a:spcAft>
                <a:spcPts val="0"/>
              </a:spcAft>
            </a:pPr>
            <a:r>
              <a:rPr lang="en-GB" dirty="0"/>
              <a:t>Focusing on the </a:t>
            </a:r>
            <a:r>
              <a:rPr lang="en-GB" b="1" dirty="0"/>
              <a:t>standards of performance </a:t>
            </a:r>
            <a:r>
              <a:rPr lang="en-GB" dirty="0"/>
              <a:t>with a view to achieving consistency requires a business to:</a:t>
            </a:r>
          </a:p>
          <a:p>
            <a:pPr>
              <a:lnSpc>
                <a:spcPct val="100000"/>
              </a:lnSpc>
              <a:spcBef>
                <a:spcPts val="0"/>
              </a:spcBef>
              <a:spcAft>
                <a:spcPts val="0"/>
              </a:spcAft>
            </a:pPr>
            <a:endParaRPr lang="en-GB" dirty="0"/>
          </a:p>
          <a:p>
            <a:pPr marL="342900" lvl="0" indent="-342900">
              <a:lnSpc>
                <a:spcPts val="1500"/>
              </a:lnSpc>
              <a:spcAft>
                <a:spcPts val="600"/>
              </a:spcAft>
              <a:buClr>
                <a:srgbClr val="FF0000"/>
              </a:buClr>
              <a:buFont typeface="Symbol" panose="05050102010706020507" pitchFamily="18" charset="2"/>
              <a:buChar char=""/>
            </a:pPr>
            <a:r>
              <a:rPr lang="en-GB" sz="1800" dirty="0">
                <a:solidFill>
                  <a:srgbClr val="000000"/>
                </a:solidFill>
              </a:rPr>
              <a:t>identify contact points and interaction opportunities</a:t>
            </a:r>
          </a:p>
          <a:p>
            <a:pPr marL="342900" lvl="0" indent="-342900">
              <a:lnSpc>
                <a:spcPct val="100000"/>
              </a:lnSpc>
              <a:spcAft>
                <a:spcPts val="600"/>
              </a:spcAft>
              <a:buClr>
                <a:srgbClr val="FF0000"/>
              </a:buClr>
              <a:buFont typeface="Symbol" panose="05050102010706020507" pitchFamily="18" charset="2"/>
              <a:buChar char=""/>
            </a:pPr>
            <a:r>
              <a:rPr lang="en-GB" sz="1800" dirty="0">
                <a:solidFill>
                  <a:srgbClr val="000000"/>
                </a:solidFill>
              </a:rPr>
              <a:t>devise standards of performance (SOPs) to guide how service should be delivered across all the identified interactions</a:t>
            </a:r>
          </a:p>
          <a:p>
            <a:pPr marL="342900" lvl="0" indent="-342900">
              <a:lnSpc>
                <a:spcPts val="1500"/>
              </a:lnSpc>
              <a:spcAft>
                <a:spcPts val="600"/>
              </a:spcAft>
              <a:buClr>
                <a:srgbClr val="FF0000"/>
              </a:buClr>
              <a:buFont typeface="Symbol" panose="05050102010706020507" pitchFamily="18" charset="2"/>
              <a:buChar char=""/>
            </a:pPr>
            <a:r>
              <a:rPr lang="en-GB" sz="1800" dirty="0">
                <a:solidFill>
                  <a:srgbClr val="000000"/>
                </a:solidFill>
              </a:rPr>
              <a:t>train and coach employees on how to deliver those SOPs</a:t>
            </a:r>
          </a:p>
          <a:p>
            <a:pPr marL="342900" lvl="0" indent="-342900">
              <a:lnSpc>
                <a:spcPts val="1500"/>
              </a:lnSpc>
              <a:spcAft>
                <a:spcPts val="600"/>
              </a:spcAft>
              <a:buClr>
                <a:srgbClr val="FF0000"/>
              </a:buClr>
              <a:buFont typeface="Symbol" panose="05050102010706020507" pitchFamily="18" charset="2"/>
              <a:buChar char=""/>
            </a:pPr>
            <a:r>
              <a:rPr lang="en-GB" sz="1800" dirty="0">
                <a:solidFill>
                  <a:srgbClr val="000000"/>
                </a:solidFill>
              </a:rPr>
              <a:t>devise mechanisms to continuously improve</a:t>
            </a:r>
          </a:p>
          <a:p>
            <a:pPr lvl="0">
              <a:lnSpc>
                <a:spcPct val="100000"/>
              </a:lnSpc>
              <a:spcBef>
                <a:spcPts val="0"/>
              </a:spcBef>
              <a:spcAft>
                <a:spcPts val="0"/>
              </a:spcAft>
            </a:pPr>
            <a:endParaRPr lang="en-GB" sz="1600" dirty="0">
              <a:solidFill>
                <a:srgbClr val="000000"/>
              </a:solidFill>
              <a:ea typeface="ＭＳ Ｐゴシック" pitchFamily="-105" charset="-128"/>
              <a:cs typeface="ＭＳ Ｐゴシック" pitchFamily="-105" charset="-128"/>
            </a:endParaRPr>
          </a:p>
          <a:p>
            <a:pPr lvl="0">
              <a:lnSpc>
                <a:spcPct val="100000"/>
              </a:lnSpc>
              <a:spcBef>
                <a:spcPts val="0"/>
              </a:spcBef>
              <a:spcAft>
                <a:spcPts val="0"/>
              </a:spcAft>
            </a:pPr>
            <a:endParaRPr lang="en-GB" sz="1600" dirty="0">
              <a:solidFill>
                <a:srgbClr val="000000"/>
              </a:solidFill>
              <a:ea typeface="ＭＳ Ｐゴシック" pitchFamily="-105" charset="-128"/>
              <a:cs typeface="ＭＳ Ｐゴシック" pitchFamily="-105" charset="-128"/>
            </a:endParaRPr>
          </a:p>
        </p:txBody>
      </p:sp>
      <p:pic>
        <p:nvPicPr>
          <p:cNvPr id="6" name="Picture 5">
            <a:extLst>
              <a:ext uri="{FF2B5EF4-FFF2-40B4-BE49-F238E27FC236}">
                <a16:creationId xmlns:a16="http://schemas.microsoft.com/office/drawing/2014/main" id="{13BE5D3B-AABB-1640-8274-954201732A6B}"/>
              </a:ext>
            </a:extLst>
          </p:cNvPr>
          <p:cNvPicPr>
            <a:picLocks noChangeAspect="1"/>
          </p:cNvPicPr>
          <p:nvPr/>
        </p:nvPicPr>
        <p:blipFill>
          <a:blip r:embed="rId2"/>
          <a:stretch>
            <a:fillRect/>
          </a:stretch>
        </p:blipFill>
        <p:spPr>
          <a:xfrm>
            <a:off x="2100424" y="4498248"/>
            <a:ext cx="4932040" cy="1521552"/>
          </a:xfrm>
          <a:prstGeom prst="rect">
            <a:avLst/>
          </a:prstGeom>
        </p:spPr>
      </p:pic>
    </p:spTree>
    <p:extLst>
      <p:ext uri="{BB962C8B-B14F-4D97-AF65-F5344CB8AC3E}">
        <p14:creationId xmlns:p14="http://schemas.microsoft.com/office/powerpoint/2010/main" val="4009419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18488" cy="718592"/>
          </a:xfrm>
        </p:spPr>
        <p:txBody>
          <a:bodyPr/>
          <a:lstStyle/>
          <a:p>
            <a:r>
              <a:rPr lang="en-GB" dirty="0"/>
              <a:t>Principles of customer service</a:t>
            </a:r>
            <a:endParaRPr lang="en-US" dirty="0"/>
          </a:p>
        </p:txBody>
      </p:sp>
      <p:sp>
        <p:nvSpPr>
          <p:cNvPr id="3" name="Content Placeholder 2"/>
          <p:cNvSpPr>
            <a:spLocks noGrp="1"/>
          </p:cNvSpPr>
          <p:nvPr>
            <p:ph sz="quarter" idx="10"/>
          </p:nvPr>
        </p:nvSpPr>
        <p:spPr>
          <a:xfrm>
            <a:off x="457200" y="1628800"/>
            <a:ext cx="8229600" cy="4536504"/>
          </a:xfrm>
        </p:spPr>
        <p:txBody>
          <a:bodyPr/>
          <a:lstStyle/>
          <a:p>
            <a:pPr lvl="0">
              <a:lnSpc>
                <a:spcPct val="100000"/>
              </a:lnSpc>
              <a:spcBef>
                <a:spcPts val="0"/>
              </a:spcBef>
              <a:spcAft>
                <a:spcPts val="0"/>
              </a:spcAft>
            </a:pPr>
            <a:r>
              <a:rPr lang="en-GB" b="1" dirty="0">
                <a:solidFill>
                  <a:srgbClr val="000000"/>
                </a:solidFill>
                <a:ea typeface="ＭＳ Ｐゴシック" pitchFamily="-105" charset="-128"/>
                <a:cs typeface="ＭＳ Ｐゴシック" pitchFamily="-105" charset="-128"/>
              </a:rPr>
              <a:t>Characteristics of these principles are:</a:t>
            </a:r>
          </a:p>
          <a:p>
            <a:pPr lvl="0">
              <a:lnSpc>
                <a:spcPct val="100000"/>
              </a:lnSpc>
              <a:spcBef>
                <a:spcPts val="0"/>
              </a:spcBef>
              <a:spcAft>
                <a:spcPts val="0"/>
              </a:spcAft>
            </a:pPr>
            <a:endParaRPr lang="en-GB" sz="1600" dirty="0">
              <a:solidFill>
                <a:srgbClr val="000000"/>
              </a:solidFill>
              <a:ea typeface="ＭＳ Ｐゴシック" pitchFamily="-105" charset="-128"/>
              <a:cs typeface="ＭＳ Ｐゴシック" pitchFamily="-105" charset="-128"/>
            </a:endParaRPr>
          </a:p>
          <a:p>
            <a:pPr marL="342900" lvl="0" indent="-342900">
              <a:lnSpc>
                <a:spcPts val="1500"/>
              </a:lnSpc>
              <a:spcAft>
                <a:spcPts val="600"/>
              </a:spcAft>
              <a:buClr>
                <a:srgbClr val="FF0000"/>
              </a:buClr>
              <a:buFont typeface="Symbol" panose="05050102010706020507" pitchFamily="18" charset="2"/>
              <a:buChar char=""/>
            </a:pPr>
            <a:r>
              <a:rPr lang="en-GB" sz="1800" dirty="0">
                <a:solidFill>
                  <a:srgbClr val="000000"/>
                </a:solidFill>
                <a:ea typeface="Times New Roman" panose="02020603050405020304" pitchFamily="18" charset="0"/>
              </a:rPr>
              <a:t>welcoming, friendly, and courteous</a:t>
            </a:r>
            <a:endParaRPr lang="en-GB" sz="1800" dirty="0">
              <a:ea typeface="Calibri" panose="020F0502020204030204" pitchFamily="34" charset="0"/>
            </a:endParaRPr>
          </a:p>
          <a:p>
            <a:pPr marL="342900" lvl="0" indent="-342900">
              <a:lnSpc>
                <a:spcPts val="1500"/>
              </a:lnSpc>
              <a:spcAft>
                <a:spcPts val="600"/>
              </a:spcAft>
              <a:buClr>
                <a:srgbClr val="FF0000"/>
              </a:buClr>
              <a:buFont typeface="Symbol" panose="05050102010706020507" pitchFamily="18" charset="2"/>
              <a:buChar char=""/>
            </a:pPr>
            <a:r>
              <a:rPr lang="en-GB" sz="1800" dirty="0">
                <a:solidFill>
                  <a:srgbClr val="000000"/>
                </a:solidFill>
                <a:ea typeface="Times New Roman" panose="02020603050405020304" pitchFamily="18" charset="0"/>
              </a:rPr>
              <a:t>knowledgeable</a:t>
            </a:r>
            <a:endParaRPr lang="en-GB" sz="1800" dirty="0">
              <a:ea typeface="Calibri" panose="020F0502020204030204" pitchFamily="34" charset="0"/>
            </a:endParaRPr>
          </a:p>
          <a:p>
            <a:pPr marL="342900" lvl="0" indent="-342900">
              <a:lnSpc>
                <a:spcPts val="1500"/>
              </a:lnSpc>
              <a:spcAft>
                <a:spcPts val="600"/>
              </a:spcAft>
              <a:buClr>
                <a:srgbClr val="FF0000"/>
              </a:buClr>
              <a:buFont typeface="Symbol" panose="05050102010706020507" pitchFamily="18" charset="2"/>
              <a:buChar char=""/>
            </a:pPr>
            <a:r>
              <a:rPr lang="en-GB" sz="1800" dirty="0">
                <a:solidFill>
                  <a:srgbClr val="000000"/>
                </a:solidFill>
                <a:ea typeface="Times New Roman" panose="02020603050405020304" pitchFamily="18" charset="0"/>
              </a:rPr>
              <a:t>efficient</a:t>
            </a:r>
            <a:endParaRPr lang="en-GB" sz="1800" dirty="0">
              <a:ea typeface="Calibri" panose="020F0502020204030204" pitchFamily="34" charset="0"/>
            </a:endParaRPr>
          </a:p>
          <a:p>
            <a:pPr marL="342900" lvl="0" indent="-342900">
              <a:lnSpc>
                <a:spcPts val="1500"/>
              </a:lnSpc>
              <a:spcAft>
                <a:spcPts val="600"/>
              </a:spcAft>
              <a:buClr>
                <a:srgbClr val="FF0000"/>
              </a:buClr>
              <a:buFont typeface="Symbol" panose="05050102010706020507" pitchFamily="18" charset="2"/>
              <a:buChar char=""/>
            </a:pPr>
            <a:r>
              <a:rPr lang="en-GB" sz="1800" dirty="0">
                <a:solidFill>
                  <a:srgbClr val="000000"/>
                </a:solidFill>
                <a:ea typeface="Times New Roman" panose="02020603050405020304" pitchFamily="18" charset="0"/>
              </a:rPr>
              <a:t>well-timed</a:t>
            </a:r>
            <a:endParaRPr lang="en-GB" sz="1800" dirty="0">
              <a:ea typeface="Calibri" panose="020F0502020204030204" pitchFamily="34" charset="0"/>
            </a:endParaRPr>
          </a:p>
          <a:p>
            <a:pPr marL="342900" lvl="0" indent="-342900">
              <a:lnSpc>
                <a:spcPts val="1500"/>
              </a:lnSpc>
              <a:spcAft>
                <a:spcPts val="600"/>
              </a:spcAft>
              <a:buClr>
                <a:srgbClr val="FF0000"/>
              </a:buClr>
              <a:buFont typeface="Symbol" panose="05050102010706020507" pitchFamily="18" charset="2"/>
              <a:buChar char=""/>
            </a:pPr>
            <a:r>
              <a:rPr lang="en-GB" sz="1800" dirty="0">
                <a:solidFill>
                  <a:srgbClr val="000000"/>
                </a:solidFill>
                <a:ea typeface="Times New Roman" panose="02020603050405020304" pitchFamily="18" charset="0"/>
              </a:rPr>
              <a:t>flexible attitudes</a:t>
            </a:r>
            <a:endParaRPr lang="en-GB" sz="1800" dirty="0">
              <a:ea typeface="Calibri" panose="020F0502020204030204" pitchFamily="34" charset="0"/>
            </a:endParaRPr>
          </a:p>
          <a:p>
            <a:pPr marL="342900" lvl="0" indent="-342900">
              <a:lnSpc>
                <a:spcPts val="1500"/>
              </a:lnSpc>
              <a:spcAft>
                <a:spcPts val="600"/>
              </a:spcAft>
              <a:buClr>
                <a:srgbClr val="FF0000"/>
              </a:buClr>
              <a:buFont typeface="Symbol" panose="05050102010706020507" pitchFamily="18" charset="2"/>
              <a:buChar char=""/>
            </a:pPr>
            <a:r>
              <a:rPr lang="en-GB" sz="1800" dirty="0">
                <a:solidFill>
                  <a:srgbClr val="000000"/>
                </a:solidFill>
                <a:ea typeface="Times New Roman" panose="02020603050405020304" pitchFamily="18" charset="0"/>
              </a:rPr>
              <a:t>consistent</a:t>
            </a:r>
            <a:endParaRPr lang="en-GB" sz="1800" dirty="0">
              <a:ea typeface="Calibri" panose="020F0502020204030204" pitchFamily="34" charset="0"/>
            </a:endParaRPr>
          </a:p>
          <a:p>
            <a:pPr marL="342900" lvl="0" indent="-342900">
              <a:lnSpc>
                <a:spcPts val="1500"/>
              </a:lnSpc>
              <a:spcAft>
                <a:spcPts val="600"/>
              </a:spcAft>
              <a:buClr>
                <a:srgbClr val="FF0000"/>
              </a:buClr>
              <a:buFont typeface="Symbol" panose="05050102010706020507" pitchFamily="18" charset="2"/>
              <a:buChar char=""/>
            </a:pPr>
            <a:r>
              <a:rPr lang="en-GB" sz="1800" dirty="0">
                <a:solidFill>
                  <a:srgbClr val="000000"/>
                </a:solidFill>
                <a:ea typeface="Times New Roman" panose="02020603050405020304" pitchFamily="18" charset="0"/>
              </a:rPr>
              <a:t>communicating effectively</a:t>
            </a:r>
            <a:endParaRPr lang="en-GB" sz="1800" dirty="0">
              <a:ea typeface="Calibri" panose="020F0502020204030204" pitchFamily="34" charset="0"/>
            </a:endParaRPr>
          </a:p>
          <a:p>
            <a:pPr marL="342900" lvl="0" indent="-342900">
              <a:lnSpc>
                <a:spcPts val="1500"/>
              </a:lnSpc>
              <a:spcAft>
                <a:spcPts val="600"/>
              </a:spcAft>
              <a:buClr>
                <a:srgbClr val="FF0000"/>
              </a:buClr>
              <a:buFont typeface="Symbol" panose="05050102010706020507" pitchFamily="18" charset="2"/>
              <a:buChar char=""/>
            </a:pPr>
            <a:r>
              <a:rPr lang="en-GB" sz="1800" dirty="0">
                <a:solidFill>
                  <a:srgbClr val="000000"/>
                </a:solidFill>
                <a:ea typeface="Times New Roman" panose="02020603050405020304" pitchFamily="18" charset="0"/>
              </a:rPr>
              <a:t>building trust and confidence</a:t>
            </a:r>
            <a:endParaRPr lang="en-GB" sz="1800" dirty="0">
              <a:ea typeface="Times New Roman" panose="02020603050405020304" pitchFamily="18" charset="0"/>
            </a:endParaRPr>
          </a:p>
          <a:p>
            <a:pPr marL="342900" lvl="0" indent="-342900">
              <a:lnSpc>
                <a:spcPts val="1500"/>
              </a:lnSpc>
              <a:spcAft>
                <a:spcPts val="600"/>
              </a:spcAft>
              <a:buClr>
                <a:srgbClr val="FF0000"/>
              </a:buClr>
              <a:buFont typeface="Symbol" panose="05050102010706020507" pitchFamily="18" charset="2"/>
              <a:buChar char=""/>
            </a:pPr>
            <a:r>
              <a:rPr lang="en-GB" sz="1800" dirty="0">
                <a:solidFill>
                  <a:srgbClr val="000000"/>
                </a:solidFill>
                <a:ea typeface="Times New Roman" panose="02020603050405020304" pitchFamily="18" charset="0"/>
              </a:rPr>
              <a:t>exceeding expectations.</a:t>
            </a:r>
            <a:endParaRPr lang="en-US" sz="1800" dirty="0"/>
          </a:p>
        </p:txBody>
      </p:sp>
      <p:pic>
        <p:nvPicPr>
          <p:cNvPr id="6" name="Picture 5">
            <a:extLst>
              <a:ext uri="{FF2B5EF4-FFF2-40B4-BE49-F238E27FC236}">
                <a16:creationId xmlns:a16="http://schemas.microsoft.com/office/drawing/2014/main" id="{79260C7D-71C6-A94F-BBD8-D8211CE64F80}"/>
              </a:ext>
            </a:extLst>
          </p:cNvPr>
          <p:cNvPicPr>
            <a:picLocks noChangeAspect="1"/>
          </p:cNvPicPr>
          <p:nvPr/>
        </p:nvPicPr>
        <p:blipFill>
          <a:blip r:embed="rId2"/>
          <a:stretch>
            <a:fillRect/>
          </a:stretch>
        </p:blipFill>
        <p:spPr>
          <a:xfrm>
            <a:off x="4601322" y="2590073"/>
            <a:ext cx="3923928" cy="2613958"/>
          </a:xfrm>
          <a:prstGeom prst="rect">
            <a:avLst/>
          </a:prstGeom>
        </p:spPr>
      </p:pic>
    </p:spTree>
    <p:extLst>
      <p:ext uri="{BB962C8B-B14F-4D97-AF65-F5344CB8AC3E}">
        <p14:creationId xmlns:p14="http://schemas.microsoft.com/office/powerpoint/2010/main" val="14276801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1983</TotalTime>
  <Words>754</Words>
  <Application>Microsoft Macintosh PowerPoint</Application>
  <PresentationFormat>On-screen Show (4:3)</PresentationFormat>
  <Paragraphs>86</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Lucida Grande</vt:lpstr>
      <vt:lpstr>Symbol</vt:lpstr>
      <vt:lpstr>Times New Roman</vt:lpstr>
      <vt:lpstr>Default Design</vt:lpstr>
      <vt:lpstr>Know the effect of customer service on hospitality establishments</vt:lpstr>
      <vt:lpstr>Introduction</vt:lpstr>
      <vt:lpstr>Types of customers in the hospitality industry</vt:lpstr>
      <vt:lpstr>Types of customers in the hospitality industry</vt:lpstr>
      <vt:lpstr>Types of customers in the hospitality industry</vt:lpstr>
      <vt:lpstr>Principles of customer service</vt:lpstr>
      <vt:lpstr>Principles of customer service</vt:lpstr>
      <vt:lpstr>Principles of customer service</vt:lpstr>
      <vt:lpstr>Principles of customer service</vt:lpstr>
      <vt:lpstr>Factors that affect good customer service</vt:lpstr>
      <vt:lpstr>The effect of good customer service on stakeholders</vt:lpstr>
      <vt:lpstr>PowerPoint Presentation</vt:lpstr>
    </vt:vector>
  </TitlesOfParts>
  <Company>City &amp; Guilds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janicec</dc:creator>
  <cp:lastModifiedBy>Hannah Cooper</cp:lastModifiedBy>
  <cp:revision>179</cp:revision>
  <dcterms:created xsi:type="dcterms:W3CDTF">2013-05-28T00:38:54Z</dcterms:created>
  <dcterms:modified xsi:type="dcterms:W3CDTF">2020-04-06T17:33:38Z</dcterms:modified>
</cp:coreProperties>
</file>