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4"/>
  </p:notesMasterIdLst>
  <p:handoutMasterIdLst>
    <p:handoutMasterId r:id="rId15"/>
  </p:handoutMasterIdLst>
  <p:sldIdLst>
    <p:sldId id="256" r:id="rId2"/>
    <p:sldId id="328" r:id="rId3"/>
    <p:sldId id="351" r:id="rId4"/>
    <p:sldId id="355" r:id="rId5"/>
    <p:sldId id="368" r:id="rId6"/>
    <p:sldId id="354" r:id="rId7"/>
    <p:sldId id="331" r:id="rId8"/>
    <p:sldId id="356" r:id="rId9"/>
    <p:sldId id="369" r:id="rId10"/>
    <p:sldId id="358" r:id="rId11"/>
    <p:sldId id="370" r:id="rId12"/>
    <p:sldId id="367" r:id="rId13"/>
  </p:sldIdLst>
  <p:sldSz cx="9144000" cy="6858000" type="screen4x3"/>
  <p:notesSz cx="6858000" cy="9144000"/>
  <p:custDataLst>
    <p:tags r:id="rId16"/>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howGuides="1">
      <p:cViewPr varScale="1">
        <p:scale>
          <a:sx n="104" d="100"/>
          <a:sy n="104" d="100"/>
        </p:scale>
        <p:origin x="188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4/6/20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94726"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12</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457200" y="3837421"/>
            <a:ext cx="8218488" cy="850032"/>
          </a:xfrm>
        </p:spPr>
        <p:txBody>
          <a:bodyPr anchor="t"/>
          <a:lstStyle/>
          <a:p>
            <a:pPr eaLnBrk="1" hangingPunct="1"/>
            <a:r>
              <a:rPr lang="en-GB" dirty="0"/>
              <a:t>Understand how guest issues are resolved by hospitality establishments</a:t>
            </a:r>
            <a:endParaRPr lang="en-GB" dirty="0">
              <a:ea typeface="ＭＳ Ｐゴシック" pitchFamily="-105" charset="-128"/>
              <a:cs typeface="ＭＳ Ｐゴシック" pitchFamily="-105" charset="-128"/>
            </a:endParaRPr>
          </a:p>
        </p:txBody>
      </p:sp>
      <p:sp>
        <p:nvSpPr>
          <p:cNvPr id="2050" name="Rectangle 14"/>
          <p:cNvSpPr>
            <a:spLocks noGrp="1" noChangeArrowheads="1"/>
          </p:cNvSpPr>
          <p:nvPr>
            <p:ph sz="quarter" idx="10"/>
          </p:nvPr>
        </p:nvSpPr>
        <p:spPr>
          <a:xfrm>
            <a:off x="457200" y="1916832"/>
            <a:ext cx="8229600" cy="180020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203: Provide guest service</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Types of guest issues</a:t>
            </a:r>
            <a:endParaRPr lang="en-US" dirty="0"/>
          </a:p>
        </p:txBody>
      </p:sp>
      <p:sp>
        <p:nvSpPr>
          <p:cNvPr id="3" name="Content Placeholder 2"/>
          <p:cNvSpPr>
            <a:spLocks noGrp="1"/>
          </p:cNvSpPr>
          <p:nvPr>
            <p:ph sz="quarter" idx="10"/>
          </p:nvPr>
        </p:nvSpPr>
        <p:spPr>
          <a:xfrm>
            <a:off x="457200" y="1772816"/>
            <a:ext cx="7787208" cy="4464496"/>
          </a:xfrm>
        </p:spPr>
        <p:txBody>
          <a:bodyPr/>
          <a:lstStyle/>
          <a:p>
            <a:r>
              <a:rPr lang="en-US" b="1" dirty="0">
                <a:ea typeface="ＭＳ Ｐゴシック" pitchFamily="-105" charset="-128"/>
                <a:cs typeface="ＭＳ Ｐゴシック" pitchFamily="-105" charset="-128"/>
              </a:rPr>
              <a:t>Difficult guests </a:t>
            </a:r>
            <a:r>
              <a:rPr lang="en-US" dirty="0">
                <a:ea typeface="ＭＳ Ｐゴシック" pitchFamily="-105" charset="-128"/>
                <a:cs typeface="ＭＳ Ｐゴシック" pitchFamily="-105" charset="-128"/>
              </a:rPr>
              <a:t>– seemingly impossible to please.</a:t>
            </a:r>
          </a:p>
          <a:p>
            <a:r>
              <a:rPr lang="en-GB" b="1" dirty="0">
                <a:ea typeface="ＭＳ Ｐゴシック" pitchFamily="-105" charset="-128"/>
                <a:cs typeface="ＭＳ Ｐゴシック" pitchFamily="-105" charset="-128"/>
              </a:rPr>
              <a:t>Intoxicated guests </a:t>
            </a:r>
            <a:r>
              <a:rPr lang="en-GB" dirty="0">
                <a:ea typeface="ＭＳ Ｐゴシック" pitchFamily="-105" charset="-128"/>
                <a:cs typeface="ＭＳ Ｐゴシック" pitchFamily="-105" charset="-128"/>
              </a:rPr>
              <a:t>– many hospitality businesses are licensed to sell alcohol, responsible service of alcohol if not legislated for is expected, for the safety of staff and guests alike. </a:t>
            </a:r>
          </a:p>
          <a:p>
            <a:r>
              <a:rPr lang="en-GB" dirty="0">
                <a:ea typeface="ＭＳ Ｐゴシック" pitchFamily="-105" charset="-128"/>
                <a:cs typeface="ＭＳ Ｐゴシック" pitchFamily="-105" charset="-128"/>
              </a:rPr>
              <a:t>Hospitality organisational policy should address the risks associated and have standard operating procedures to support staff in managing those guests who have had too much to drink. </a:t>
            </a: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pPr lvl="0">
              <a:lnSpc>
                <a:spcPct val="100000"/>
              </a:lnSpc>
              <a:spcBef>
                <a:spcPts val="600"/>
              </a:spcBef>
              <a:spcAft>
                <a:spcPts val="0"/>
              </a:spcAft>
              <a:buClr>
                <a:srgbClr val="FF0000"/>
              </a:buClr>
            </a:pPr>
            <a:endParaRPr lang="en-GB" sz="1800" dirty="0">
              <a:solidFill>
                <a:srgbClr val="000000"/>
              </a:solidFill>
              <a:ea typeface="ＭＳ Ｐゴシック" pitchFamily="-105" charset="-128"/>
              <a:cs typeface="ＭＳ Ｐゴシック" pitchFamily="-105" charset="-128"/>
            </a:endParaRPr>
          </a:p>
          <a:p>
            <a:endParaRPr lang="en-US" dirty="0"/>
          </a:p>
        </p:txBody>
      </p:sp>
    </p:spTree>
    <p:extLst>
      <p:ext uri="{BB962C8B-B14F-4D97-AF65-F5344CB8AC3E}">
        <p14:creationId xmlns:p14="http://schemas.microsoft.com/office/powerpoint/2010/main" val="345409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Types of guest issues</a:t>
            </a:r>
            <a:endParaRPr lang="en-US" dirty="0"/>
          </a:p>
        </p:txBody>
      </p:sp>
      <p:sp>
        <p:nvSpPr>
          <p:cNvPr id="3" name="Content Placeholder 2"/>
          <p:cNvSpPr>
            <a:spLocks noGrp="1"/>
          </p:cNvSpPr>
          <p:nvPr>
            <p:ph sz="quarter" idx="10"/>
          </p:nvPr>
        </p:nvSpPr>
        <p:spPr>
          <a:xfrm>
            <a:off x="457200" y="1772816"/>
            <a:ext cx="4546848" cy="4464496"/>
          </a:xfrm>
        </p:spPr>
        <p:txBody>
          <a:bodyPr/>
          <a:lstStyle/>
          <a:p>
            <a:r>
              <a:rPr lang="en-GB" b="1" dirty="0">
                <a:ea typeface="ＭＳ Ｐゴシック" pitchFamily="-105" charset="-128"/>
                <a:cs typeface="ＭＳ Ｐゴシック" pitchFamily="-105" charset="-128"/>
              </a:rPr>
              <a:t>Medical incidents</a:t>
            </a:r>
            <a:r>
              <a:rPr lang="en-US" b="1" dirty="0">
                <a:ea typeface="ＭＳ Ｐゴシック" pitchFamily="-105" charset="-128"/>
                <a:cs typeface="ＭＳ Ｐゴシック" pitchFamily="-105" charset="-128"/>
              </a:rPr>
              <a:t> </a:t>
            </a:r>
            <a:r>
              <a:rPr lang="en-US" dirty="0">
                <a:ea typeface="ＭＳ Ｐゴシック" pitchFamily="-105" charset="-128"/>
                <a:cs typeface="ＭＳ Ｐゴシック" pitchFamily="-105" charset="-128"/>
              </a:rPr>
              <a:t>– </a:t>
            </a:r>
            <a:r>
              <a:rPr lang="en-US" sz="1800" dirty="0">
                <a:ea typeface="ＭＳ Ｐゴシック" pitchFamily="-105" charset="-128"/>
                <a:cs typeface="ＭＳ Ｐゴシック" pitchFamily="-105" charset="-128"/>
              </a:rPr>
              <a:t>handling even a minor medical emergency can be stressful however maintaining and calm collected attitude will ensure that the guest gets the right care as quickly as possible, from slips, trips and falls to the most serious of issues like heart attacks and even death. </a:t>
            </a:r>
          </a:p>
          <a:p>
            <a:r>
              <a:rPr lang="en-US" sz="1800" dirty="0">
                <a:ea typeface="ＭＳ Ｐゴシック" pitchFamily="-105" charset="-128"/>
                <a:cs typeface="ＭＳ Ｐゴシック" pitchFamily="-105" charset="-128"/>
              </a:rPr>
              <a:t>Well trained and prepared staff following standard operation procedures will ensure the guest health and wellbeing is prioritised.</a:t>
            </a:r>
            <a:endParaRPr lang="en-GB" sz="1800"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endParaRPr lang="en-US" dirty="0"/>
          </a:p>
        </p:txBody>
      </p:sp>
      <p:pic>
        <p:nvPicPr>
          <p:cNvPr id="6" name="Picture 5">
            <a:extLst>
              <a:ext uri="{FF2B5EF4-FFF2-40B4-BE49-F238E27FC236}">
                <a16:creationId xmlns:a16="http://schemas.microsoft.com/office/drawing/2014/main" id="{D9E6CFBE-40ED-1D4C-A9E0-652003649A4B}"/>
              </a:ext>
            </a:extLst>
          </p:cNvPr>
          <p:cNvPicPr>
            <a:picLocks noChangeAspect="1"/>
          </p:cNvPicPr>
          <p:nvPr/>
        </p:nvPicPr>
        <p:blipFill>
          <a:blip r:embed="rId2"/>
          <a:stretch>
            <a:fillRect/>
          </a:stretch>
        </p:blipFill>
        <p:spPr>
          <a:xfrm>
            <a:off x="5220072" y="1844824"/>
            <a:ext cx="3356992" cy="3356992"/>
          </a:xfrm>
          <a:prstGeom prst="rect">
            <a:avLst/>
          </a:prstGeom>
        </p:spPr>
      </p:pic>
    </p:spTree>
    <p:extLst>
      <p:ext uri="{BB962C8B-B14F-4D97-AF65-F5344CB8AC3E}">
        <p14:creationId xmlns:p14="http://schemas.microsoft.com/office/powerpoint/2010/main" val="237260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2858250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Introduction</a:t>
            </a:r>
            <a:endParaRPr lang="en-US" dirty="0"/>
          </a:p>
        </p:txBody>
      </p:sp>
      <p:sp>
        <p:nvSpPr>
          <p:cNvPr id="3075" name="Content Placeholder 2"/>
          <p:cNvSpPr>
            <a:spLocks noGrp="1"/>
          </p:cNvSpPr>
          <p:nvPr>
            <p:ph sz="quarter" idx="10"/>
          </p:nvPr>
        </p:nvSpPr>
        <p:spPr>
          <a:xfrm>
            <a:off x="457200" y="1628800"/>
            <a:ext cx="7427168" cy="4498400"/>
          </a:xfrm>
        </p:spPr>
        <p:txBody>
          <a:bodyPr/>
          <a:lstStyle/>
          <a:p>
            <a:r>
              <a:rPr lang="en-GB" dirty="0"/>
              <a:t>Taking care of the guest is the heart of the hospitality business. Doing so means understanding and anticipating what the guest needs and then knowing how to meet and exceed those needs as well as dealing with issues that may in day to day business.</a:t>
            </a:r>
          </a:p>
          <a:p>
            <a:r>
              <a:rPr lang="en-GB" dirty="0"/>
              <a:t>Evaluating guest satisfaction is an essential tool for informing business of what is working and what is not! It provides useful information towards meeting guest satisfaction and driving business success.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Guest expectations</a:t>
            </a:r>
            <a:endParaRPr lang="en-US" dirty="0"/>
          </a:p>
        </p:txBody>
      </p:sp>
      <p:sp>
        <p:nvSpPr>
          <p:cNvPr id="3" name="Content Placeholder 2"/>
          <p:cNvSpPr>
            <a:spLocks noGrp="1"/>
          </p:cNvSpPr>
          <p:nvPr>
            <p:ph sz="quarter" idx="10"/>
          </p:nvPr>
        </p:nvSpPr>
        <p:spPr>
          <a:xfrm>
            <a:off x="457200" y="1556792"/>
            <a:ext cx="8229600" cy="5301208"/>
          </a:xfrm>
        </p:spPr>
        <p:txBody>
          <a:bodyPr/>
          <a:lstStyle/>
          <a:p>
            <a:r>
              <a:rPr lang="en-GB" dirty="0"/>
              <a:t>In the hospitality industry, it’s all about customer satisfaction and happiness in order to boost loyalty. Guest experience is crucial to the success of your hotel, so you need to provide the right amenities and overall service if you’re going to have your guests return. Although personal to each guest in general expectations will include:</a:t>
            </a:r>
            <a:endParaRPr lang="en-US" dirty="0">
              <a:ea typeface="ＭＳ Ｐゴシック" pitchFamily="-105" charset="-128"/>
              <a:cs typeface="ＭＳ Ｐゴシック" pitchFamily="-105" charset="-128"/>
            </a:endParaRPr>
          </a:p>
          <a:p>
            <a:pPr marL="558800" lvl="1"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personalised experience</a:t>
            </a:r>
          </a:p>
          <a:p>
            <a:pPr marL="558800" lvl="1"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high quality and competent customer service</a:t>
            </a:r>
          </a:p>
          <a:p>
            <a:pPr marL="558800" lvl="1"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friendly courteous service</a:t>
            </a:r>
          </a:p>
          <a:p>
            <a:pPr marL="558800" lvl="1"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clear, honest communication</a:t>
            </a:r>
          </a:p>
          <a:p>
            <a:pPr marL="558800" lvl="1"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consistency </a:t>
            </a:r>
          </a:p>
          <a:p>
            <a:pPr marL="558800" lvl="1"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informed or advised</a:t>
            </a:r>
          </a:p>
          <a:p>
            <a:pPr marL="558800" lvl="1"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efficiency, timing and speed.</a:t>
            </a: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endParaRPr lang="en-US" dirty="0"/>
          </a:p>
        </p:txBody>
      </p:sp>
    </p:spTree>
    <p:extLst>
      <p:ext uri="{BB962C8B-B14F-4D97-AF65-F5344CB8AC3E}">
        <p14:creationId xmlns:p14="http://schemas.microsoft.com/office/powerpoint/2010/main" val="423381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430560"/>
          </a:xfrm>
        </p:spPr>
        <p:txBody>
          <a:bodyPr/>
          <a:lstStyle/>
          <a:p>
            <a:r>
              <a:rPr lang="en-GB" dirty="0"/>
              <a:t>Guest expectations</a:t>
            </a:r>
            <a:endParaRPr lang="en-US" dirty="0"/>
          </a:p>
        </p:txBody>
      </p:sp>
      <p:sp>
        <p:nvSpPr>
          <p:cNvPr id="3" name="Content Placeholder 2"/>
          <p:cNvSpPr>
            <a:spLocks noGrp="1"/>
          </p:cNvSpPr>
          <p:nvPr>
            <p:ph sz="quarter" idx="10"/>
          </p:nvPr>
        </p:nvSpPr>
        <p:spPr>
          <a:xfrm>
            <a:off x="457200" y="1772816"/>
            <a:ext cx="3898776" cy="4536504"/>
          </a:xfrm>
        </p:spPr>
        <p:txBody>
          <a:bodyPr/>
          <a:lstStyle/>
          <a:p>
            <a:pPr>
              <a:spcBef>
                <a:spcPts val="600"/>
              </a:spcBef>
              <a:spcAft>
                <a:spcPts val="600"/>
              </a:spcAft>
            </a:pPr>
            <a:r>
              <a:rPr lang="en-GB" b="1" dirty="0">
                <a:ea typeface="ＭＳ Ｐゴシック" pitchFamily="-105" charset="-128"/>
                <a:cs typeface="ＭＳ Ｐゴシック" pitchFamily="-105" charset="-128"/>
              </a:rPr>
              <a:t>Value for money</a:t>
            </a:r>
          </a:p>
          <a:p>
            <a:pPr>
              <a:spcBef>
                <a:spcPts val="600"/>
              </a:spcBef>
              <a:spcAft>
                <a:spcPts val="600"/>
              </a:spcAft>
            </a:pPr>
            <a:r>
              <a:rPr lang="en-GB" dirty="0">
                <a:ea typeface="ＭＳ Ｐゴシック" pitchFamily="-105" charset="-128"/>
              </a:rPr>
              <a:t>V</a:t>
            </a:r>
            <a:r>
              <a:rPr lang="en-GB" dirty="0"/>
              <a:t>alue is what ultimately drives every purchaser’s decision: The belief that what you are gaining yields a greater return than what you are investing. </a:t>
            </a:r>
          </a:p>
          <a:p>
            <a:pPr>
              <a:spcBef>
                <a:spcPts val="600"/>
              </a:spcBef>
              <a:spcAft>
                <a:spcPts val="600"/>
              </a:spcAft>
            </a:pPr>
            <a:r>
              <a:rPr lang="en-GB" dirty="0"/>
              <a:t>If a consumer finds value, they will likely return to make a similar purchase in the future.</a:t>
            </a:r>
            <a:endParaRPr lang="en-GB" dirty="0">
              <a:solidFill>
                <a:srgbClr val="000000"/>
              </a:solidFill>
              <a:ea typeface="ＭＳ Ｐゴシック" pitchFamily="-105" charset="-128"/>
              <a:cs typeface="ＭＳ Ｐゴシック" pitchFamily="-105" charset="-128"/>
            </a:endParaRPr>
          </a:p>
          <a:p>
            <a:pPr lvl="0">
              <a:lnSpc>
                <a:spcPct val="100000"/>
              </a:lnSpc>
              <a:spcBef>
                <a:spcPts val="600"/>
              </a:spcBef>
              <a:spcAft>
                <a:spcPts val="0"/>
              </a:spcAft>
              <a:buClr>
                <a:srgbClr val="FF0000"/>
              </a:buClr>
            </a:pPr>
            <a:endParaRPr lang="en-GB" sz="1800" dirty="0">
              <a:solidFill>
                <a:srgbClr val="000000"/>
              </a:solidFill>
              <a:ea typeface="ＭＳ Ｐゴシック" pitchFamily="-105" charset="-128"/>
              <a:cs typeface="ＭＳ Ｐゴシック" pitchFamily="-105" charset="-128"/>
            </a:endParaRPr>
          </a:p>
          <a:p>
            <a:endParaRPr lang="en-US" dirty="0"/>
          </a:p>
        </p:txBody>
      </p:sp>
      <p:pic>
        <p:nvPicPr>
          <p:cNvPr id="6" name="Picture 5">
            <a:extLst>
              <a:ext uri="{FF2B5EF4-FFF2-40B4-BE49-F238E27FC236}">
                <a16:creationId xmlns:a16="http://schemas.microsoft.com/office/drawing/2014/main" id="{70B9B7BC-EBA8-6146-B4CC-609337BA8E42}"/>
              </a:ext>
            </a:extLst>
          </p:cNvPr>
          <p:cNvPicPr>
            <a:picLocks noChangeAspect="1"/>
          </p:cNvPicPr>
          <p:nvPr/>
        </p:nvPicPr>
        <p:blipFill>
          <a:blip r:embed="rId2"/>
          <a:stretch>
            <a:fillRect/>
          </a:stretch>
        </p:blipFill>
        <p:spPr>
          <a:xfrm>
            <a:off x="4788026" y="2300424"/>
            <a:ext cx="3869403" cy="2257152"/>
          </a:xfrm>
          <a:prstGeom prst="rect">
            <a:avLst/>
          </a:prstGeom>
        </p:spPr>
      </p:pic>
    </p:spTree>
    <p:extLst>
      <p:ext uri="{BB962C8B-B14F-4D97-AF65-F5344CB8AC3E}">
        <p14:creationId xmlns:p14="http://schemas.microsoft.com/office/powerpoint/2010/main" val="427234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Guest expectations</a:t>
            </a:r>
            <a:endParaRPr lang="en-US" dirty="0"/>
          </a:p>
        </p:txBody>
      </p:sp>
      <p:sp>
        <p:nvSpPr>
          <p:cNvPr id="3" name="Content Placeholder 2"/>
          <p:cNvSpPr>
            <a:spLocks noGrp="1"/>
          </p:cNvSpPr>
          <p:nvPr>
            <p:ph sz="quarter" idx="10"/>
          </p:nvPr>
        </p:nvSpPr>
        <p:spPr>
          <a:xfrm>
            <a:off x="457200" y="1556792"/>
            <a:ext cx="5915000" cy="4320480"/>
          </a:xfrm>
        </p:spPr>
        <p:txBody>
          <a:bodyPr/>
          <a:lstStyle/>
          <a:p>
            <a:pPr>
              <a:spcBef>
                <a:spcPts val="600"/>
              </a:spcBef>
              <a:spcAft>
                <a:spcPts val="600"/>
              </a:spcAft>
            </a:pPr>
            <a:r>
              <a:rPr lang="en-GB" sz="1800" b="1" dirty="0">
                <a:ea typeface="ＭＳ Ｐゴシック" pitchFamily="-105" charset="-128"/>
                <a:cs typeface="ＭＳ Ｐゴシック" pitchFamily="-105" charset="-128"/>
              </a:rPr>
              <a:t>Product quality and presentation </a:t>
            </a:r>
            <a:r>
              <a:rPr lang="en-GB" sz="1800" dirty="0">
                <a:ea typeface="ＭＳ Ｐゴシック" pitchFamily="-105" charset="-128"/>
                <a:cs typeface="ＭＳ Ｐゴシック" pitchFamily="-105" charset="-128"/>
              </a:rPr>
              <a:t>– </a:t>
            </a:r>
            <a:r>
              <a:rPr lang="en-GB" sz="1800" dirty="0"/>
              <a:t>characteristics and activities of a successful hospitality businesses are proper presentation i.e. décor, display, heating, lighting, linen, glass, cutlery, cleanliness, etc., and constant improvement of qualitative services, which exceeds the expectations of customers in every way.</a:t>
            </a:r>
            <a:r>
              <a:rPr lang="en-GB" sz="1800" b="1" dirty="0">
                <a:ea typeface="ＭＳ Ｐゴシック" pitchFamily="-105" charset="-128"/>
              </a:rPr>
              <a:t> </a:t>
            </a:r>
          </a:p>
          <a:p>
            <a:pPr>
              <a:spcBef>
                <a:spcPts val="600"/>
              </a:spcBef>
              <a:spcAft>
                <a:spcPts val="600"/>
              </a:spcAft>
            </a:pPr>
            <a:r>
              <a:rPr lang="en-GB" sz="1800" dirty="0">
                <a:ea typeface="ＭＳ Ｐゴシック" pitchFamily="-105" charset="-128"/>
              </a:rPr>
              <a:t>A continued challenge to the business is keeping current guests loyal with the service or product they like whilst attracting new customers looking for something different. </a:t>
            </a:r>
            <a:endParaRPr lang="en-GB" sz="1800" dirty="0">
              <a:ea typeface="ＭＳ Ｐゴシック" pitchFamily="-105" charset="-128"/>
              <a:cs typeface="ＭＳ Ｐゴシック" pitchFamily="-105" charset="-128"/>
            </a:endParaRPr>
          </a:p>
          <a:p>
            <a:pPr>
              <a:spcBef>
                <a:spcPts val="600"/>
              </a:spcBef>
              <a:spcAft>
                <a:spcPts val="600"/>
              </a:spcAft>
            </a:pPr>
            <a:r>
              <a:rPr lang="en-GB" sz="1800" b="1" dirty="0">
                <a:ea typeface="ＭＳ Ｐゴシック" pitchFamily="-105" charset="-128"/>
                <a:cs typeface="ＭＳ Ｐゴシック" pitchFamily="-105" charset="-128"/>
              </a:rPr>
              <a:t>Hygiene</a:t>
            </a:r>
            <a:r>
              <a:rPr lang="en-GB" sz="1800" dirty="0">
                <a:ea typeface="ＭＳ Ｐゴシック" pitchFamily="-105" charset="-128"/>
                <a:cs typeface="ＭＳ Ｐゴシック" pitchFamily="-105" charset="-128"/>
              </a:rPr>
              <a:t> – </a:t>
            </a:r>
            <a:r>
              <a:rPr lang="en-GB" sz="1800" dirty="0"/>
              <a:t>guests demand and expect high standards of hygiene, not only for food preparation and service, but also a clean bed, a spotless toilet and bathroom and a high level of general cleanliness in their room and public areas.</a:t>
            </a:r>
            <a:endParaRPr lang="en-GB" sz="1800" dirty="0">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endParaRPr lang="en-US" dirty="0"/>
          </a:p>
        </p:txBody>
      </p:sp>
      <p:pic>
        <p:nvPicPr>
          <p:cNvPr id="5" name="Picture 4">
            <a:extLst>
              <a:ext uri="{FF2B5EF4-FFF2-40B4-BE49-F238E27FC236}">
                <a16:creationId xmlns:a16="http://schemas.microsoft.com/office/drawing/2014/main" id="{216EA53A-2F5A-284F-990C-AC56EC6F5AE7}"/>
              </a:ext>
            </a:extLst>
          </p:cNvPr>
          <p:cNvPicPr>
            <a:picLocks noChangeAspect="1"/>
          </p:cNvPicPr>
          <p:nvPr/>
        </p:nvPicPr>
        <p:blipFill>
          <a:blip r:embed="rId2"/>
          <a:stretch>
            <a:fillRect/>
          </a:stretch>
        </p:blipFill>
        <p:spPr>
          <a:xfrm>
            <a:off x="6350979" y="1988840"/>
            <a:ext cx="2388342" cy="1592228"/>
          </a:xfrm>
          <a:prstGeom prst="rect">
            <a:avLst/>
          </a:prstGeom>
        </p:spPr>
      </p:pic>
    </p:spTree>
    <p:extLst>
      <p:ext uri="{BB962C8B-B14F-4D97-AF65-F5344CB8AC3E}">
        <p14:creationId xmlns:p14="http://schemas.microsoft.com/office/powerpoint/2010/main" val="312364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Guest expectations</a:t>
            </a:r>
            <a:endParaRPr lang="en-US" dirty="0"/>
          </a:p>
        </p:txBody>
      </p:sp>
      <p:sp>
        <p:nvSpPr>
          <p:cNvPr id="3" name="Content Placeholder 2"/>
          <p:cNvSpPr>
            <a:spLocks noGrp="1"/>
          </p:cNvSpPr>
          <p:nvPr>
            <p:ph sz="quarter" idx="10"/>
          </p:nvPr>
        </p:nvSpPr>
        <p:spPr>
          <a:xfrm>
            <a:off x="457200" y="1556792"/>
            <a:ext cx="8229600" cy="4320480"/>
          </a:xfrm>
        </p:spPr>
        <p:txBody>
          <a:bodyPr/>
          <a:lstStyle/>
          <a:p>
            <a:r>
              <a:rPr lang="en-GB" b="1" dirty="0">
                <a:ea typeface="ＭＳ Ｐゴシック" pitchFamily="-105" charset="-128"/>
                <a:cs typeface="ＭＳ Ｐゴシック" pitchFamily="-105" charset="-128"/>
              </a:rPr>
              <a:t>Health and safety </a:t>
            </a:r>
            <a:r>
              <a:rPr lang="en-GB" dirty="0">
                <a:ea typeface="ＭＳ Ｐゴシック" pitchFamily="-105" charset="-128"/>
                <a:cs typeface="ＭＳ Ｐゴシック" pitchFamily="-105" charset="-128"/>
              </a:rPr>
              <a:t>– h</a:t>
            </a:r>
            <a:r>
              <a:rPr lang="en-GB" dirty="0"/>
              <a:t>ealth and safety is an important consideration for any workplace. Guest expectations include:</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safe environment free from obvious risk</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safe food and drink</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personal safety is prioritised.</a:t>
            </a:r>
            <a:endParaRPr lang="en-GB" dirty="0">
              <a:ea typeface="ＭＳ Ｐゴシック" pitchFamily="-105" charset="-128"/>
              <a:cs typeface="ＭＳ Ｐゴシック" pitchFamily="-105" charset="-128"/>
            </a:endParaRPr>
          </a:p>
          <a:p>
            <a:endParaRPr lang="en-GB" b="1" dirty="0">
              <a:ea typeface="ＭＳ Ｐゴシック" pitchFamily="-105" charset="-128"/>
              <a:cs typeface="ＭＳ Ｐゴシック" pitchFamily="-105" charset="-128"/>
            </a:endParaRPr>
          </a:p>
          <a:p>
            <a:r>
              <a:rPr lang="en-GB" b="1" dirty="0">
                <a:ea typeface="ＭＳ Ｐゴシック" pitchFamily="-105" charset="-128"/>
                <a:cs typeface="ＭＳ Ｐゴシック" pitchFamily="-105" charset="-128"/>
              </a:rPr>
              <a:t>Luxury factor</a:t>
            </a:r>
            <a:r>
              <a:rPr lang="en-US" b="1" dirty="0">
                <a:ea typeface="ＭＳ Ｐゴシック" pitchFamily="-105" charset="-128"/>
                <a:cs typeface="ＭＳ Ｐゴシック" pitchFamily="-105" charset="-128"/>
              </a:rPr>
              <a:t> </a:t>
            </a:r>
            <a:r>
              <a:rPr lang="en-GB" dirty="0">
                <a:ea typeface="ＭＳ Ｐゴシック" pitchFamily="-105" charset="-128"/>
                <a:cs typeface="ＭＳ Ｐゴシック" pitchFamily="-105" charset="-128"/>
              </a:rPr>
              <a:t>–</a:t>
            </a:r>
            <a:r>
              <a:rPr lang="en-US" dirty="0">
                <a:ea typeface="ＭＳ Ｐゴシック" pitchFamily="-105" charset="-128"/>
                <a:cs typeface="ＭＳ Ｐゴシック" pitchFamily="-105" charset="-128"/>
              </a:rPr>
              <a:t> an </a:t>
            </a:r>
            <a:r>
              <a:rPr lang="en-GB" dirty="0"/>
              <a:t>offer of a five-star experience that guests will thoroughly enjoy and never forget. They expect to find things designed to improve their experience. The property needs to be outstanding, inviting, immaculate and give you that personalised service you expect at a luxury resort.</a:t>
            </a:r>
            <a:endParaRPr lang="en-GB"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endParaRPr lang="en-US" dirty="0"/>
          </a:p>
        </p:txBody>
      </p:sp>
    </p:spTree>
    <p:extLst>
      <p:ext uri="{BB962C8B-B14F-4D97-AF65-F5344CB8AC3E}">
        <p14:creationId xmlns:p14="http://schemas.microsoft.com/office/powerpoint/2010/main" val="128744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502568"/>
          </a:xfrm>
        </p:spPr>
        <p:txBody>
          <a:bodyPr/>
          <a:lstStyle/>
          <a:p>
            <a:r>
              <a:rPr lang="en-GB" dirty="0"/>
              <a:t>Types of guest issues</a:t>
            </a:r>
            <a:endParaRPr lang="en-US" dirty="0"/>
          </a:p>
        </p:txBody>
      </p:sp>
      <p:sp>
        <p:nvSpPr>
          <p:cNvPr id="3" name="Content Placeholder 2"/>
          <p:cNvSpPr>
            <a:spLocks noGrp="1"/>
          </p:cNvSpPr>
          <p:nvPr>
            <p:ph sz="quarter" idx="10"/>
          </p:nvPr>
        </p:nvSpPr>
        <p:spPr>
          <a:xfrm>
            <a:off x="457200" y="1340768"/>
            <a:ext cx="8229600" cy="4896544"/>
          </a:xfrm>
        </p:spPr>
        <p:txBody>
          <a:bodyPr/>
          <a:lstStyle/>
          <a:p>
            <a:r>
              <a:rPr lang="en-US" b="1" dirty="0">
                <a:ea typeface="ＭＳ Ｐゴシック" pitchFamily="-105" charset="-128"/>
                <a:cs typeface="ＭＳ Ｐゴシック" pitchFamily="-105" charset="-128"/>
              </a:rPr>
              <a:t>Common difficulties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noisy neighbours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uncomfortable beds or pillows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rooms too hot</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no hot water</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stolen or lost property</a:t>
            </a:r>
          </a:p>
          <a:p>
            <a:pPr marL="342900" lvl="0" indent="-342900">
              <a:lnSpc>
                <a:spcPct val="100000"/>
              </a:lnSpc>
              <a:spcBef>
                <a:spcPts val="1200"/>
              </a:spcBef>
              <a:spcAft>
                <a:spcPts val="120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difficulties with settling accounts.</a:t>
            </a:r>
            <a:endParaRPr lang="en-US" dirty="0">
              <a:ea typeface="ＭＳ Ｐゴシック" pitchFamily="-105" charset="-128"/>
              <a:cs typeface="ＭＳ Ｐゴシック" pitchFamily="-105" charset="-128"/>
            </a:endParaRPr>
          </a:p>
          <a:p>
            <a:pPr>
              <a:spcBef>
                <a:spcPts val="1200"/>
              </a:spcBef>
              <a:spcAft>
                <a:spcPts val="1200"/>
              </a:spcAft>
            </a:pPr>
            <a:r>
              <a:rPr lang="en-US" b="1" dirty="0">
                <a:ea typeface="ＭＳ Ｐゴシック" pitchFamily="-105" charset="-128"/>
                <a:cs typeface="ＭＳ Ｐゴシック" pitchFamily="-105" charset="-128"/>
              </a:rPr>
              <a:t>Dissatisfaction with service and products </a:t>
            </a:r>
            <a:r>
              <a:rPr lang="en-GB" dirty="0">
                <a:ea typeface="ＭＳ Ｐゴシック" pitchFamily="-105" charset="-128"/>
                <a:cs typeface="ＭＳ Ｐゴシック" pitchFamily="-105" charset="-128"/>
              </a:rPr>
              <a:t>–</a:t>
            </a:r>
            <a:r>
              <a:rPr lang="en-US" dirty="0">
                <a:ea typeface="ＭＳ Ｐゴシック" pitchFamily="-105" charset="-128"/>
                <a:cs typeface="ＭＳ Ｐゴシック" pitchFamily="-105" charset="-128"/>
              </a:rPr>
              <a:t> </a:t>
            </a:r>
            <a:r>
              <a:rPr lang="en-GB" dirty="0">
                <a:ea typeface="ＭＳ Ｐゴシック" pitchFamily="-105" charset="-128"/>
                <a:cs typeface="ＭＳ Ｐゴシック" pitchFamily="-105" charset="-128"/>
              </a:rPr>
              <a:t>i</a:t>
            </a:r>
            <a:r>
              <a:rPr lang="en-GB" dirty="0"/>
              <a:t>mplicit expectations reflect established norms of performance. Expectations are established by the business in general, other companies, industries, and even cultures often a guest’s dissatisfaction is fuelled by a comparison (compared to another hotel or restaurant).</a:t>
            </a:r>
            <a:endParaRPr lang="en-US" dirty="0">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endParaRPr lang="en-US" dirty="0"/>
          </a:p>
        </p:txBody>
      </p:sp>
      <p:pic>
        <p:nvPicPr>
          <p:cNvPr id="6" name="Picture 5">
            <a:extLst>
              <a:ext uri="{FF2B5EF4-FFF2-40B4-BE49-F238E27FC236}">
                <a16:creationId xmlns:a16="http://schemas.microsoft.com/office/drawing/2014/main" id="{689D6CDA-2E2F-F24D-A823-CDE35AEF648A}"/>
              </a:ext>
            </a:extLst>
          </p:cNvPr>
          <p:cNvPicPr>
            <a:picLocks noChangeAspect="1"/>
          </p:cNvPicPr>
          <p:nvPr/>
        </p:nvPicPr>
        <p:blipFill>
          <a:blip r:embed="rId2"/>
          <a:stretch>
            <a:fillRect/>
          </a:stretch>
        </p:blipFill>
        <p:spPr>
          <a:xfrm>
            <a:off x="4788024" y="1700808"/>
            <a:ext cx="3680556" cy="24537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Types of guest issues</a:t>
            </a:r>
            <a:endParaRPr lang="en-US" dirty="0"/>
          </a:p>
        </p:txBody>
      </p:sp>
      <p:sp>
        <p:nvSpPr>
          <p:cNvPr id="3" name="Content Placeholder 2"/>
          <p:cNvSpPr>
            <a:spLocks noGrp="1"/>
          </p:cNvSpPr>
          <p:nvPr>
            <p:ph sz="quarter" idx="10"/>
          </p:nvPr>
        </p:nvSpPr>
        <p:spPr>
          <a:xfrm>
            <a:off x="457200" y="1556792"/>
            <a:ext cx="5122912" cy="4680520"/>
          </a:xfrm>
        </p:spPr>
        <p:txBody>
          <a:bodyPr/>
          <a:lstStyle/>
          <a:p>
            <a:r>
              <a:rPr lang="en-US" b="1" dirty="0">
                <a:ea typeface="ＭＳ Ｐゴシック" pitchFamily="-105" charset="-128"/>
                <a:cs typeface="ＭＳ Ｐゴシック" pitchFamily="-105" charset="-128"/>
              </a:rPr>
              <a:t>Guest requests </a:t>
            </a:r>
            <a:r>
              <a:rPr lang="en-GB" dirty="0">
                <a:ea typeface="ＭＳ Ｐゴシック" pitchFamily="-105" charset="-128"/>
                <a:cs typeface="ＭＳ Ｐゴシック" pitchFamily="-105" charset="-128"/>
              </a:rPr>
              <a:t>–</a:t>
            </a:r>
            <a:r>
              <a:rPr lang="en-US" dirty="0">
                <a:ea typeface="ＭＳ Ｐゴシック" pitchFamily="-105" charset="-128"/>
                <a:cs typeface="ＭＳ Ｐゴシック" pitchFamily="-105" charset="-128"/>
              </a:rPr>
              <a:t> </a:t>
            </a:r>
            <a:r>
              <a:rPr lang="en-GB" dirty="0"/>
              <a:t>management, sometimes known as, guest experience management, is an important part of hotel management because it underpins guest service. </a:t>
            </a:r>
          </a:p>
          <a:p>
            <a:r>
              <a:rPr lang="en-GB" dirty="0"/>
              <a:t>Guests can request services, information or amenities in person, over the phone, by email, mobile app, or social media.  </a:t>
            </a:r>
          </a:p>
          <a:p>
            <a:r>
              <a:rPr lang="en-GB" dirty="0"/>
              <a:t>Text messaging or other messaging services also add complexity and challenges for the staff at the end of these messages.</a:t>
            </a:r>
          </a:p>
          <a:p>
            <a:pPr lvl="1" indent="0">
              <a:lnSpc>
                <a:spcPct val="100000"/>
              </a:lnSpc>
              <a:spcBef>
                <a:spcPts val="600"/>
              </a:spcBef>
              <a:spcAft>
                <a:spcPts val="0"/>
              </a:spcAft>
              <a:buClr>
                <a:srgbClr val="FF0000"/>
              </a:buClr>
              <a:buNone/>
            </a:pPr>
            <a:endParaRPr lang="en-GB" sz="1800"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endParaRPr lang="en-US" dirty="0"/>
          </a:p>
        </p:txBody>
      </p:sp>
      <p:pic>
        <p:nvPicPr>
          <p:cNvPr id="6" name="Picture 5">
            <a:extLst>
              <a:ext uri="{FF2B5EF4-FFF2-40B4-BE49-F238E27FC236}">
                <a16:creationId xmlns:a16="http://schemas.microsoft.com/office/drawing/2014/main" id="{CB9AD387-1431-204A-9F9C-3DFBFCBDEF8B}"/>
              </a:ext>
            </a:extLst>
          </p:cNvPr>
          <p:cNvPicPr>
            <a:picLocks noChangeAspect="1"/>
          </p:cNvPicPr>
          <p:nvPr/>
        </p:nvPicPr>
        <p:blipFill>
          <a:blip r:embed="rId2"/>
          <a:stretch>
            <a:fillRect/>
          </a:stretch>
        </p:blipFill>
        <p:spPr>
          <a:xfrm>
            <a:off x="5580112" y="2060848"/>
            <a:ext cx="3456384" cy="2304256"/>
          </a:xfrm>
          <a:prstGeom prst="rect">
            <a:avLst/>
          </a:prstGeom>
        </p:spPr>
      </p:pic>
    </p:spTree>
    <p:extLst>
      <p:ext uri="{BB962C8B-B14F-4D97-AF65-F5344CB8AC3E}">
        <p14:creationId xmlns:p14="http://schemas.microsoft.com/office/powerpoint/2010/main" val="397151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Types of guest issues</a:t>
            </a:r>
            <a:endParaRPr lang="en-US" dirty="0"/>
          </a:p>
        </p:txBody>
      </p:sp>
      <p:sp>
        <p:nvSpPr>
          <p:cNvPr id="3" name="Content Placeholder 2"/>
          <p:cNvSpPr>
            <a:spLocks noGrp="1"/>
          </p:cNvSpPr>
          <p:nvPr>
            <p:ph sz="quarter" idx="10"/>
          </p:nvPr>
        </p:nvSpPr>
        <p:spPr>
          <a:xfrm>
            <a:off x="457200" y="1556792"/>
            <a:ext cx="8229600" cy="4680520"/>
          </a:xfrm>
        </p:spPr>
        <p:txBody>
          <a:bodyPr/>
          <a:lstStyle/>
          <a:p>
            <a:r>
              <a:rPr lang="en-US" b="1" dirty="0">
                <a:ea typeface="ＭＳ Ｐゴシック" pitchFamily="-105" charset="-128"/>
                <a:cs typeface="ＭＳ Ｐゴシック" pitchFamily="-105" charset="-128"/>
              </a:rPr>
              <a:t>Guest requests </a:t>
            </a:r>
            <a:r>
              <a:rPr lang="en-US" dirty="0">
                <a:ea typeface="ＭＳ Ｐゴシック" pitchFamily="-105" charset="-128"/>
                <a:cs typeface="ＭＳ Ｐゴシック" pitchFamily="-105" charset="-128"/>
              </a:rPr>
              <a:t>– </a:t>
            </a:r>
            <a:r>
              <a:rPr lang="en-GB" dirty="0"/>
              <a:t>unless prioritised, this has a potential to disappoint, creating a strategic risk for hospitality businesses. </a:t>
            </a:r>
          </a:p>
          <a:p>
            <a:r>
              <a:rPr lang="en-GB" dirty="0"/>
              <a:t>Guests can complain about their experience in real-time and across many digital platforms. These include TripAdvisor, Google, Yelp, and other hotel reviews which typically focus on the guest’s experience in-stay. </a:t>
            </a:r>
          </a:p>
          <a:p>
            <a:r>
              <a:rPr lang="en-GB" dirty="0"/>
              <a:t>The impact of reviews can also have a significant impact on revenue.</a:t>
            </a:r>
            <a:endParaRPr lang="en-US" sz="1800" b="1" dirty="0">
              <a:ea typeface="ＭＳ Ｐゴシック" pitchFamily="-105" charset="-128"/>
              <a:cs typeface="ＭＳ Ｐゴシック" pitchFamily="-105" charset="-128"/>
            </a:endParaRPr>
          </a:p>
          <a:p>
            <a:pPr lvl="1" indent="0">
              <a:lnSpc>
                <a:spcPct val="100000"/>
              </a:lnSpc>
              <a:spcBef>
                <a:spcPts val="600"/>
              </a:spcBef>
              <a:spcAft>
                <a:spcPts val="0"/>
              </a:spcAft>
              <a:buClr>
                <a:srgbClr val="FF0000"/>
              </a:buClr>
              <a:buNone/>
            </a:pPr>
            <a:endParaRPr lang="en-GB" sz="1800"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endParaRPr lang="en-US" dirty="0"/>
          </a:p>
        </p:txBody>
      </p:sp>
    </p:spTree>
    <p:extLst>
      <p:ext uri="{BB962C8B-B14F-4D97-AF65-F5344CB8AC3E}">
        <p14:creationId xmlns:p14="http://schemas.microsoft.com/office/powerpoint/2010/main" val="35959957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2149</TotalTime>
  <Words>825</Words>
  <Application>Microsoft Macintosh PowerPoint</Application>
  <PresentationFormat>On-screen Show (4:3)</PresentationFormat>
  <Paragraphs>68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Lucida Grande</vt:lpstr>
      <vt:lpstr>Symbol</vt:lpstr>
      <vt:lpstr>Times New Roman</vt:lpstr>
      <vt:lpstr>Default Design</vt:lpstr>
      <vt:lpstr>Understand how guest issues are resolved by hospitality establishments</vt:lpstr>
      <vt:lpstr>Introduction</vt:lpstr>
      <vt:lpstr>Guest expectations</vt:lpstr>
      <vt:lpstr>Guest expectations</vt:lpstr>
      <vt:lpstr>Guest expectations</vt:lpstr>
      <vt:lpstr>Guest expectations</vt:lpstr>
      <vt:lpstr>Types of guest issues</vt:lpstr>
      <vt:lpstr>Types of guest issues</vt:lpstr>
      <vt:lpstr>Types of guest issues</vt:lpstr>
      <vt:lpstr>Types of guest issues</vt:lpstr>
      <vt:lpstr>Types of guest issues</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195</cp:revision>
  <dcterms:created xsi:type="dcterms:W3CDTF">2013-05-28T00:38:54Z</dcterms:created>
  <dcterms:modified xsi:type="dcterms:W3CDTF">2020-04-06T17:47:11Z</dcterms:modified>
</cp:coreProperties>
</file>