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3"/>
  </p:notesMasterIdLst>
  <p:handoutMasterIdLst>
    <p:handoutMasterId r:id="rId14"/>
  </p:handoutMasterIdLst>
  <p:sldIdLst>
    <p:sldId id="366" r:id="rId2"/>
    <p:sldId id="352" r:id="rId3"/>
    <p:sldId id="361" r:id="rId4"/>
    <p:sldId id="360" r:id="rId5"/>
    <p:sldId id="367" r:id="rId6"/>
    <p:sldId id="362" r:id="rId7"/>
    <p:sldId id="350" r:id="rId8"/>
    <p:sldId id="363" r:id="rId9"/>
    <p:sldId id="364" r:id="rId10"/>
    <p:sldId id="365" r:id="rId11"/>
    <p:sldId id="267" r:id="rId12"/>
  </p:sldIdLst>
  <p:sldSz cx="9144000" cy="6858000" type="screen4x3"/>
  <p:notesSz cx="6858000" cy="9144000"/>
  <p:custDataLst>
    <p:tags r:id="rId15"/>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7"/>
  </p:normalViewPr>
  <p:slideViewPr>
    <p:cSldViewPr showGuides="1">
      <p:cViewPr varScale="1">
        <p:scale>
          <a:sx n="104" d="100"/>
          <a:sy n="104" d="100"/>
        </p:scale>
        <p:origin x="86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11</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57200" y="3837421"/>
            <a:ext cx="8218488" cy="850032"/>
          </a:xfrm>
        </p:spPr>
        <p:txBody>
          <a:bodyPr anchor="t"/>
          <a:lstStyle/>
          <a:p>
            <a:pPr eaLnBrk="1" hangingPunct="1"/>
            <a:r>
              <a:rPr lang="en-GB" dirty="0"/>
              <a:t>Understand how guest issues are resolved by hospitality establishments </a:t>
            </a:r>
            <a:endParaRPr lang="en-GB" dirty="0">
              <a:ea typeface="ＭＳ Ｐゴシック" pitchFamily="-105" charset="-128"/>
              <a:cs typeface="ＭＳ Ｐゴシック" pitchFamily="-105" charset="-128"/>
            </a:endParaRPr>
          </a:p>
        </p:txBody>
      </p:sp>
      <p:sp>
        <p:nvSpPr>
          <p:cNvPr id="2050" name="Rectangle 14"/>
          <p:cNvSpPr>
            <a:spLocks noGrp="1" noChangeArrowheads="1"/>
          </p:cNvSpPr>
          <p:nvPr>
            <p:ph sz="quarter" idx="10"/>
          </p:nvPr>
        </p:nvSpPr>
        <p:spPr>
          <a:xfrm>
            <a:off x="457200" y="1916832"/>
            <a:ext cx="8229600" cy="180020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203: Provide guest service</a:t>
            </a:r>
            <a:endParaRPr lang="en-US" sz="2400" dirty="0">
              <a:solidFill>
                <a:schemeClr val="bg1"/>
              </a:solidFill>
            </a:endParaRPr>
          </a:p>
        </p:txBody>
      </p:sp>
    </p:spTree>
    <p:extLst>
      <p:ext uri="{BB962C8B-B14F-4D97-AF65-F5344CB8AC3E}">
        <p14:creationId xmlns:p14="http://schemas.microsoft.com/office/powerpoint/2010/main" val="256133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evaluating guest satisfaction</a:t>
            </a:r>
            <a:endParaRPr lang="en-US" dirty="0"/>
          </a:p>
        </p:txBody>
      </p:sp>
      <p:sp>
        <p:nvSpPr>
          <p:cNvPr id="3" name="Content Placeholder 2"/>
          <p:cNvSpPr>
            <a:spLocks noGrp="1"/>
          </p:cNvSpPr>
          <p:nvPr>
            <p:ph sz="quarter" idx="10"/>
          </p:nvPr>
        </p:nvSpPr>
        <p:spPr>
          <a:xfrm>
            <a:off x="457200" y="1628800"/>
            <a:ext cx="8291264" cy="2448272"/>
          </a:xfrm>
        </p:spPr>
        <p:txBody>
          <a:bodyPr/>
          <a:lstStyle/>
          <a:p>
            <a:pPr>
              <a:spcAft>
                <a:spcPts val="0"/>
              </a:spcAft>
              <a:buClr>
                <a:srgbClr val="FF0000"/>
              </a:buClr>
            </a:pPr>
            <a:r>
              <a:rPr lang="en-GB" dirty="0"/>
              <a:t>More often than not used by larger organisations, customer relationship management (</a:t>
            </a:r>
            <a:r>
              <a:rPr lang="en-GB" b="1" dirty="0"/>
              <a:t>CRM</a:t>
            </a:r>
            <a:r>
              <a:rPr lang="en-GB" dirty="0"/>
              <a:t>) is a technology that allows businesses both large and small to organise, automate, and synchronize every facet of customer interaction. </a:t>
            </a:r>
            <a:r>
              <a:rPr lang="en-GB" b="1" dirty="0"/>
              <a:t>CRM</a:t>
            </a:r>
            <a:r>
              <a:rPr lang="en-GB" dirty="0"/>
              <a:t> system examples include marketing, sales, customer service, and support. Smaller businesses continue to rely on the following methods to inform a business of their customer satisfaction levels:</a:t>
            </a:r>
            <a:endParaRPr lang="en-GB" dirty="0">
              <a:latin typeface="Arial" panose="020B06040202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F4C843C-A1D2-4117-A581-32695A580A62}"/>
              </a:ext>
            </a:extLst>
          </p:cNvPr>
          <p:cNvSpPr txBox="1"/>
          <p:nvPr/>
        </p:nvSpPr>
        <p:spPr>
          <a:xfrm>
            <a:off x="457200" y="4005064"/>
            <a:ext cx="8363272" cy="2246769"/>
          </a:xfrm>
          <a:prstGeom prst="rect">
            <a:avLst/>
          </a:prstGeom>
          <a:noFill/>
        </p:spPr>
        <p:txBody>
          <a:bodyPr wrap="square" numCol="2" rtlCol="0">
            <a:spAutoFit/>
          </a:bodyPr>
          <a:lstStyle/>
          <a:p>
            <a:pPr marL="34290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guest questionnaires</a:t>
            </a: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verbal feedback</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letters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emails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telephone calls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comments on social media sites and influencers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comments on websites and travel blogs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reviews on travel booking engines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team briefing/meetings.</a:t>
            </a:r>
          </a:p>
          <a:p>
            <a:pPr lvl="0">
              <a:spcAft>
                <a:spcPts val="0"/>
              </a:spcAft>
              <a:buClr>
                <a:srgbClr val="FF0000"/>
              </a:buClr>
            </a:pPr>
            <a:endParaRPr lang="en-GB" dirty="0"/>
          </a:p>
        </p:txBody>
      </p:sp>
    </p:spTree>
    <p:extLst>
      <p:ext uri="{BB962C8B-B14F-4D97-AF65-F5344CB8AC3E}">
        <p14:creationId xmlns:p14="http://schemas.microsoft.com/office/powerpoint/2010/main" val="19146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02568"/>
          </a:xfrm>
        </p:spPr>
        <p:txBody>
          <a:bodyPr/>
          <a:lstStyle/>
          <a:p>
            <a:r>
              <a:rPr lang="en-GB" dirty="0"/>
              <a:t>Dealing with guest issues</a:t>
            </a:r>
            <a:endParaRPr lang="en-US" dirty="0"/>
          </a:p>
        </p:txBody>
      </p:sp>
      <p:sp>
        <p:nvSpPr>
          <p:cNvPr id="3" name="Content Placeholder 2"/>
          <p:cNvSpPr>
            <a:spLocks noGrp="1"/>
          </p:cNvSpPr>
          <p:nvPr>
            <p:ph sz="quarter" idx="10"/>
          </p:nvPr>
        </p:nvSpPr>
        <p:spPr>
          <a:xfrm>
            <a:off x="457200" y="1340768"/>
            <a:ext cx="5194920" cy="4896544"/>
          </a:xfrm>
        </p:spPr>
        <p:txBody>
          <a:bodyPr/>
          <a:lstStyle/>
          <a:p>
            <a:r>
              <a:rPr lang="en-GB" dirty="0"/>
              <a:t>When expressing a complaint, the guest may be quite angry. Front line members of staff should not make promises that exceed their authority. Honesty is the best policy when dealing with guest complaints. If a problem cannot be solved, staff should admit this to the guest early on.</a:t>
            </a:r>
          </a:p>
          <a:p>
            <a:r>
              <a:rPr lang="en-GB" dirty="0"/>
              <a:t>Front office staff should be advised that some guests complain as part of their nature. The staff should develop an approach for dealing with such guests. Hospitality businesses generally have complaint handling procedures, however in the absence of such a procedure it is advised to:</a:t>
            </a:r>
          </a:p>
          <a:p>
            <a:pPr algn="just"/>
            <a:endParaRPr lang="en-GB" dirty="0">
              <a:solidFill>
                <a:srgbClr val="333333"/>
              </a:solidFill>
              <a:latin typeface="ABeeZee"/>
            </a:endParaRPr>
          </a:p>
          <a:p>
            <a:endParaRPr lang="en-GB" dirty="0"/>
          </a:p>
          <a:p>
            <a:endParaRPr lang="en-US" dirty="0">
              <a:ea typeface="ＭＳ Ｐゴシック" pitchFamily="-105" charset="-128"/>
              <a:cs typeface="ＭＳ Ｐゴシック" pitchFamily="-105" charset="-128"/>
            </a:endParaRPr>
          </a:p>
          <a:p>
            <a:pPr lvl="0">
              <a:lnSpc>
                <a:spcPct val="100000"/>
              </a:lnSpc>
              <a:spcBef>
                <a:spcPts val="600"/>
              </a:spcBef>
              <a:spcAft>
                <a:spcPts val="0"/>
              </a:spcAft>
              <a:buClr>
                <a:srgbClr val="FF0000"/>
              </a:buCl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pic>
        <p:nvPicPr>
          <p:cNvPr id="5" name="Picture 4">
            <a:extLst>
              <a:ext uri="{FF2B5EF4-FFF2-40B4-BE49-F238E27FC236}">
                <a16:creationId xmlns:a16="http://schemas.microsoft.com/office/drawing/2014/main" id="{2B46F228-1F3A-3C49-9586-F7A0BE4FCC16}"/>
              </a:ext>
            </a:extLst>
          </p:cNvPr>
          <p:cNvPicPr>
            <a:picLocks noChangeAspect="1"/>
          </p:cNvPicPr>
          <p:nvPr/>
        </p:nvPicPr>
        <p:blipFill>
          <a:blip r:embed="rId2"/>
          <a:stretch>
            <a:fillRect/>
          </a:stretch>
        </p:blipFill>
        <p:spPr>
          <a:xfrm>
            <a:off x="5409748" y="2492896"/>
            <a:ext cx="3564396" cy="2376264"/>
          </a:xfrm>
          <a:prstGeom prst="rect">
            <a:avLst/>
          </a:prstGeom>
        </p:spPr>
      </p:pic>
    </p:spTree>
    <p:extLst>
      <p:ext uri="{BB962C8B-B14F-4D97-AF65-F5344CB8AC3E}">
        <p14:creationId xmlns:p14="http://schemas.microsoft.com/office/powerpoint/2010/main" val="90254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02568"/>
          </a:xfrm>
        </p:spPr>
        <p:txBody>
          <a:bodyPr/>
          <a:lstStyle/>
          <a:p>
            <a:r>
              <a:rPr lang="en-GB" dirty="0"/>
              <a:t>Dealing with guest issues</a:t>
            </a:r>
            <a:endParaRPr lang="en-US" dirty="0"/>
          </a:p>
        </p:txBody>
      </p:sp>
      <p:sp>
        <p:nvSpPr>
          <p:cNvPr id="3" name="Content Placeholder 2"/>
          <p:cNvSpPr>
            <a:spLocks noGrp="1"/>
          </p:cNvSpPr>
          <p:nvPr>
            <p:ph sz="quarter" idx="10"/>
          </p:nvPr>
        </p:nvSpPr>
        <p:spPr>
          <a:xfrm>
            <a:off x="457200" y="1628800"/>
            <a:ext cx="8229600" cy="4536504"/>
          </a:xfrm>
        </p:spPr>
        <p:txBody>
          <a:bodyPr/>
          <a:lstStyle/>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Listen with concern and empathy, stay calm. Don't argue with the guest.</a:t>
            </a:r>
          </a:p>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Isolate the guest if possible, so that other guests won't overhear.</a:t>
            </a:r>
          </a:p>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Be aware of the guest's self-esteem, show a personal interest in the problem, try to use the guest’s name frequently.</a:t>
            </a:r>
          </a:p>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Give the guest your undivided attention, concentrate on the problem, not on placing blame. Do NOT Insult the guest.</a:t>
            </a:r>
          </a:p>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Take notes. Writing down the key facts saves time if someone else must get involved. Guests also tend to slow down when they see the staff member trying to write down the issue.</a:t>
            </a:r>
          </a:p>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Tell the guest what the best can be done, offer choices. Don't promise the impossible, and don't exceed your authority.</a:t>
            </a:r>
          </a:p>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Set an approximate time for completion of corrective actions. Be specific, but do not underestimate the amount of time it will take to resolve the problem.</a:t>
            </a:r>
          </a:p>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Monitor the progress of the corrective action.</a:t>
            </a:r>
          </a:p>
          <a:p>
            <a:pPr marL="342900" indent="-342900">
              <a:lnSpc>
                <a:spcPct val="100000"/>
              </a:lnSpc>
              <a:spcBef>
                <a:spcPts val="600"/>
              </a:spcBef>
              <a:spcAft>
                <a:spcPts val="0"/>
              </a:spcAft>
              <a:buClr>
                <a:srgbClr val="E30613"/>
              </a:buClr>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Follow up. Even if the complaint was resolved by someone else, contact the guest to ensure that the problem was resolved satisfactory.</a:t>
            </a:r>
          </a:p>
          <a:p>
            <a:endParaRPr lang="en-GB" dirty="0"/>
          </a:p>
          <a:p>
            <a:endParaRPr lang="en-US" dirty="0">
              <a:ea typeface="ＭＳ Ｐゴシック" pitchFamily="-105" charset="-128"/>
              <a:cs typeface="ＭＳ Ｐゴシック" pitchFamily="-105" charset="-128"/>
            </a:endParaRPr>
          </a:p>
          <a:p>
            <a:r>
              <a:rPr lang="en-US" b="1" dirty="0">
                <a:ea typeface="ＭＳ Ｐゴシック" pitchFamily="-105" charset="-128"/>
                <a:cs typeface="ＭＳ Ｐゴシック" pitchFamily="-105" charset="-128"/>
              </a:rPr>
              <a:t>Common difficulties</a:t>
            </a:r>
          </a:p>
          <a:p>
            <a:r>
              <a:rPr lang="en-US" b="1" dirty="0">
                <a:ea typeface="ＭＳ Ｐゴシック" pitchFamily="-105" charset="-128"/>
                <a:cs typeface="ＭＳ Ｐゴシック" pitchFamily="-105" charset="-128"/>
              </a:rPr>
              <a:t>Dissatisfaction with service and products</a:t>
            </a:r>
          </a:p>
          <a:p>
            <a:r>
              <a:rPr lang="en-US" b="1" dirty="0">
                <a:ea typeface="ＭＳ Ｐゴシック" pitchFamily="-105" charset="-128"/>
                <a:cs typeface="ＭＳ Ｐゴシック" pitchFamily="-105" charset="-128"/>
              </a:rPr>
              <a:t>Guest requests</a:t>
            </a:r>
          </a:p>
          <a:p>
            <a:pPr lvl="0">
              <a:lnSpc>
                <a:spcPct val="100000"/>
              </a:lnSpc>
              <a:spcBef>
                <a:spcPts val="600"/>
              </a:spcBef>
              <a:spcAft>
                <a:spcPts val="0"/>
              </a:spcAft>
              <a:buClr>
                <a:srgbClr val="FF0000"/>
              </a:buCl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358638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862608"/>
          </a:xfrm>
        </p:spPr>
        <p:txBody>
          <a:bodyPr/>
          <a:lstStyle/>
          <a:p>
            <a:r>
              <a:rPr lang="en-GB" dirty="0"/>
              <a:t>Dealing with guest issues</a:t>
            </a:r>
            <a:endParaRPr lang="en-US" dirty="0"/>
          </a:p>
        </p:txBody>
      </p:sp>
      <p:sp>
        <p:nvSpPr>
          <p:cNvPr id="3" name="Content Placeholder 2"/>
          <p:cNvSpPr>
            <a:spLocks noGrp="1"/>
          </p:cNvSpPr>
          <p:nvPr>
            <p:ph sz="quarter" idx="10"/>
          </p:nvPr>
        </p:nvSpPr>
        <p:spPr>
          <a:xfrm>
            <a:off x="457200" y="1772816"/>
            <a:ext cx="8229600" cy="4464496"/>
          </a:xfrm>
        </p:spPr>
        <p:txBody>
          <a:bodyPr/>
          <a:lstStyle/>
          <a:p>
            <a:r>
              <a:rPr lang="en-GB" b="1" dirty="0">
                <a:ea typeface="ＭＳ Ｐゴシック" pitchFamily="-105" charset="-128"/>
                <a:cs typeface="ＭＳ Ｐゴシック" pitchFamily="-105" charset="-128"/>
              </a:rPr>
              <a:t>Intoxicated guests </a:t>
            </a:r>
            <a:r>
              <a:rPr lang="en-GB" dirty="0">
                <a:ea typeface="ＭＳ Ｐゴシック" pitchFamily="-105" charset="-128"/>
                <a:cs typeface="ＭＳ Ｐゴシック" pitchFamily="-105" charset="-128"/>
              </a:rPr>
              <a:t>– s</a:t>
            </a:r>
            <a:r>
              <a:rPr lang="en-GB" dirty="0"/>
              <a:t>taying calm is crucial. </a:t>
            </a:r>
          </a:p>
          <a:p>
            <a:r>
              <a:rPr lang="en-GB" dirty="0"/>
              <a:t>Don’t argue with the drunk guest, don’t call them out on being drunk, and don’t embarrass them in front of other guests or employees. </a:t>
            </a:r>
          </a:p>
          <a:p>
            <a:r>
              <a:rPr lang="en-GB" dirty="0"/>
              <a:t>Pretend that you don’t notice that this person is drunk and handle him or her as you would any other guest. Invite the individual to an area away from other guests where you can talk. </a:t>
            </a:r>
          </a:p>
          <a:p>
            <a:r>
              <a:rPr lang="en-GB" dirty="0"/>
              <a:t>Politely, but firmly, encourage the guest to go back to his or her room no matter what more alcohol should be served to the guest.</a:t>
            </a:r>
          </a:p>
          <a:p>
            <a:r>
              <a:rPr lang="en-GB" dirty="0"/>
              <a:t>While handling an intoxicated guest, have security personnel available nearby to intervene if needed.</a:t>
            </a:r>
            <a:endParaRPr lang="en-GB" b="1" dirty="0">
              <a:ea typeface="ＭＳ Ｐゴシック" pitchFamily="-105" charset="-128"/>
              <a:cs typeface="ＭＳ Ｐゴシック" pitchFamily="-105" charset="-128"/>
            </a:endParaRPr>
          </a:p>
          <a:p>
            <a:pPr lvl="0">
              <a:lnSpc>
                <a:spcPct val="100000"/>
              </a:lnSpc>
              <a:spcBef>
                <a:spcPts val="600"/>
              </a:spcBef>
              <a:spcAft>
                <a:spcPts val="0"/>
              </a:spcAft>
              <a:buClr>
                <a:srgbClr val="FF0000"/>
              </a:buCl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10174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862608"/>
          </a:xfrm>
        </p:spPr>
        <p:txBody>
          <a:bodyPr/>
          <a:lstStyle/>
          <a:p>
            <a:r>
              <a:rPr lang="en-GB" dirty="0"/>
              <a:t>Dealing with guest issues</a:t>
            </a:r>
            <a:endParaRPr lang="en-US" dirty="0"/>
          </a:p>
        </p:txBody>
      </p:sp>
      <p:sp>
        <p:nvSpPr>
          <p:cNvPr id="3" name="Content Placeholder 2"/>
          <p:cNvSpPr>
            <a:spLocks noGrp="1"/>
          </p:cNvSpPr>
          <p:nvPr>
            <p:ph sz="quarter" idx="10"/>
          </p:nvPr>
        </p:nvSpPr>
        <p:spPr>
          <a:xfrm>
            <a:off x="457200" y="1844824"/>
            <a:ext cx="8218488" cy="1512168"/>
          </a:xfrm>
        </p:spPr>
        <p:txBody>
          <a:bodyPr/>
          <a:lstStyle/>
          <a:p>
            <a:r>
              <a:rPr lang="en-GB" b="1" dirty="0">
                <a:ea typeface="ＭＳ Ｐゴシック" pitchFamily="-105" charset="-128"/>
                <a:cs typeface="ＭＳ Ｐゴシック" pitchFamily="-105" charset="-128"/>
              </a:rPr>
              <a:t>Major incidents </a:t>
            </a:r>
            <a:r>
              <a:rPr lang="en-GB" dirty="0">
                <a:ea typeface="ＭＳ Ｐゴシック" pitchFamily="-105" charset="-128"/>
                <a:cs typeface="ＭＳ Ｐゴシック" pitchFamily="-105" charset="-128"/>
              </a:rPr>
              <a:t>– hospitality businesses should have an emergency plan and team trained in responding to major incidents, fire evacuation and medical emergencies. Often that team is led by a manager with clear roles and responsibilities shared throughout the team. </a:t>
            </a:r>
            <a:endParaRPr lang="en-US" dirty="0">
              <a:ea typeface="ＭＳ Ｐゴシック" pitchFamily="-105" charset="-128"/>
              <a:cs typeface="ＭＳ Ｐゴシック" pitchFamily="-105" charset="-128"/>
            </a:endParaRPr>
          </a:p>
          <a:p>
            <a:pPr lvl="0">
              <a:lnSpc>
                <a:spcPct val="100000"/>
              </a:lnSpc>
              <a:spcBef>
                <a:spcPts val="600"/>
              </a:spcBef>
              <a:spcAft>
                <a:spcPts val="0"/>
              </a:spcAft>
              <a:buClr>
                <a:srgbClr val="FF0000"/>
              </a:buClr>
            </a:pPr>
            <a:endParaRPr lang="en-GB" sz="1800" dirty="0">
              <a:solidFill>
                <a:srgbClr val="000000"/>
              </a:solidFill>
              <a:ea typeface="ＭＳ Ｐゴシック" pitchFamily="-105" charset="-128"/>
              <a:cs typeface="ＭＳ Ｐゴシック" pitchFamily="-105" charset="-128"/>
            </a:endParaRPr>
          </a:p>
          <a:p>
            <a:pPr lvl="0">
              <a:lnSpc>
                <a:spcPct val="100000"/>
              </a:lnSpc>
              <a:spcBef>
                <a:spcPts val="600"/>
              </a:spcBef>
              <a:spcAft>
                <a:spcPts val="0"/>
              </a:spcAft>
              <a:buClr>
                <a:srgbClr val="FF0000"/>
              </a:buClr>
            </a:pPr>
            <a:endParaRPr lang="en-GB" sz="1800" dirty="0">
              <a:solidFill>
                <a:srgbClr val="000000"/>
              </a:solidFill>
              <a:ea typeface="ＭＳ Ｐゴシック" pitchFamily="-105" charset="-128"/>
              <a:cs typeface="ＭＳ Ｐゴシック" pitchFamily="-105" charset="-128"/>
            </a:endParaRPr>
          </a:p>
          <a:p>
            <a:endParaRPr lang="en-US" dirty="0"/>
          </a:p>
        </p:txBody>
      </p:sp>
      <p:pic>
        <p:nvPicPr>
          <p:cNvPr id="6" name="Picture 5">
            <a:extLst>
              <a:ext uri="{FF2B5EF4-FFF2-40B4-BE49-F238E27FC236}">
                <a16:creationId xmlns:a16="http://schemas.microsoft.com/office/drawing/2014/main" id="{6854C6AC-86C6-C14B-A80E-EA68799DCF93}"/>
              </a:ext>
            </a:extLst>
          </p:cNvPr>
          <p:cNvPicPr>
            <a:picLocks noChangeAspect="1"/>
          </p:cNvPicPr>
          <p:nvPr/>
        </p:nvPicPr>
        <p:blipFill>
          <a:blip r:embed="rId2"/>
          <a:stretch>
            <a:fillRect/>
          </a:stretch>
        </p:blipFill>
        <p:spPr>
          <a:xfrm>
            <a:off x="2771800" y="3356992"/>
            <a:ext cx="3886317" cy="2915088"/>
          </a:xfrm>
          <a:prstGeom prst="rect">
            <a:avLst/>
          </a:prstGeom>
        </p:spPr>
      </p:pic>
    </p:spTree>
    <p:extLst>
      <p:ext uri="{BB962C8B-B14F-4D97-AF65-F5344CB8AC3E}">
        <p14:creationId xmlns:p14="http://schemas.microsoft.com/office/powerpoint/2010/main" val="244002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Dealing with guest issues</a:t>
            </a:r>
            <a:endParaRPr lang="en-US" dirty="0"/>
          </a:p>
        </p:txBody>
      </p:sp>
      <p:sp>
        <p:nvSpPr>
          <p:cNvPr id="3" name="Content Placeholder 2"/>
          <p:cNvSpPr>
            <a:spLocks noGrp="1"/>
          </p:cNvSpPr>
          <p:nvPr>
            <p:ph sz="quarter" idx="10"/>
          </p:nvPr>
        </p:nvSpPr>
        <p:spPr>
          <a:xfrm>
            <a:off x="457200" y="1556792"/>
            <a:ext cx="8229600" cy="4463008"/>
          </a:xfrm>
        </p:spPr>
        <p:txBody>
          <a:bodyPr/>
          <a:lstStyle/>
          <a:p>
            <a:r>
              <a:rPr lang="en-GB" b="1" dirty="0">
                <a:ea typeface="ＭＳ Ｐゴシック" pitchFamily="-105" charset="-128"/>
                <a:cs typeface="ＭＳ Ｐゴシック" pitchFamily="-105" charset="-128"/>
              </a:rPr>
              <a:t>Medical incidents </a:t>
            </a:r>
            <a:r>
              <a:rPr lang="en-GB" dirty="0">
                <a:ea typeface="ＭＳ Ｐゴシック" pitchFamily="-105" charset="-128"/>
                <a:cs typeface="ＭＳ Ｐゴシック" pitchFamily="-105" charset="-128"/>
              </a:rPr>
              <a:t>– a staff member discovering a sick or distressed guest should inform the front desk, reception or manager. Based on the guest’s symptoms or conditions, either first aid should be applied and/ or professional medical help should be called, such as a doctor or ambulance. The guest should be made comfortable but not moved until professional help arrives. </a:t>
            </a:r>
          </a:p>
          <a:p>
            <a:r>
              <a:rPr lang="en-GB" dirty="0">
                <a:ea typeface="ＭＳ Ｐゴシック" pitchFamily="-105" charset="-128"/>
                <a:cs typeface="ＭＳ Ｐゴシック" pitchFamily="-105" charset="-128"/>
              </a:rPr>
              <a:t>In the event of a deceased guest, nothing should be moved or touched. The room should be sealed or secured and you should await further instruction from the authorities or police.</a:t>
            </a:r>
            <a:endParaRPr lang="en-US" dirty="0">
              <a:ea typeface="ＭＳ Ｐゴシック" pitchFamily="-105" charset="-128"/>
              <a:cs typeface="ＭＳ Ｐゴシック" pitchFamily="-105" charset="-128"/>
            </a:endParaRPr>
          </a:p>
          <a:p>
            <a:pPr lvl="0">
              <a:lnSpc>
                <a:spcPct val="100000"/>
              </a:lnSpc>
              <a:spcBef>
                <a:spcPts val="600"/>
              </a:spcBef>
              <a:spcAft>
                <a:spcPts val="0"/>
              </a:spcAft>
              <a:buClr>
                <a:srgbClr val="FF0000"/>
              </a:buCl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sz="1800"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213658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Benefits of dealing with issues effectively</a:t>
            </a:r>
            <a:endParaRPr lang="en-US" dirty="0"/>
          </a:p>
        </p:txBody>
      </p:sp>
      <p:sp>
        <p:nvSpPr>
          <p:cNvPr id="3" name="Content Placeholder 2"/>
          <p:cNvSpPr>
            <a:spLocks noGrp="1"/>
          </p:cNvSpPr>
          <p:nvPr>
            <p:ph sz="quarter" idx="10"/>
          </p:nvPr>
        </p:nvSpPr>
        <p:spPr>
          <a:xfrm>
            <a:off x="457200" y="1772816"/>
            <a:ext cx="8229600" cy="4464496"/>
          </a:xfrm>
        </p:spPr>
        <p:txBody>
          <a:bodyPr/>
          <a:lstStyle/>
          <a:p>
            <a:pPr lvl="0"/>
            <a:r>
              <a:rPr lang="en-US" b="1" dirty="0">
                <a:solidFill>
                  <a:srgbClr val="000000"/>
                </a:solidFill>
                <a:ea typeface="ＭＳ Ｐゴシック" pitchFamily="-105" charset="-128"/>
                <a:cs typeface="ＭＳ Ｐゴシック" pitchFamily="-105" charset="-128"/>
              </a:rPr>
              <a:t>The employee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is often negatively impacted by the experience when dealing with issues. However, this stress can be reduced by having the confidence and skills (supported by training, strategies and operating procedures) designed to cope when dealing with guest issues. </a:t>
            </a:r>
          </a:p>
          <a:p>
            <a:pPr lvl="0"/>
            <a:r>
              <a:rPr lang="en-GB" b="1" dirty="0">
                <a:solidFill>
                  <a:srgbClr val="000000"/>
                </a:solidFill>
                <a:ea typeface="ＭＳ Ｐゴシック" pitchFamily="-105" charset="-128"/>
                <a:cs typeface="ＭＳ Ｐゴシック" pitchFamily="-105" charset="-128"/>
              </a:rPr>
              <a:t>The business </a:t>
            </a:r>
            <a:r>
              <a:rPr lang="en-GB" dirty="0">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w</a:t>
            </a:r>
            <a:r>
              <a:rPr lang="en-GB" dirty="0"/>
              <a:t>hen a guest is satisfied, they’ll come back. Obviously, this means more revenue for the company </a:t>
            </a:r>
            <a:r>
              <a:rPr lang="en-GB" dirty="0">
                <a:ea typeface="ＭＳ Ｐゴシック" pitchFamily="-105" charset="-128"/>
                <a:cs typeface="ＭＳ Ｐゴシック" pitchFamily="-105" charset="-128"/>
              </a:rPr>
              <a:t>–</a:t>
            </a:r>
            <a:r>
              <a:rPr lang="en-GB" dirty="0"/>
              <a:t> after all, why would they go somewhere else when they had a great experience at the last place? </a:t>
            </a:r>
            <a:r>
              <a:rPr lang="en-GB" dirty="0">
                <a:solidFill>
                  <a:srgbClr val="000000"/>
                </a:solidFill>
                <a:ea typeface="ＭＳ Ｐゴシック" pitchFamily="-105" charset="-128"/>
              </a:rPr>
              <a:t>However, m</a:t>
            </a:r>
            <a:r>
              <a:rPr lang="en-GB" dirty="0">
                <a:solidFill>
                  <a:srgbClr val="000000"/>
                </a:solidFill>
                <a:ea typeface="ＭＳ Ｐゴシック" pitchFamily="-105" charset="-128"/>
                <a:cs typeface="ＭＳ Ｐゴシック" pitchFamily="-105" charset="-128"/>
              </a:rPr>
              <a:t>any guests leave without complaining or giving the business a chance to fix an issue. Not only do they not return but potential advise many more not to.</a:t>
            </a:r>
          </a:p>
        </p:txBody>
      </p:sp>
    </p:spTree>
    <p:extLst>
      <p:ext uri="{BB962C8B-B14F-4D97-AF65-F5344CB8AC3E}">
        <p14:creationId xmlns:p14="http://schemas.microsoft.com/office/powerpoint/2010/main" val="222013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Benefits of dealing with issues effectively</a:t>
            </a:r>
            <a:endParaRPr lang="en-US" dirty="0"/>
          </a:p>
        </p:txBody>
      </p:sp>
      <p:sp>
        <p:nvSpPr>
          <p:cNvPr id="3" name="Content Placeholder 2"/>
          <p:cNvSpPr>
            <a:spLocks noGrp="1"/>
          </p:cNvSpPr>
          <p:nvPr>
            <p:ph sz="quarter" idx="10"/>
          </p:nvPr>
        </p:nvSpPr>
        <p:spPr>
          <a:xfrm>
            <a:off x="457200" y="1772816"/>
            <a:ext cx="8229600" cy="4464496"/>
          </a:xfrm>
        </p:spPr>
        <p:txBody>
          <a:bodyPr/>
          <a:lstStyle/>
          <a:p>
            <a:pPr lvl="0"/>
            <a:r>
              <a:rPr lang="en-GB" b="1" dirty="0">
                <a:solidFill>
                  <a:srgbClr val="000000"/>
                </a:solidFill>
                <a:ea typeface="ＭＳ Ｐゴシック" pitchFamily="-105" charset="-128"/>
                <a:cs typeface="ＭＳ Ｐゴシック" pitchFamily="-105" charset="-128"/>
              </a:rPr>
              <a:t>The guest </a:t>
            </a:r>
            <a:r>
              <a:rPr lang="en-GB" dirty="0">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a:t>
            </a:r>
            <a:r>
              <a:rPr lang="en-GB" dirty="0"/>
              <a:t>can be your most powerful marketing tool, or your biggest detractor. If your guests have a good experience, they are going to return more frequently and share the positive news on social media, as well as recommend your business or brand to their friends and family members. </a:t>
            </a:r>
          </a:p>
          <a:p>
            <a:pPr lvl="0"/>
            <a:r>
              <a:rPr lang="en-GB" dirty="0"/>
              <a:t>If they have a negative experience, they are going to express their views through online reviews and go the extra mile to make sure people know about what happened. It makes business sense to deal with guest issues for continued business success.</a:t>
            </a:r>
            <a:endParaRPr lang="en-US"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52937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evaluating guest satisfaction</a:t>
            </a:r>
            <a:endParaRPr lang="en-US" dirty="0"/>
          </a:p>
        </p:txBody>
      </p:sp>
      <p:sp>
        <p:nvSpPr>
          <p:cNvPr id="3" name="Content Placeholder 2"/>
          <p:cNvSpPr>
            <a:spLocks noGrp="1"/>
          </p:cNvSpPr>
          <p:nvPr>
            <p:ph sz="quarter" idx="10"/>
          </p:nvPr>
        </p:nvSpPr>
        <p:spPr>
          <a:xfrm>
            <a:off x="457200" y="1772816"/>
            <a:ext cx="8229600" cy="4464496"/>
          </a:xfrm>
        </p:spPr>
        <p:txBody>
          <a:bodyPr/>
          <a:lstStyle/>
          <a:p>
            <a:r>
              <a:rPr lang="en-GB" b="1" dirty="0"/>
              <a:t>Using guest feedback to make future decisions </a:t>
            </a:r>
            <a:r>
              <a:rPr lang="en-GB" dirty="0">
                <a:ea typeface="ＭＳ Ｐゴシック" pitchFamily="-105" charset="-128"/>
                <a:cs typeface="ＭＳ Ｐゴシック" pitchFamily="-105" charset="-128"/>
              </a:rPr>
              <a:t>–</a:t>
            </a:r>
            <a:r>
              <a:rPr lang="en-GB" dirty="0"/>
              <a:t> guest feedback and relevant data can guide future decisions within the business. When you monitor your guest feedback and respond to it accordingly, it’s important that you take note of what improvements you could make in the future based on those responses. </a:t>
            </a:r>
          </a:p>
          <a:p>
            <a:r>
              <a:rPr lang="en-GB" dirty="0"/>
              <a:t>You also can use booking data and marketing data to finalise decisions for upgrading amenities, creating events, designing promotions and more. </a:t>
            </a:r>
          </a:p>
          <a:p>
            <a:r>
              <a:rPr lang="en-GB" dirty="0"/>
              <a:t>Not only will this help towards making the best decisions and using resources wisely, but it will show the past, present and future guests that a business genuinely values their input.</a:t>
            </a:r>
          </a:p>
        </p:txBody>
      </p:sp>
    </p:spTree>
    <p:extLst>
      <p:ext uri="{BB962C8B-B14F-4D97-AF65-F5344CB8AC3E}">
        <p14:creationId xmlns:p14="http://schemas.microsoft.com/office/powerpoint/2010/main" val="457861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2131</TotalTime>
  <Words>1067</Words>
  <Application>Microsoft Macintosh PowerPoint</Application>
  <PresentationFormat>On-screen Show (4:3)</PresentationFormat>
  <Paragraphs>71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ABeeZee</vt:lpstr>
      <vt:lpstr>Arial</vt:lpstr>
      <vt:lpstr>Lucida Grande</vt:lpstr>
      <vt:lpstr>Symbol</vt:lpstr>
      <vt:lpstr>Times New Roman</vt:lpstr>
      <vt:lpstr>Default Design</vt:lpstr>
      <vt:lpstr>Understand how guest issues are resolved by hospitality establishments </vt:lpstr>
      <vt:lpstr>Dealing with guest issues</vt:lpstr>
      <vt:lpstr>Dealing with guest issues</vt:lpstr>
      <vt:lpstr>Dealing with guest issues</vt:lpstr>
      <vt:lpstr>Dealing with guest issues</vt:lpstr>
      <vt:lpstr>Dealing with guest issues</vt:lpstr>
      <vt:lpstr>Benefits of dealing with issues effectively</vt:lpstr>
      <vt:lpstr>Benefits of dealing with issues effectively</vt:lpstr>
      <vt:lpstr>Methods of evaluating guest satisfaction</vt:lpstr>
      <vt:lpstr>Methods of evaluating guest satisfaction</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194</cp:revision>
  <dcterms:created xsi:type="dcterms:W3CDTF">2013-05-28T00:38:54Z</dcterms:created>
  <dcterms:modified xsi:type="dcterms:W3CDTF">2020-04-06T17:55:15Z</dcterms:modified>
</cp:coreProperties>
</file>