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5"/>
  </p:notesMasterIdLst>
  <p:handoutMasterIdLst>
    <p:handoutMasterId r:id="rId16"/>
  </p:handoutMasterIdLst>
  <p:sldIdLst>
    <p:sldId id="256" r:id="rId2"/>
    <p:sldId id="359" r:id="rId3"/>
    <p:sldId id="343" r:id="rId4"/>
    <p:sldId id="344" r:id="rId5"/>
    <p:sldId id="346" r:id="rId6"/>
    <p:sldId id="358" r:id="rId7"/>
    <p:sldId id="353" r:id="rId8"/>
    <p:sldId id="352" r:id="rId9"/>
    <p:sldId id="360" r:id="rId10"/>
    <p:sldId id="347" r:id="rId11"/>
    <p:sldId id="275" r:id="rId12"/>
    <p:sldId id="348" r:id="rId13"/>
    <p:sldId id="357" r:id="rId14"/>
  </p:sldIdLst>
  <p:sldSz cx="9144000" cy="6858000" type="screen4x3"/>
  <p:notesSz cx="6858000" cy="9144000"/>
  <p:custDataLst>
    <p:tags r:id="rId1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7BFF1-52C8-4990-BEA9-65565B4EBC0F}" v="1" dt="2020-02-14T20:27:43.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howGuides="1">
      <p:cViewPr varScale="1">
        <p:scale>
          <a:sx n="104" d="100"/>
          <a:sy n="104" d="100"/>
        </p:scale>
        <p:origin x="188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4C7BFF1-52C8-4990-BEA9-65565B4EBC0F}"/>
    <pc:docChg chg="modSld">
      <pc:chgData name="Jamie Webb-Fryer" userId="ba7c1b63bcfb9db4" providerId="LiveId" clId="{C4C7BFF1-52C8-4990-BEA9-65565B4EBC0F}" dt="2020-02-14T20:27:46.879" v="3" actId="113"/>
      <pc:docMkLst>
        <pc:docMk/>
      </pc:docMkLst>
      <pc:sldChg chg="modSp">
        <pc:chgData name="Jamie Webb-Fryer" userId="ba7c1b63bcfb9db4" providerId="LiveId" clId="{C4C7BFF1-52C8-4990-BEA9-65565B4EBC0F}" dt="2020-02-14T20:27:46.879" v="3" actId="113"/>
        <pc:sldMkLst>
          <pc:docMk/>
          <pc:sldMk cId="2569380680" sldId="360"/>
        </pc:sldMkLst>
        <pc:spChg chg="mod">
          <ac:chgData name="Jamie Webb-Fryer" userId="ba7c1b63bcfb9db4" providerId="LiveId" clId="{C4C7BFF1-52C8-4990-BEA9-65565B4EBC0F}" dt="2020-02-14T20:27:46.879" v="3" actId="113"/>
          <ac:spMkLst>
            <pc:docMk/>
            <pc:sldMk cId="2569380680" sldId="360"/>
            <ac:spMk id="3" creationId="{8E05E6D8-E086-4D16-890D-4147E4A6B78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13</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the principles of sustainability in the hospitality industry</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204: Awareness of sustainability in the hospitality industry</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Carbon footprint</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51520" y="1514335"/>
            <a:ext cx="8784976" cy="2941846"/>
          </a:xfrm>
        </p:spPr>
        <p:txBody>
          <a:bodyPr/>
          <a:lstStyle/>
          <a:p>
            <a:pPr>
              <a:lnSpc>
                <a:spcPct val="100000"/>
              </a:lnSpc>
              <a:spcBef>
                <a:spcPts val="0"/>
              </a:spcBef>
              <a:spcAft>
                <a:spcPts val="0"/>
              </a:spcAft>
            </a:pPr>
            <a:r>
              <a:rPr lang="en-GB" b="1" dirty="0"/>
              <a:t>What is the term carbon footprint?</a:t>
            </a:r>
          </a:p>
          <a:p>
            <a:pPr algn="just">
              <a:lnSpc>
                <a:spcPct val="100000"/>
              </a:lnSpc>
              <a:spcBef>
                <a:spcPts val="0"/>
              </a:spcBef>
              <a:spcAft>
                <a:spcPts val="0"/>
              </a:spcAft>
            </a:pPr>
            <a:endParaRPr lang="en-GB" b="1" dirty="0"/>
          </a:p>
          <a:p>
            <a:pPr algn="just">
              <a:lnSpc>
                <a:spcPct val="100000"/>
              </a:lnSpc>
              <a:spcBef>
                <a:spcPts val="0"/>
              </a:spcBef>
              <a:spcAft>
                <a:spcPts val="0"/>
              </a:spcAft>
            </a:pPr>
            <a:endParaRPr lang="en-GB" dirty="0"/>
          </a:p>
          <a:p>
            <a:pPr>
              <a:lnSpc>
                <a:spcPct val="100000"/>
              </a:lnSpc>
              <a:spcBef>
                <a:spcPts val="0"/>
              </a:spcBef>
              <a:spcAft>
                <a:spcPts val="0"/>
              </a:spcAft>
            </a:pPr>
            <a:r>
              <a:rPr lang="en-GB" dirty="0"/>
              <a:t>The carbon footprint refers to the amount of carbon dioxide released into the atmosphere as a result of the organisation’s activities. </a:t>
            </a:r>
          </a:p>
          <a:p>
            <a:pPr>
              <a:lnSpc>
                <a:spcPct val="100000"/>
              </a:lnSpc>
              <a:spcBef>
                <a:spcPts val="0"/>
              </a:spcBef>
              <a:spcAft>
                <a:spcPts val="0"/>
              </a:spcAft>
            </a:pPr>
            <a:endParaRPr lang="en-GB" dirty="0"/>
          </a:p>
          <a:p>
            <a:pPr>
              <a:lnSpc>
                <a:spcPct val="100000"/>
              </a:lnSpc>
              <a:spcBef>
                <a:spcPts val="0"/>
              </a:spcBef>
              <a:spcAft>
                <a:spcPts val="0"/>
              </a:spcAft>
            </a:pPr>
            <a:r>
              <a:rPr lang="en-GB" dirty="0"/>
              <a:t>Carbon dioxide is a gas that’s present naturally in the earth’s atmosphere. As a greenhouse gas, it plays a crucial role in heating the earth by absorbing energy from the sun and redirecting it back towards the earth's surface.  </a:t>
            </a:r>
          </a:p>
          <a:p>
            <a:pPr>
              <a:lnSpc>
                <a:spcPct val="100000"/>
              </a:lnSpc>
              <a:spcBef>
                <a:spcPts val="0"/>
              </a:spcBef>
              <a:spcAft>
                <a:spcPts val="0"/>
              </a:spcAft>
            </a:pPr>
            <a:endParaRPr lang="en-GB" dirty="0"/>
          </a:p>
          <a:p>
            <a:pPr>
              <a:lnSpc>
                <a:spcPct val="100000"/>
              </a:lnSpc>
              <a:spcBef>
                <a:spcPts val="0"/>
              </a:spcBef>
              <a:spcAft>
                <a:spcPts val="0"/>
              </a:spcAft>
            </a:pPr>
            <a:r>
              <a:rPr lang="en-GB" dirty="0"/>
              <a:t>However, an increase of carbon dioxide gas can have a toxic effect on human and animal life. Moreover, a build-up of carbon dioxide in the atmosphere can also lead to climate change.</a:t>
            </a:r>
          </a:p>
          <a:p>
            <a:pPr>
              <a:lnSpc>
                <a:spcPct val="100000"/>
              </a:lnSpc>
              <a:spcBef>
                <a:spcPts val="0"/>
              </a:spcBef>
              <a:spcAft>
                <a:spcPts val="0"/>
              </a:spcAft>
            </a:pPr>
            <a:endParaRPr lang="en-GB" dirty="0"/>
          </a:p>
          <a:p>
            <a:pPr>
              <a:lnSpc>
                <a:spcPct val="100000"/>
              </a:lnSpc>
              <a:spcBef>
                <a:spcPts val="0"/>
              </a:spcBef>
              <a:spcAft>
                <a:spcPts val="0"/>
              </a:spcAft>
            </a:pPr>
            <a:endParaRPr lang="en-GB" dirty="0"/>
          </a:p>
        </p:txBody>
      </p:sp>
      <p:pic>
        <p:nvPicPr>
          <p:cNvPr id="5" name="Picture 4">
            <a:extLst>
              <a:ext uri="{FF2B5EF4-FFF2-40B4-BE49-F238E27FC236}">
                <a16:creationId xmlns:a16="http://schemas.microsoft.com/office/drawing/2014/main" id="{85E09804-5B50-9046-A14E-67EE1C6D84DB}"/>
              </a:ext>
            </a:extLst>
          </p:cNvPr>
          <p:cNvPicPr>
            <a:picLocks noChangeAspect="1"/>
          </p:cNvPicPr>
          <p:nvPr/>
        </p:nvPicPr>
        <p:blipFill>
          <a:blip r:embed="rId2"/>
          <a:stretch>
            <a:fillRect/>
          </a:stretch>
        </p:blipFill>
        <p:spPr>
          <a:xfrm>
            <a:off x="6875379" y="838200"/>
            <a:ext cx="2016224" cy="1528970"/>
          </a:xfrm>
          <a:prstGeom prst="rect">
            <a:avLst/>
          </a:prstGeom>
        </p:spPr>
      </p:pic>
    </p:spTree>
    <p:extLst>
      <p:ext uri="{BB962C8B-B14F-4D97-AF65-F5344CB8AC3E}">
        <p14:creationId xmlns:p14="http://schemas.microsoft.com/office/powerpoint/2010/main" val="172913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270080" y="836712"/>
            <a:ext cx="8218488" cy="382588"/>
          </a:xfrm>
        </p:spPr>
        <p:txBody>
          <a:bodyPr lIns="91440" tIns="45720" rIns="91440" bIns="45720"/>
          <a:lstStyle/>
          <a:p>
            <a:pPr eaLnBrk="1" hangingPunct="1"/>
            <a:r>
              <a:rPr lang="en-US" altLang="en-US" b="1" dirty="0"/>
              <a:t>Supply of sustainable food – carbon </a:t>
            </a:r>
            <a:r>
              <a:rPr lang="en-US" altLang="en-US" dirty="0"/>
              <a:t>f</a:t>
            </a:r>
            <a:r>
              <a:rPr lang="en-US" altLang="en-US" b="1" dirty="0"/>
              <a:t>ootprint</a:t>
            </a:r>
            <a:endParaRPr lang="en-GB" altLang="en-US" dirty="0"/>
          </a:p>
        </p:txBody>
      </p:sp>
      <p:sp>
        <p:nvSpPr>
          <p:cNvPr id="2" name="TextBox 1"/>
          <p:cNvSpPr txBox="1"/>
          <p:nvPr/>
        </p:nvSpPr>
        <p:spPr>
          <a:xfrm>
            <a:off x="276796" y="1340768"/>
            <a:ext cx="8579296" cy="5262979"/>
          </a:xfrm>
          <a:prstGeom prst="rect">
            <a:avLst/>
          </a:prstGeom>
          <a:noFill/>
        </p:spPr>
        <p:txBody>
          <a:bodyPr wrap="square" rtlCol="0">
            <a:spAutoFit/>
          </a:bodyPr>
          <a:lstStyle/>
          <a:p>
            <a:pPr>
              <a:lnSpc>
                <a:spcPct val="80000"/>
              </a:lnSpc>
              <a:buClr>
                <a:srgbClr val="FF0000"/>
              </a:buClr>
            </a:pPr>
            <a:r>
              <a:rPr lang="en-GB" altLang="en-US" dirty="0"/>
              <a:t>The supply of sustainable food is affected by many different issues. The most common concern is the carbon footprint (emissions). These may include:</a:t>
            </a:r>
          </a:p>
          <a:p>
            <a:pPr>
              <a:lnSpc>
                <a:spcPct val="80000"/>
              </a:lnSpc>
              <a:buClr>
                <a:srgbClr val="FF0000"/>
              </a:buClr>
            </a:pPr>
            <a:endParaRPr lang="en-GB" altLang="en-US" dirty="0"/>
          </a:p>
          <a:p>
            <a:pPr marL="342900" indent="-342900">
              <a:lnSpc>
                <a:spcPct val="80000"/>
              </a:lnSpc>
              <a:buClr>
                <a:srgbClr val="FF0000"/>
              </a:buClr>
              <a:buFont typeface="Arial" charset="0"/>
              <a:buChar char="•"/>
            </a:pPr>
            <a:r>
              <a:rPr lang="en-GB" dirty="0"/>
              <a:t>Transporting food and other resources around and storing it, which generates emissions. However, this activity also has the potential to make the food industry more efficient and cost-effective by providing food where and when it is required.</a:t>
            </a:r>
          </a:p>
          <a:p>
            <a:pPr>
              <a:lnSpc>
                <a:spcPct val="80000"/>
              </a:lnSpc>
              <a:buClr>
                <a:srgbClr val="FF0000"/>
              </a:buClr>
            </a:pPr>
            <a:endParaRPr lang="en-GB" altLang="en-US" dirty="0"/>
          </a:p>
          <a:p>
            <a:pPr marL="342900" indent="-342900">
              <a:lnSpc>
                <a:spcPct val="80000"/>
              </a:lnSpc>
              <a:buClr>
                <a:srgbClr val="FF0000"/>
              </a:buClr>
              <a:buFont typeface="Arial" charset="0"/>
              <a:buChar char="•"/>
            </a:pPr>
            <a:r>
              <a:rPr lang="en-GB" altLang="en-US" dirty="0"/>
              <a:t>The costs involved in shipping produce to meet consumer expectations of year-round supply. </a:t>
            </a:r>
          </a:p>
          <a:p>
            <a:pPr marL="342900" indent="-342900">
              <a:lnSpc>
                <a:spcPct val="80000"/>
              </a:lnSpc>
              <a:buClr>
                <a:srgbClr val="FF0000"/>
              </a:buClr>
              <a:buFont typeface="Arial" charset="0"/>
              <a:buChar char="•"/>
            </a:pPr>
            <a:endParaRPr lang="en-GB" altLang="en-US" dirty="0"/>
          </a:p>
          <a:p>
            <a:pPr marL="342900" indent="-342900" eaLnBrk="1" hangingPunct="1">
              <a:lnSpc>
                <a:spcPct val="80000"/>
              </a:lnSpc>
              <a:buClr>
                <a:srgbClr val="FF0000"/>
              </a:buClr>
              <a:buFont typeface="Arial" charset="0"/>
              <a:buChar char="•"/>
            </a:pPr>
            <a:r>
              <a:rPr lang="en-US" altLang="en-US" dirty="0"/>
              <a:t>Consumer pressure to provide locally produced food supply and reduce ‘food miles’.</a:t>
            </a:r>
          </a:p>
          <a:p>
            <a:pPr eaLnBrk="1" hangingPunct="1">
              <a:lnSpc>
                <a:spcPct val="80000"/>
              </a:lnSpc>
              <a:buClr>
                <a:srgbClr val="FF0000"/>
              </a:buClr>
            </a:pPr>
            <a:endParaRPr lang="en-GB" altLang="en-US" dirty="0"/>
          </a:p>
          <a:p>
            <a:pPr marL="342900" indent="-342900" eaLnBrk="1" hangingPunct="1">
              <a:lnSpc>
                <a:spcPct val="80000"/>
              </a:lnSpc>
              <a:buClr>
                <a:srgbClr val="FF0000"/>
              </a:buClr>
              <a:buFont typeface="Arial" charset="0"/>
              <a:buChar char="•"/>
            </a:pPr>
            <a:r>
              <a:rPr lang="en-GB" altLang="en-US" dirty="0"/>
              <a:t>Weather and changes in farming methods </a:t>
            </a:r>
            <a:r>
              <a:rPr lang="mr-IN" altLang="en-US" dirty="0"/>
              <a:t>–</a:t>
            </a:r>
            <a:r>
              <a:rPr lang="en-US" altLang="en-US" dirty="0"/>
              <a:t> </a:t>
            </a:r>
            <a:r>
              <a:rPr lang="en-GB" altLang="en-US" dirty="0"/>
              <a:t>changes in weather patterns has increased the number of droughts and flooding worldwide. This leads to f</a:t>
            </a:r>
            <a:r>
              <a:rPr lang="en-GB" dirty="0"/>
              <a:t>arms having to generate a large proportion of emissions from food production, as a result of processes including deforestation, fertiliser production and use, and livestock management.</a:t>
            </a:r>
            <a:endParaRPr lang="en-GB" altLang="en-US" dirty="0"/>
          </a:p>
          <a:p>
            <a:pPr marL="342900" indent="-342900" eaLnBrk="1" hangingPunct="1">
              <a:lnSpc>
                <a:spcPct val="80000"/>
              </a:lnSpc>
              <a:buClr>
                <a:srgbClr val="FF0000"/>
              </a:buClr>
              <a:buFont typeface="Arial" charset="0"/>
              <a:buChar char="•"/>
            </a:pPr>
            <a:endParaRPr lang="en-GB" altLang="en-US" dirty="0"/>
          </a:p>
        </p:txBody>
      </p:sp>
    </p:spTree>
    <p:extLst>
      <p:ext uri="{BB962C8B-B14F-4D97-AF65-F5344CB8AC3E}">
        <p14:creationId xmlns:p14="http://schemas.microsoft.com/office/powerpoint/2010/main" val="20108696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Reducing the carbon footprint</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5915000" cy="4755600"/>
          </a:xfrm>
        </p:spPr>
        <p:txBody>
          <a:bodyPr/>
          <a:lstStyle/>
          <a:p>
            <a:pPr>
              <a:lnSpc>
                <a:spcPct val="100000"/>
              </a:lnSpc>
              <a:spcBef>
                <a:spcPts val="0"/>
              </a:spcBef>
              <a:spcAft>
                <a:spcPts val="0"/>
              </a:spcAft>
            </a:pPr>
            <a:r>
              <a:rPr lang="en-GB" dirty="0"/>
              <a:t>There are many ways in which hospitality organisations can reduce their carbon footprint, such as:</a:t>
            </a:r>
          </a:p>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sourcing local produced commodities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practising sustainable purchasing</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effective waste management</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training and educating staff and guests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monitoring energy consumption.</a:t>
            </a:r>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D506C974-85C4-FF4F-B9BF-63F72628C48D}"/>
              </a:ext>
            </a:extLst>
          </p:cNvPr>
          <p:cNvPicPr>
            <a:picLocks noChangeAspect="1"/>
          </p:cNvPicPr>
          <p:nvPr/>
        </p:nvPicPr>
        <p:blipFill>
          <a:blip r:embed="rId2"/>
          <a:stretch>
            <a:fillRect/>
          </a:stretch>
        </p:blipFill>
        <p:spPr>
          <a:xfrm>
            <a:off x="5436095" y="2316476"/>
            <a:ext cx="3502131" cy="2480676"/>
          </a:xfrm>
          <a:prstGeom prst="rect">
            <a:avLst/>
          </a:prstGeom>
        </p:spPr>
      </p:pic>
    </p:spTree>
    <p:extLst>
      <p:ext uri="{BB962C8B-B14F-4D97-AF65-F5344CB8AC3E}">
        <p14:creationId xmlns:p14="http://schemas.microsoft.com/office/powerpoint/2010/main" val="46440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21751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92100" y="870736"/>
            <a:ext cx="8218488" cy="382588"/>
          </a:xfrm>
        </p:spPr>
        <p:txBody>
          <a:bodyPr/>
          <a:lstStyle/>
          <a:p>
            <a:r>
              <a:rPr lang="en-GB" dirty="0"/>
              <a:t>Introduction</a:t>
            </a:r>
          </a:p>
        </p:txBody>
      </p:sp>
      <p:sp>
        <p:nvSpPr>
          <p:cNvPr id="3" name="Content Placeholder 2">
            <a:extLst>
              <a:ext uri="{FF2B5EF4-FFF2-40B4-BE49-F238E27FC236}">
                <a16:creationId xmlns:a16="http://schemas.microsoft.com/office/drawing/2014/main" id="{B1FB0D7C-1ABF-427E-BDA2-F85C85CFCE37}"/>
              </a:ext>
            </a:extLst>
          </p:cNvPr>
          <p:cNvSpPr>
            <a:spLocks noGrp="1"/>
          </p:cNvSpPr>
          <p:nvPr>
            <p:ph sz="half" idx="1"/>
          </p:nvPr>
        </p:nvSpPr>
        <p:spPr>
          <a:xfrm>
            <a:off x="292100" y="1484784"/>
            <a:ext cx="8383588" cy="4755679"/>
          </a:xfrm>
        </p:spPr>
        <p:txBody>
          <a:bodyPr/>
          <a:lstStyle/>
          <a:p>
            <a:r>
              <a:rPr lang="en-GB" sz="2000" dirty="0"/>
              <a:t>The hospitality industry has historically had a dramatic environmental impact through energy and water consumption, use of consumables and the production of waste. </a:t>
            </a:r>
          </a:p>
          <a:p>
            <a:r>
              <a:rPr lang="en-GB" sz="2000" dirty="0"/>
              <a:t>Establishments such as hotels consume energy for lighting, fuel and other power needs. Water is used for bathrooms, food and beverage operations, and laundry, as well as other general operations.</a:t>
            </a:r>
          </a:p>
          <a:p>
            <a:r>
              <a:rPr lang="en-GB" sz="2000" dirty="0"/>
              <a:t>The hospitality industry now promote their sustainability credentials as part of the offer to their guests.</a:t>
            </a:r>
          </a:p>
          <a:p>
            <a:r>
              <a:rPr lang="en-GB" sz="2000" dirty="0"/>
              <a:t>Working in the hospitality industry you need to understand the issues relating to the use of resources, their impact, sustainable sources and how sustainability may affect businesses.</a:t>
            </a:r>
          </a:p>
          <a:p>
            <a:pPr algn="just"/>
            <a:endParaRPr lang="en-GB" sz="2000" dirty="0"/>
          </a:p>
        </p:txBody>
      </p:sp>
    </p:spTree>
    <p:extLst>
      <p:ext uri="{BB962C8B-B14F-4D97-AF65-F5344CB8AC3E}">
        <p14:creationId xmlns:p14="http://schemas.microsoft.com/office/powerpoint/2010/main" val="24315128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225152" y="908720"/>
            <a:ext cx="8218488" cy="382588"/>
          </a:xfrm>
        </p:spPr>
        <p:txBody>
          <a:bodyPr/>
          <a:lstStyle/>
          <a:p>
            <a:r>
              <a:rPr lang="en-GB" dirty="0"/>
              <a:t>Introduction</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25152" y="1371600"/>
            <a:ext cx="4490864" cy="4510606"/>
          </a:xfrm>
        </p:spPr>
        <p:txBody>
          <a:bodyPr/>
          <a:lstStyle/>
          <a:p>
            <a:r>
              <a:rPr lang="en-GB" dirty="0"/>
              <a:t>Sustainability of resources and food sources is fast becoming an important part of the hospitality industry.</a:t>
            </a:r>
          </a:p>
          <a:p>
            <a:r>
              <a:rPr lang="en-GB" dirty="0"/>
              <a:t>Guests are now more knowledgeable and understand that the earth can only supply so much resource for consumption before it runs out or causes damage to the environment. Sustainability can only be achieved with improved practices within the supply chain and a better understanding within the hospitality industry. </a:t>
            </a:r>
          </a:p>
          <a:p>
            <a:pPr algn="just"/>
            <a:endParaRPr lang="en-GB" dirty="0"/>
          </a:p>
        </p:txBody>
      </p:sp>
      <p:pic>
        <p:nvPicPr>
          <p:cNvPr id="5" name="Picture 4">
            <a:extLst>
              <a:ext uri="{FF2B5EF4-FFF2-40B4-BE49-F238E27FC236}">
                <a16:creationId xmlns:a16="http://schemas.microsoft.com/office/drawing/2014/main" id="{90AAFF24-3E78-4244-A388-6D6CF0E062D6}"/>
              </a:ext>
            </a:extLst>
          </p:cNvPr>
          <p:cNvPicPr>
            <a:picLocks noChangeAspect="1"/>
          </p:cNvPicPr>
          <p:nvPr/>
        </p:nvPicPr>
        <p:blipFill>
          <a:blip r:embed="rId2"/>
          <a:stretch>
            <a:fillRect/>
          </a:stretch>
        </p:blipFill>
        <p:spPr>
          <a:xfrm>
            <a:off x="5026746" y="1371601"/>
            <a:ext cx="3964110" cy="2345432"/>
          </a:xfrm>
          <a:prstGeom prst="rect">
            <a:avLst/>
          </a:prstGeom>
        </p:spPr>
      </p:pic>
    </p:spTree>
    <p:extLst>
      <p:ext uri="{BB962C8B-B14F-4D97-AF65-F5344CB8AC3E}">
        <p14:creationId xmlns:p14="http://schemas.microsoft.com/office/powerpoint/2010/main" val="63177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Sustainability in the hospitality industry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579296" cy="4755600"/>
          </a:xfrm>
        </p:spPr>
        <p:txBody>
          <a:bodyPr/>
          <a:lstStyle/>
          <a:p>
            <a:r>
              <a:rPr lang="en-GB" dirty="0"/>
              <a:t>So what is sustainability in the hospitality industry?</a:t>
            </a:r>
          </a:p>
          <a:p>
            <a:r>
              <a:rPr lang="en-GB" dirty="0"/>
              <a:t>In simple words, sustainability means that natural ecosystems can continue to support life and provide resources to meet the needs of the present and future generations. </a:t>
            </a:r>
          </a:p>
          <a:p>
            <a:endParaRPr lang="en-GB" dirty="0"/>
          </a:p>
        </p:txBody>
      </p:sp>
      <p:pic>
        <p:nvPicPr>
          <p:cNvPr id="6" name="Picture 5">
            <a:extLst>
              <a:ext uri="{FF2B5EF4-FFF2-40B4-BE49-F238E27FC236}">
                <a16:creationId xmlns:a16="http://schemas.microsoft.com/office/drawing/2014/main" id="{1CD94C28-D15B-2548-8543-3EF13B62D000}"/>
              </a:ext>
            </a:extLst>
          </p:cNvPr>
          <p:cNvPicPr>
            <a:picLocks noChangeAspect="1"/>
          </p:cNvPicPr>
          <p:nvPr/>
        </p:nvPicPr>
        <p:blipFill>
          <a:blip r:embed="rId2"/>
          <a:stretch>
            <a:fillRect/>
          </a:stretch>
        </p:blipFill>
        <p:spPr>
          <a:xfrm>
            <a:off x="1218072" y="3145002"/>
            <a:ext cx="6696744" cy="3105068"/>
          </a:xfrm>
          <a:prstGeom prst="rect">
            <a:avLst/>
          </a:prstGeom>
        </p:spPr>
      </p:pic>
    </p:spTree>
    <p:extLst>
      <p:ext uri="{BB962C8B-B14F-4D97-AF65-F5344CB8AC3E}">
        <p14:creationId xmlns:p14="http://schemas.microsoft.com/office/powerpoint/2010/main" val="243255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79512" y="838200"/>
            <a:ext cx="8218488" cy="382588"/>
          </a:xfrm>
        </p:spPr>
        <p:txBody>
          <a:bodyPr/>
          <a:lstStyle/>
          <a:p>
            <a:r>
              <a:rPr lang="en-GB" dirty="0"/>
              <a:t>Sustainable practices in the hospitality industry</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9512" y="1220788"/>
            <a:ext cx="6336704" cy="5088532"/>
          </a:xfrm>
        </p:spPr>
        <p:txBody>
          <a:bodyPr/>
          <a:lstStyle/>
          <a:p>
            <a:pPr>
              <a:lnSpc>
                <a:spcPct val="100000"/>
              </a:lnSpc>
              <a:spcBef>
                <a:spcPts val="0"/>
              </a:spcBef>
              <a:spcAft>
                <a:spcPts val="0"/>
              </a:spcAft>
              <a:buClr>
                <a:srgbClr val="E30613"/>
              </a:buClr>
            </a:pPr>
            <a:r>
              <a:rPr lang="en-GB" dirty="0"/>
              <a:t>The hospitality industry is faced with a number of concerns when it comes to managing their waste, which results in high costs and most of their materials being sent to landfill.</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Waste reduction </a:t>
            </a:r>
            <a:r>
              <a:rPr lang="en-GB" dirty="0"/>
              <a:t>– as a guest-facing sector, the hospitality industry provides excellent opportunities to generate engagement with guests and support the reduction of waste. One of the biggest steps is minimising waste by eliminating the use of single-use items, such as using paper instead of plastic straws for drinks.</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Waste reuse/recycle </a:t>
            </a:r>
            <a:r>
              <a:rPr lang="en-GB" dirty="0"/>
              <a:t>– providing recycling bins in easily accessible places will allow guests to recycle. Other simple steps include asking guests to  reuse towels in hotel bathrooms.</a:t>
            </a:r>
          </a:p>
        </p:txBody>
      </p:sp>
      <p:pic>
        <p:nvPicPr>
          <p:cNvPr id="6" name="Picture 5">
            <a:extLst>
              <a:ext uri="{FF2B5EF4-FFF2-40B4-BE49-F238E27FC236}">
                <a16:creationId xmlns:a16="http://schemas.microsoft.com/office/drawing/2014/main" id="{21DDD163-5E4A-7541-950F-6E8B1E792F0A}"/>
              </a:ext>
            </a:extLst>
          </p:cNvPr>
          <p:cNvPicPr>
            <a:picLocks noChangeAspect="1"/>
          </p:cNvPicPr>
          <p:nvPr/>
        </p:nvPicPr>
        <p:blipFill>
          <a:blip r:embed="rId2"/>
          <a:stretch>
            <a:fillRect/>
          </a:stretch>
        </p:blipFill>
        <p:spPr>
          <a:xfrm>
            <a:off x="6648400" y="2492896"/>
            <a:ext cx="2316088" cy="2316088"/>
          </a:xfrm>
          <a:prstGeom prst="rect">
            <a:avLst/>
          </a:prstGeom>
        </p:spPr>
      </p:pic>
    </p:spTree>
    <p:extLst>
      <p:ext uri="{BB962C8B-B14F-4D97-AF65-F5344CB8AC3E}">
        <p14:creationId xmlns:p14="http://schemas.microsoft.com/office/powerpoint/2010/main" val="221187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251520" y="836712"/>
            <a:ext cx="8218488" cy="382588"/>
          </a:xfrm>
        </p:spPr>
        <p:txBody>
          <a:bodyPr/>
          <a:lstStyle/>
          <a:p>
            <a:r>
              <a:rPr lang="en-GB" dirty="0"/>
              <a:t>Sustainable practices used in the hospitality industry</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51520" y="1371600"/>
            <a:ext cx="8424168" cy="4755600"/>
          </a:xfrm>
        </p:spPr>
        <p:txBody>
          <a:bodyPr/>
          <a:lstStyle/>
          <a:p>
            <a:pPr algn="just">
              <a:lnSpc>
                <a:spcPct val="100000"/>
              </a:lnSpc>
              <a:spcBef>
                <a:spcPts val="0"/>
              </a:spcBef>
              <a:spcAft>
                <a:spcPts val="0"/>
              </a:spcAft>
              <a:buClr>
                <a:srgbClr val="E30613"/>
              </a:buClr>
            </a:pPr>
            <a:r>
              <a:rPr lang="en-GB" b="1" dirty="0"/>
              <a:t>Energy usage best practices </a:t>
            </a:r>
          </a:p>
          <a:p>
            <a:pPr algn="just">
              <a:lnSpc>
                <a:spcPct val="100000"/>
              </a:lnSpc>
              <a:spcBef>
                <a:spcPts val="0"/>
              </a:spcBef>
              <a:spcAft>
                <a:spcPts val="0"/>
              </a:spcAft>
              <a:buClr>
                <a:srgbClr val="E30613"/>
              </a:buClr>
            </a:pPr>
            <a:endParaRPr lang="en-GB" b="1"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Energy efficiency can be improved a number of ways. The biggest savings and costs are typically in three major areas:</a:t>
            </a:r>
          </a:p>
          <a:p>
            <a:pPr marL="901700" lvl="1" indent="-368300">
              <a:lnSpc>
                <a:spcPct val="100000"/>
              </a:lnSpc>
              <a:spcBef>
                <a:spcPts val="0"/>
              </a:spcBef>
              <a:spcAft>
                <a:spcPts val="0"/>
              </a:spcAft>
              <a:buFont typeface="Arial" panose="020B0604020202020204" pitchFamily="34" charset="0"/>
              <a:buChar char="•"/>
            </a:pPr>
            <a:r>
              <a:rPr lang="en-GB" dirty="0"/>
              <a:t>heating and air conditioning</a:t>
            </a:r>
          </a:p>
          <a:p>
            <a:pPr marL="901700" lvl="1" indent="-368300">
              <a:lnSpc>
                <a:spcPct val="100000"/>
              </a:lnSpc>
              <a:spcBef>
                <a:spcPts val="0"/>
              </a:spcBef>
              <a:spcAft>
                <a:spcPts val="0"/>
              </a:spcAft>
              <a:buFont typeface="Arial" panose="020B0604020202020204" pitchFamily="34" charset="0"/>
              <a:buChar char="•"/>
            </a:pPr>
            <a:r>
              <a:rPr lang="en-GB" dirty="0"/>
              <a:t>hot water</a:t>
            </a:r>
          </a:p>
          <a:p>
            <a:pPr marL="901700" lvl="1" indent="-368300">
              <a:lnSpc>
                <a:spcPct val="100000"/>
              </a:lnSpc>
              <a:spcBef>
                <a:spcPts val="0"/>
              </a:spcBef>
              <a:spcAft>
                <a:spcPts val="0"/>
              </a:spcAft>
              <a:buFont typeface="Arial" panose="020B0604020202020204" pitchFamily="34" charset="0"/>
              <a:buChar char="•"/>
            </a:pPr>
            <a:r>
              <a:rPr lang="en-GB" dirty="0"/>
              <a:t>lights.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Energy usage impacts all organisations and departments in the hospitality industry. This includes the usage of electricity and gas. Simple energy saving activities include the installation of lights which are only active when the room card is inserted, and using low wattage and LED lights.</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Implementing a building management system (BEMS) to control and monitor heating, ventilation and air conditioning can reduce total energy costs.</a:t>
            </a:r>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26187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179512" y="835682"/>
            <a:ext cx="8218488" cy="382588"/>
          </a:xfrm>
        </p:spPr>
        <p:txBody>
          <a:bodyPr/>
          <a:lstStyle/>
          <a:p>
            <a:r>
              <a:rPr lang="en-GB" dirty="0"/>
              <a:t>Sustainable practices used in the hospitality industry</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9512" y="1371600"/>
            <a:ext cx="5976664" cy="4755600"/>
          </a:xfrm>
        </p:spPr>
        <p:txBody>
          <a:bodyPr/>
          <a:lstStyle/>
          <a:p>
            <a:pPr>
              <a:lnSpc>
                <a:spcPct val="100000"/>
              </a:lnSpc>
              <a:spcBef>
                <a:spcPts val="0"/>
              </a:spcBef>
              <a:spcAft>
                <a:spcPts val="0"/>
              </a:spcAft>
              <a:buClr>
                <a:srgbClr val="E30613"/>
              </a:buClr>
            </a:pPr>
            <a:r>
              <a:rPr lang="en-GB" b="1" dirty="0"/>
              <a:t>Water reduction</a:t>
            </a:r>
          </a:p>
          <a:p>
            <a:pPr>
              <a:lnSpc>
                <a:spcPct val="100000"/>
              </a:lnSpc>
              <a:spcBef>
                <a:spcPts val="0"/>
              </a:spcBef>
              <a:spcAft>
                <a:spcPts val="0"/>
              </a:spcAft>
              <a:buClr>
                <a:srgbClr val="E30613"/>
              </a:buClr>
            </a:pPr>
            <a:endParaRPr lang="en-GB" b="1"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ea typeface="ＭＳ Ｐゴシック"/>
              </a:rPr>
              <a:t>Many establishments and hotels have a lot of water waste from guest showers, swimming pools and laundry. In restaurants, water is used for dishes and cleaning and often the machines are not efficient at saving water. </a:t>
            </a:r>
            <a:endParaRPr lang="en-GB" dirty="0"/>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ea typeface="ＭＳ Ｐゴシック"/>
              </a:rPr>
              <a:t>Many hotels have removed baths and have only showers with low-flow showerheads, or heat-recovery shower systems to capture and reuse energy through the boilers. In some large hotels, in-house water treatment facilities are used to treat waste water and turn it back into clean water. </a:t>
            </a:r>
            <a:r>
              <a:rPr lang="en-GB" dirty="0">
                <a:ea typeface="+mn-lt"/>
                <a:cs typeface="+mn-lt"/>
              </a:rPr>
              <a:t>Chemicals are also used to treat water systems and clean facilities.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pic>
        <p:nvPicPr>
          <p:cNvPr id="5" name="Picture 4">
            <a:extLst>
              <a:ext uri="{FF2B5EF4-FFF2-40B4-BE49-F238E27FC236}">
                <a16:creationId xmlns:a16="http://schemas.microsoft.com/office/drawing/2014/main" id="{FD6B3BEF-5920-D944-AC6D-43A521AB73B2}"/>
              </a:ext>
            </a:extLst>
          </p:cNvPr>
          <p:cNvPicPr>
            <a:picLocks noChangeAspect="1"/>
          </p:cNvPicPr>
          <p:nvPr/>
        </p:nvPicPr>
        <p:blipFill>
          <a:blip r:embed="rId2"/>
          <a:stretch>
            <a:fillRect/>
          </a:stretch>
        </p:blipFill>
        <p:spPr>
          <a:xfrm>
            <a:off x="6156176" y="2060848"/>
            <a:ext cx="2916324" cy="1944216"/>
          </a:xfrm>
          <a:prstGeom prst="rect">
            <a:avLst/>
          </a:prstGeom>
        </p:spPr>
      </p:pic>
    </p:spTree>
    <p:extLst>
      <p:ext uri="{BB962C8B-B14F-4D97-AF65-F5344CB8AC3E}">
        <p14:creationId xmlns:p14="http://schemas.microsoft.com/office/powerpoint/2010/main" val="248426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251520" y="836712"/>
            <a:ext cx="8218488" cy="382588"/>
          </a:xfrm>
        </p:spPr>
        <p:txBody>
          <a:bodyPr/>
          <a:lstStyle/>
          <a:p>
            <a:r>
              <a:rPr lang="en-GB" dirty="0"/>
              <a:t>Sustainable practices used in the hospitality industry</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3956" y="1412776"/>
            <a:ext cx="8784976" cy="4755600"/>
          </a:xfrm>
        </p:spPr>
        <p:txBody>
          <a:bodyPr/>
          <a:lstStyle/>
          <a:p>
            <a:pPr>
              <a:lnSpc>
                <a:spcPct val="100000"/>
              </a:lnSpc>
              <a:spcBef>
                <a:spcPts val="0"/>
              </a:spcBef>
              <a:spcAft>
                <a:spcPts val="0"/>
              </a:spcAft>
              <a:buClr>
                <a:srgbClr val="E30613"/>
              </a:buClr>
            </a:pPr>
            <a:r>
              <a:rPr lang="en-GB" b="1" dirty="0"/>
              <a:t>Food commodities sourcing</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Consumer pressure to provide locally produced food supply is on the demand and the term ‘farm to fork’ is commonly used throughout the industry.</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As consumers become more knowledgeable they demand to know the provenance of food, ethical production methods and the sustainability of products. Within the professional kitchen it is essential that the chef can confirm the provenance of the supply of food and the ethical methods employed. </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92815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Sustainable practices used in the hospitality industry</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3956" y="1484784"/>
            <a:ext cx="8784976" cy="4755600"/>
          </a:xfrm>
        </p:spPr>
        <p:txBody>
          <a:bodyPr/>
          <a:lstStyle/>
          <a:p>
            <a:pPr>
              <a:lnSpc>
                <a:spcPct val="100000"/>
              </a:lnSpc>
              <a:spcBef>
                <a:spcPts val="0"/>
              </a:spcBef>
              <a:spcAft>
                <a:spcPts val="0"/>
              </a:spcAft>
              <a:buClr>
                <a:srgbClr val="E30613"/>
              </a:buClr>
            </a:pPr>
            <a:r>
              <a:rPr lang="en-GB" b="1" dirty="0"/>
              <a:t>Food commodities sourcing</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This can be achieved by sourcing from sustainable initiatives within the supply chain such as </a:t>
            </a:r>
            <a:r>
              <a:rPr lang="en-GB" b="1" dirty="0"/>
              <a:t>fair trade. </a:t>
            </a:r>
            <a:r>
              <a:rPr lang="en-GB" dirty="0"/>
              <a:t>This means that the producer receives a guaranteed and fair price for their product, regardless of the price on the world market. This means their quality of life should improve, as well as the long-term prospects for workers. </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a:lnSpc>
                <a:spcPct val="100000"/>
              </a:lnSpc>
              <a:spcBef>
                <a:spcPts val="0"/>
              </a:spcBef>
              <a:spcAft>
                <a:spcPts val="0"/>
              </a:spcAft>
              <a:buClr>
                <a:srgbClr val="E30613"/>
              </a:buClr>
            </a:pPr>
            <a:r>
              <a:rPr lang="en-GB" b="1" dirty="0"/>
              <a:t>Environmentally friendly activities/operations</a:t>
            </a:r>
          </a:p>
          <a:p>
            <a:pPr>
              <a:lnSpc>
                <a:spcPct val="100000"/>
              </a:lnSpc>
              <a:spcBef>
                <a:spcPts val="0"/>
              </a:spcBef>
              <a:spcAft>
                <a:spcPts val="0"/>
              </a:spcAft>
              <a:buClr>
                <a:srgbClr val="E30613"/>
              </a:buClr>
            </a:pPr>
            <a:endParaRPr lang="en-GB" b="1"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Sustainable initiatives also including laws about not over-fishing certain fish species, and the use of farmed fish rather than wild fish. Others are purchasing seasonal products that are local, are fair trade, have recyclable packaging and reduce the impact of transportation.</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569380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2247</TotalTime>
  <Words>1105</Words>
  <Application>Microsoft Macintosh PowerPoint</Application>
  <PresentationFormat>On-screen Show (4:3)</PresentationFormat>
  <Paragraphs>84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Lucida Grande</vt:lpstr>
      <vt:lpstr>Times New Roman</vt:lpstr>
      <vt:lpstr>Default Design</vt:lpstr>
      <vt:lpstr>Know the principles of sustainability in the hospitality industry</vt:lpstr>
      <vt:lpstr>Introduction</vt:lpstr>
      <vt:lpstr>Introduction</vt:lpstr>
      <vt:lpstr>Sustainability in the hospitality industry </vt:lpstr>
      <vt:lpstr>Sustainable practices in the hospitality industry</vt:lpstr>
      <vt:lpstr>Sustainable practices used in the hospitality industry</vt:lpstr>
      <vt:lpstr>Sustainable practices used in the hospitality industry</vt:lpstr>
      <vt:lpstr>Sustainable practices used in the hospitality industry</vt:lpstr>
      <vt:lpstr>Sustainable practices used in the hospitality industry</vt:lpstr>
      <vt:lpstr>Carbon footprint</vt:lpstr>
      <vt:lpstr>Supply of sustainable food – carbon footprint</vt:lpstr>
      <vt:lpstr>Reducing the carbon footprint</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115</cp:revision>
  <dcterms:created xsi:type="dcterms:W3CDTF">2013-05-28T00:38:54Z</dcterms:created>
  <dcterms:modified xsi:type="dcterms:W3CDTF">2020-03-26T10:30:01Z</dcterms:modified>
</cp:coreProperties>
</file>