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8"/>
  </p:notesMasterIdLst>
  <p:handoutMasterIdLst>
    <p:handoutMasterId r:id="rId9"/>
  </p:handoutMasterIdLst>
  <p:sldIdLst>
    <p:sldId id="356" r:id="rId2"/>
    <p:sldId id="349" r:id="rId3"/>
    <p:sldId id="354" r:id="rId4"/>
    <p:sldId id="355" r:id="rId5"/>
    <p:sldId id="350" r:id="rId6"/>
    <p:sldId id="267" r:id="rId7"/>
  </p:sldIdLst>
  <p:sldSz cx="9144000" cy="6858000" type="screen4x3"/>
  <p:notesSz cx="6858000" cy="9144000"/>
  <p:custDataLst>
    <p:tags r:id="rId10"/>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showGuides="1">
      <p:cViewPr varScale="1">
        <p:scale>
          <a:sx n="105" d="100"/>
          <a:sy n="105" d="100"/>
        </p:scale>
        <p:origin x="18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modMainMaster">
      <pc:chgData name="Jamie Webb-Fryer" userId="ba7c1b63bcfb9db4" providerId="LiveId" clId="{E95DDE98-99C7-427B-BDEE-801EA1FC3771}" dt="2020-01-20T20:24:53.347" v="2333" actId="113"/>
      <pc:docMkLst>
        <pc:docMk/>
      </pc:docMkLst>
      <pc:sldChg chg="modSp del">
        <pc:chgData name="Jamie Webb-Fryer" userId="ba7c1b63bcfb9db4" providerId="LiveId" clId="{E95DDE98-99C7-427B-BDEE-801EA1FC3771}" dt="2020-01-19T17:42:53.833" v="625" actId="47"/>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del">
        <pc:chgData name="Jamie Webb-Fryer" userId="ba7c1b63bcfb9db4" providerId="LiveId" clId="{E95DDE98-99C7-427B-BDEE-801EA1FC3771}" dt="2020-01-19T17:42:55.293" v="632" actId="47"/>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del">
        <pc:chgData name="Jamie Webb-Fryer" userId="ba7c1b63bcfb9db4" providerId="LiveId" clId="{E95DDE98-99C7-427B-BDEE-801EA1FC3771}" dt="2020-01-19T17:42:54.009" v="626" actId="47"/>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del">
        <pc:chgData name="Jamie Webb-Fryer" userId="ba7c1b63bcfb9db4" providerId="LiveId" clId="{E95DDE98-99C7-427B-BDEE-801EA1FC3771}" dt="2020-01-19T17:42:54.237" v="627" actId="47"/>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del">
        <pc:chgData name="Jamie Webb-Fryer" userId="ba7c1b63bcfb9db4" providerId="LiveId" clId="{E95DDE98-99C7-427B-BDEE-801EA1FC3771}" dt="2020-01-19T17:42:54.427" v="628" actId="47"/>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del">
        <pc:chgData name="Jamie Webb-Fryer" userId="ba7c1b63bcfb9db4" providerId="LiveId" clId="{E95DDE98-99C7-427B-BDEE-801EA1FC3771}" dt="2020-01-19T17:42:55.104" v="631" actId="47"/>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del">
        <pc:chgData name="Jamie Webb-Fryer" userId="ba7c1b63bcfb9db4" providerId="LiveId" clId="{E95DDE98-99C7-427B-BDEE-801EA1FC3771}" dt="2020-01-19T17:42:56.540" v="633" actId="47"/>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9T18:06:20.409" v="1469" actId="14100"/>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9T18:06:16.221" v="1467" actId="14100"/>
          <ac:spMkLst>
            <pc:docMk/>
            <pc:sldMk cId="816244988" sldId="350"/>
            <ac:spMk id="3" creationId="{8E05E6D8-E086-4D16-890D-4147E4A6B78F}"/>
          </ac:spMkLst>
        </pc:spChg>
        <pc:picChg chg="add mod">
          <ac:chgData name="Jamie Webb-Fryer" userId="ba7c1b63bcfb9db4" providerId="LiveId" clId="{E95DDE98-99C7-427B-BDEE-801EA1FC3771}" dt="2020-01-19T18:06:20.409" v="1469" actId="14100"/>
          <ac:picMkLst>
            <pc:docMk/>
            <pc:sldMk cId="816244988" sldId="350"/>
            <ac:picMk id="4098" creationId="{88E5F444-B2D4-4A2D-A1E2-62FC65D56C3D}"/>
          </ac:picMkLst>
        </pc:picChg>
      </pc:sldChg>
      <pc:sldChg chg="modSp del">
        <pc:chgData name="Jamie Webb-Fryer" userId="ba7c1b63bcfb9db4" providerId="LiveId" clId="{E95DDE98-99C7-427B-BDEE-801EA1FC3771}" dt="2020-01-19T18:03:14.968" v="1445" actId="2696"/>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del">
        <pc:chgData name="Jamie Webb-Fryer" userId="ba7c1b63bcfb9db4" providerId="LiveId" clId="{E95DDE98-99C7-427B-BDEE-801EA1FC3771}" dt="2020-01-19T17:42:54.828" v="630" actId="47"/>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del">
        <pc:chgData name="Jamie Webb-Fryer" userId="ba7c1b63bcfb9db4" providerId="LiveId" clId="{E95DDE98-99C7-427B-BDEE-801EA1FC3771}" dt="2020-01-19T17:42:54.626" v="629" actId="47"/>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8:18:00.674" v="2331" actId="20577"/>
        <pc:sldMkLst>
          <pc:docMk/>
          <pc:sldMk cId="3918401378" sldId="354"/>
        </pc:sldMkLst>
        <pc:spChg chg="mod">
          <ac:chgData name="Jamie Webb-Fryer" userId="ba7c1b63bcfb9db4" providerId="LiveId" clId="{E95DDE98-99C7-427B-BDEE-801EA1FC3771}" dt="2020-01-19T18:18:00.674" v="2331" actId="20577"/>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9T18:16:43.152" v="2227" actId="20577"/>
        <pc:sldMkLst>
          <pc:docMk/>
          <pc:sldMk cId="1338697101" sldId="355"/>
        </pc:sldMkLst>
        <pc:spChg chg="mod">
          <ac:chgData name="Jamie Webb-Fryer" userId="ba7c1b63bcfb9db4" providerId="LiveId" clId="{E95DDE98-99C7-427B-BDEE-801EA1FC3771}" dt="2020-01-19T18:16:43.152" v="2227"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sldChg chg="del">
        <pc:chgData name="Jamie Webb-Fryer" userId="ba7c1b63bcfb9db4" providerId="LiveId" clId="{E95DDE98-99C7-427B-BDEE-801EA1FC3771}" dt="2020-01-19T17:42:56.872" v="634" actId="47"/>
        <pc:sldMkLst>
          <pc:docMk/>
          <pc:sldMk cId="2217512987" sldId="357"/>
        </pc:sldMkLst>
      </pc:sldChg>
      <pc:sldMasterChg chg="modSp delSldLayout">
        <pc:chgData name="Jamie Webb-Fryer" userId="ba7c1b63bcfb9db4" providerId="LiveId" clId="{E95DDE98-99C7-427B-BDEE-801EA1FC3771}" dt="2020-01-20T20:24:53.347" v="2333" actId="113"/>
        <pc:sldMasterMkLst>
          <pc:docMk/>
          <pc:sldMasterMk cId="0" sldId="2147483651"/>
        </pc:sldMasterMkLst>
        <pc:spChg chg="mod">
          <ac:chgData name="Jamie Webb-Fryer" userId="ba7c1b63bcfb9db4" providerId="LiveId" clId="{E95DDE98-99C7-427B-BDEE-801EA1FC3771}" dt="2020-01-20T20:24:53.347" v="2333" actId="113"/>
          <ac:spMkLst>
            <pc:docMk/>
            <pc:sldMasterMk cId="0" sldId="2147483651"/>
            <ac:spMk id="1029" creationId="{00000000-0000-0000-0000-000000000000}"/>
          </ac:spMkLst>
        </pc:spChg>
        <pc:sldLayoutChg chg="del">
          <pc:chgData name="Jamie Webb-Fryer" userId="ba7c1b63bcfb9db4" providerId="LiveId" clId="{E95DDE98-99C7-427B-BDEE-801EA1FC3771}" dt="2020-01-19T17:42:55.293" v="632" actId="47"/>
          <pc:sldLayoutMkLst>
            <pc:docMk/>
            <pc:sldMasterMk cId="0" sldId="2147483651"/>
            <pc:sldLayoutMk cId="2013336599" sldId="2147483653"/>
          </pc:sldLayoutMkLst>
        </pc:sldLayoutChg>
      </pc:sldMaster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Windows Live" clId="Web-{441EC2D4-B516-4D0F-B4F8-C68F44F12C22}"/>
    <pc:docChg chg="modSld">
      <pc:chgData name="Jamie Webb-Fryer" userId="ba7c1b63bcfb9db4" providerId="Windows Live" clId="Web-{441EC2D4-B516-4D0F-B4F8-C68F44F12C22}" dt="2020-01-20T07:15:47.392" v="10" actId="14100"/>
      <pc:docMkLst>
        <pc:docMk/>
      </pc:docMkLst>
      <pc:sldChg chg="delSp modSp">
        <pc:chgData name="Jamie Webb-Fryer" userId="ba7c1b63bcfb9db4" providerId="Windows Live" clId="Web-{441EC2D4-B516-4D0F-B4F8-C68F44F12C22}" dt="2020-01-20T07:15:47.392" v="10" actId="14100"/>
        <pc:sldMkLst>
          <pc:docMk/>
          <pc:sldMk cId="816244988" sldId="350"/>
        </pc:sldMkLst>
        <pc:spChg chg="mod">
          <ac:chgData name="Jamie Webb-Fryer" userId="ba7c1b63bcfb9db4" providerId="Windows Live" clId="Web-{441EC2D4-B516-4D0F-B4F8-C68F44F12C22}" dt="2020-01-20T07:15:47.392" v="10" actId="14100"/>
          <ac:spMkLst>
            <pc:docMk/>
            <pc:sldMk cId="816244988" sldId="350"/>
            <ac:spMk id="3" creationId="{8E05E6D8-E086-4D16-890D-4147E4A6B78F}"/>
          </ac:spMkLst>
        </pc:spChg>
        <pc:picChg chg="del">
          <ac:chgData name="Jamie Webb-Fryer" userId="ba7c1b63bcfb9db4" providerId="Windows Live" clId="Web-{441EC2D4-B516-4D0F-B4F8-C68F44F12C22}" dt="2020-01-20T07:15:29.252" v="4"/>
          <ac:picMkLst>
            <pc:docMk/>
            <pc:sldMk cId="816244988" sldId="350"/>
            <ac:picMk id="4098" creationId="{88E5F444-B2D4-4A2D-A1E2-62FC65D56C3D}"/>
          </ac:picMkLst>
        </pc:picChg>
      </pc:sldChg>
      <pc:sldChg chg="addSp modSp">
        <pc:chgData name="Jamie Webb-Fryer" userId="ba7c1b63bcfb9db4" providerId="Windows Live" clId="Web-{441EC2D4-B516-4D0F-B4F8-C68F44F12C22}" dt="2020-01-20T07:15:40.971" v="9" actId="14100"/>
        <pc:sldMkLst>
          <pc:docMk/>
          <pc:sldMk cId="1338697101" sldId="355"/>
        </pc:sldMkLst>
        <pc:spChg chg="mod">
          <ac:chgData name="Jamie Webb-Fryer" userId="ba7c1b63bcfb9db4" providerId="Windows Live" clId="Web-{441EC2D4-B516-4D0F-B4F8-C68F44F12C22}" dt="2020-01-20T07:15:25.768" v="3" actId="1076"/>
          <ac:spMkLst>
            <pc:docMk/>
            <pc:sldMk cId="1338697101" sldId="355"/>
            <ac:spMk id="3" creationId="{8E05E6D8-E086-4D16-890D-4147E4A6B78F}"/>
          </ac:spMkLst>
        </pc:spChg>
        <pc:picChg chg="add mod">
          <ac:chgData name="Jamie Webb-Fryer" userId="ba7c1b63bcfb9db4" providerId="Windows Live" clId="Web-{441EC2D4-B516-4D0F-B4F8-C68F44F12C22}" dt="2020-01-20T07:15:40.971" v="9" actId="14100"/>
          <ac:picMkLst>
            <pc:docMk/>
            <pc:sldMk cId="1338697101" sldId="355"/>
            <ac:picMk id="4" creationId="{4829DBEF-5725-4B5F-B97B-8EC20E8C42A4}"/>
          </ac:picMkLst>
        </pc:picChg>
      </pc:sldChg>
    </pc:docChg>
  </pc:docChgLst>
  <pc:docChgLst>
    <pc:chgData name="Jamie Webb-Fryer" userId="ba7c1b63bcfb9db4" providerId="LiveId" clId="{173A4F70-19D4-4C16-8F25-8D0331113313}"/>
    <pc:docChg chg="custSel modSld">
      <pc:chgData name="Jamie Webb-Fryer" userId="ba7c1b63bcfb9db4" providerId="LiveId" clId="{173A4F70-19D4-4C16-8F25-8D0331113313}" dt="2020-02-14T20:37:01.726" v="14" actId="20577"/>
      <pc:docMkLst>
        <pc:docMk/>
      </pc:docMkLst>
      <pc:sldChg chg="modSp">
        <pc:chgData name="Jamie Webb-Fryer" userId="ba7c1b63bcfb9db4" providerId="LiveId" clId="{173A4F70-19D4-4C16-8F25-8D0331113313}" dt="2020-02-14T20:33:32.586" v="9" actId="14100"/>
        <pc:sldMkLst>
          <pc:docMk/>
          <pc:sldMk cId="3094087515" sldId="349"/>
        </pc:sldMkLst>
        <pc:spChg chg="mod">
          <ac:chgData name="Jamie Webb-Fryer" userId="ba7c1b63bcfb9db4" providerId="LiveId" clId="{173A4F70-19D4-4C16-8F25-8D0331113313}" dt="2020-02-14T20:33:32.586" v="9" actId="14100"/>
          <ac:spMkLst>
            <pc:docMk/>
            <pc:sldMk cId="3094087515" sldId="349"/>
            <ac:spMk id="3" creationId="{8E05E6D8-E086-4D16-890D-4147E4A6B78F}"/>
          </ac:spMkLst>
        </pc:spChg>
      </pc:sldChg>
      <pc:sldChg chg="modSp">
        <pc:chgData name="Jamie Webb-Fryer" userId="ba7c1b63bcfb9db4" providerId="LiveId" clId="{173A4F70-19D4-4C16-8F25-8D0331113313}" dt="2020-02-14T20:37:01.726" v="14" actId="20577"/>
        <pc:sldMkLst>
          <pc:docMk/>
          <pc:sldMk cId="816244988" sldId="350"/>
        </pc:sldMkLst>
        <pc:spChg chg="mod">
          <ac:chgData name="Jamie Webb-Fryer" userId="ba7c1b63bcfb9db4" providerId="LiveId" clId="{173A4F70-19D4-4C16-8F25-8D0331113313}" dt="2020-02-14T20:37:01.726" v="14" actId="20577"/>
          <ac:spMkLst>
            <pc:docMk/>
            <pc:sldMk cId="816244988" sldId="350"/>
            <ac:spMk id="3" creationId="{8E05E6D8-E086-4D16-890D-4147E4A6B78F}"/>
          </ac:spMkLst>
        </pc:spChg>
      </pc:sldChg>
    </pc:docChg>
  </pc:docChgLst>
  <pc:docChgLst>
    <pc:chgData name="Jamie Webb-Fryer" userId="ba7c1b63bcfb9db4" providerId="Windows Live" clId="Web-{4EE13446-1070-4147-9DAA-F80E2B1818A8}"/>
    <pc:docChg chg="modSld">
      <pc:chgData name="Jamie Webb-Fryer" userId="ba7c1b63bcfb9db4" providerId="Windows Live" clId="Web-{4EE13446-1070-4147-9DAA-F80E2B1818A8}" dt="2020-01-21T09:14:48.054" v="14" actId="20577"/>
      <pc:docMkLst>
        <pc:docMk/>
      </pc:docMkLst>
      <pc:sldChg chg="modSp">
        <pc:chgData name="Jamie Webb-Fryer" userId="ba7c1b63bcfb9db4" providerId="Windows Live" clId="Web-{4EE13446-1070-4147-9DAA-F80E2B1818A8}" dt="2020-01-21T09:08:50.649" v="5" actId="20577"/>
        <pc:sldMkLst>
          <pc:docMk/>
          <pc:sldMk cId="3094087515" sldId="349"/>
        </pc:sldMkLst>
        <pc:spChg chg="mod">
          <ac:chgData name="Jamie Webb-Fryer" userId="ba7c1b63bcfb9db4" providerId="Windows Live" clId="Web-{4EE13446-1070-4147-9DAA-F80E2B1818A8}" dt="2020-01-21T09:08:50.649" v="5" actId="20577"/>
          <ac:spMkLst>
            <pc:docMk/>
            <pc:sldMk cId="3094087515" sldId="349"/>
            <ac:spMk id="3" creationId="{8E05E6D8-E086-4D16-890D-4147E4A6B78F}"/>
          </ac:spMkLst>
        </pc:spChg>
      </pc:sldChg>
      <pc:sldChg chg="modSp">
        <pc:chgData name="Jamie Webb-Fryer" userId="ba7c1b63bcfb9db4" providerId="Windows Live" clId="Web-{4EE13446-1070-4147-9DAA-F80E2B1818A8}" dt="2020-01-21T09:14:48.054" v="14" actId="20577"/>
        <pc:sldMkLst>
          <pc:docMk/>
          <pc:sldMk cId="816244988" sldId="350"/>
        </pc:sldMkLst>
        <pc:spChg chg="mod">
          <ac:chgData name="Jamie Webb-Fryer" userId="ba7c1b63bcfb9db4" providerId="Windows Live" clId="Web-{4EE13446-1070-4147-9DAA-F80E2B1818A8}" dt="2020-01-21T09:14:48.054" v="14" actId="20577"/>
          <ac:spMkLst>
            <pc:docMk/>
            <pc:sldMk cId="816244988" sldId="350"/>
            <ac:spMk id="3" creationId="{8E05E6D8-E086-4D16-890D-4147E4A6B78F}"/>
          </ac:spMkLst>
        </pc:spChg>
      </pc:sldChg>
      <pc:sldChg chg="modSp">
        <pc:chgData name="Jamie Webb-Fryer" userId="ba7c1b63bcfb9db4" providerId="Windows Live" clId="Web-{4EE13446-1070-4147-9DAA-F80E2B1818A8}" dt="2020-01-21T09:10:17.493" v="10" actId="20577"/>
        <pc:sldMkLst>
          <pc:docMk/>
          <pc:sldMk cId="3918401378" sldId="354"/>
        </pc:sldMkLst>
        <pc:spChg chg="mod">
          <ac:chgData name="Jamie Webb-Fryer" userId="ba7c1b63bcfb9db4" providerId="Windows Live" clId="Web-{4EE13446-1070-4147-9DAA-F80E2B1818A8}" dt="2020-01-21T09:10:17.493" v="10" actId="20577"/>
          <ac:spMkLst>
            <pc:docMk/>
            <pc:sldMk cId="3918401378" sldId="354"/>
            <ac:spMk id="3" creationId="{8E05E6D8-E086-4D16-890D-4147E4A6B78F}"/>
          </ac:spMkLst>
        </pc:spChg>
      </pc:sldChg>
      <pc:sldChg chg="modSp">
        <pc:chgData name="Jamie Webb-Fryer" userId="ba7c1b63bcfb9db4" providerId="Windows Live" clId="Web-{4EE13446-1070-4147-9DAA-F80E2B1818A8}" dt="2020-01-21T09:13:30.148" v="12" actId="20577"/>
        <pc:sldMkLst>
          <pc:docMk/>
          <pc:sldMk cId="1338697101" sldId="355"/>
        </pc:sldMkLst>
        <pc:spChg chg="mod">
          <ac:chgData name="Jamie Webb-Fryer" userId="ba7c1b63bcfb9db4" providerId="Windows Live" clId="Web-{4EE13446-1070-4147-9DAA-F80E2B1818A8}" dt="2020-01-21T09:13:30.148" v="12" actId="20577"/>
          <ac:spMkLst>
            <pc:docMk/>
            <pc:sldMk cId="1338697101" sldId="355"/>
            <ac:spMk id="3" creationId="{8E05E6D8-E086-4D16-890D-4147E4A6B78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3/26/20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2 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6</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r>
              <a:rPr lang="en-GB" dirty="0">
                <a:ea typeface="ＭＳ Ｐゴシック" pitchFamily="-105" charset="-128"/>
                <a:cs typeface="ＭＳ Ｐゴシック" pitchFamily="-105" charset="-128"/>
              </a:rPr>
              <a:t>Know the principles of sustainability in the hospitality industry</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204: Awareness of sustainability in the hospitality industry</a:t>
            </a:r>
            <a:endParaRPr lang="en-US" sz="2400" dirty="0">
              <a:solidFill>
                <a:schemeClr val="bg1"/>
              </a:solidFill>
            </a:endParaRPr>
          </a:p>
        </p:txBody>
      </p:sp>
    </p:spTree>
    <p:extLst>
      <p:ext uri="{BB962C8B-B14F-4D97-AF65-F5344CB8AC3E}">
        <p14:creationId xmlns:p14="http://schemas.microsoft.com/office/powerpoint/2010/main" val="118633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3AEF-0CB6-4EFD-82EC-ABA2CF22B50E}"/>
              </a:ext>
            </a:extLst>
          </p:cNvPr>
          <p:cNvSpPr>
            <a:spLocks noGrp="1"/>
          </p:cNvSpPr>
          <p:nvPr>
            <p:ph type="title"/>
          </p:nvPr>
        </p:nvSpPr>
        <p:spPr>
          <a:xfrm>
            <a:off x="180449" y="961252"/>
            <a:ext cx="8784976" cy="382588"/>
          </a:xfrm>
        </p:spPr>
        <p:txBody>
          <a:bodyPr/>
          <a:lstStyle/>
          <a:p>
            <a:r>
              <a:rPr lang="en-GB" dirty="0"/>
              <a:t>Advantages of a hospitality business adopting sustainable practices </a:t>
            </a:r>
          </a:p>
        </p:txBody>
      </p:sp>
      <p:sp>
        <p:nvSpPr>
          <p:cNvPr id="3" name="Content Placeholder 2">
            <a:extLst>
              <a:ext uri="{FF2B5EF4-FFF2-40B4-BE49-F238E27FC236}">
                <a16:creationId xmlns:a16="http://schemas.microsoft.com/office/drawing/2014/main" id="{8E05E6D8-E086-4D16-890D-4147E4A6B78F}"/>
              </a:ext>
            </a:extLst>
          </p:cNvPr>
          <p:cNvSpPr>
            <a:spLocks noGrp="1"/>
          </p:cNvSpPr>
          <p:nvPr>
            <p:ph sz="quarter" idx="10"/>
          </p:nvPr>
        </p:nvSpPr>
        <p:spPr>
          <a:xfrm>
            <a:off x="937" y="1627701"/>
            <a:ext cx="8964488" cy="4755600"/>
          </a:xfrm>
        </p:spPr>
        <p:txBody>
          <a:bodyPr/>
          <a:lstStyle/>
          <a:p>
            <a:pPr marL="342900" indent="-342900">
              <a:lnSpc>
                <a:spcPct val="100000"/>
              </a:lnSpc>
              <a:spcBef>
                <a:spcPts val="0"/>
              </a:spcBef>
              <a:spcAft>
                <a:spcPts val="0"/>
              </a:spcAft>
              <a:buClr>
                <a:srgbClr val="E30613"/>
              </a:buClr>
              <a:buFont typeface="Arial" panose="020B0604020202020204" pitchFamily="34" charset="0"/>
              <a:buChar char="•"/>
            </a:pPr>
            <a:r>
              <a:rPr lang="en-GB" b="1" dirty="0">
                <a:ea typeface="ＭＳ Ｐゴシック"/>
              </a:rPr>
              <a:t>Positive reputation</a:t>
            </a:r>
            <a:r>
              <a:rPr lang="en-GB" dirty="0"/>
              <a:t> –</a:t>
            </a:r>
            <a:r>
              <a:rPr lang="en-GB" dirty="0">
                <a:ea typeface="ＭＳ Ｐゴシック"/>
              </a:rPr>
              <a:t> environmental concerns are a bigger worry for people than ever before, with guests showing a desire to support business with strong environmental and sustainable practices. Highlighting a strong recycling policy, and getting customers involved where appropriate, will go a long way to building a positive reputation for any hospitality business.</a:t>
            </a: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a:p>
            <a:pPr marL="342900" indent="-342900">
              <a:lnSpc>
                <a:spcPct val="100000"/>
              </a:lnSpc>
              <a:spcBef>
                <a:spcPts val="0"/>
              </a:spcBef>
              <a:spcAft>
                <a:spcPts val="0"/>
              </a:spcAft>
              <a:buClr>
                <a:srgbClr val="E30613"/>
              </a:buClr>
              <a:buFont typeface="Arial" panose="020B0604020202020204" pitchFamily="34" charset="0"/>
              <a:buChar char="•"/>
            </a:pPr>
            <a:r>
              <a:rPr lang="en-GB" b="1" dirty="0">
                <a:ea typeface="ＭＳ Ｐゴシック"/>
              </a:rPr>
              <a:t>Financial </a:t>
            </a:r>
            <a:r>
              <a:rPr lang="en-GB" dirty="0"/>
              <a:t>– </a:t>
            </a:r>
            <a:r>
              <a:rPr lang="en-GB" dirty="0">
                <a:ea typeface="ＭＳ Ｐゴシック"/>
              </a:rPr>
              <a:t>sending waste to landfill is the most expensive method of disposal. Properly recycling all waste will dramatically reduce what is being sent to general landfill, thereby reducing the costs of waste.</a:t>
            </a:r>
          </a:p>
          <a:p>
            <a:endParaRPr lang="en-GB" dirty="0"/>
          </a:p>
        </p:txBody>
      </p:sp>
      <p:pic>
        <p:nvPicPr>
          <p:cNvPr id="5" name="Picture 4">
            <a:extLst>
              <a:ext uri="{FF2B5EF4-FFF2-40B4-BE49-F238E27FC236}">
                <a16:creationId xmlns:a16="http://schemas.microsoft.com/office/drawing/2014/main" id="{40E7066C-A9E3-1742-A81A-DE70A78D47ED}"/>
              </a:ext>
            </a:extLst>
          </p:cNvPr>
          <p:cNvPicPr>
            <a:picLocks noChangeAspect="1"/>
          </p:cNvPicPr>
          <p:nvPr/>
        </p:nvPicPr>
        <p:blipFill>
          <a:blip r:embed="rId2"/>
          <a:stretch>
            <a:fillRect/>
          </a:stretch>
        </p:blipFill>
        <p:spPr>
          <a:xfrm>
            <a:off x="6265125" y="4509120"/>
            <a:ext cx="2700300" cy="1800200"/>
          </a:xfrm>
          <a:prstGeom prst="rect">
            <a:avLst/>
          </a:prstGeom>
        </p:spPr>
      </p:pic>
    </p:spTree>
    <p:extLst>
      <p:ext uri="{BB962C8B-B14F-4D97-AF65-F5344CB8AC3E}">
        <p14:creationId xmlns:p14="http://schemas.microsoft.com/office/powerpoint/2010/main" val="309408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3AEF-0CB6-4EFD-82EC-ABA2CF22B50E}"/>
              </a:ext>
            </a:extLst>
          </p:cNvPr>
          <p:cNvSpPr>
            <a:spLocks noGrp="1"/>
          </p:cNvSpPr>
          <p:nvPr>
            <p:ph type="title"/>
          </p:nvPr>
        </p:nvSpPr>
        <p:spPr>
          <a:xfrm>
            <a:off x="179512" y="838200"/>
            <a:ext cx="8784976" cy="382588"/>
          </a:xfrm>
        </p:spPr>
        <p:txBody>
          <a:bodyPr/>
          <a:lstStyle/>
          <a:p>
            <a:r>
              <a:rPr lang="en-GB" dirty="0"/>
              <a:t>Advantages of a hospitality business adopting sustainable practices </a:t>
            </a:r>
          </a:p>
        </p:txBody>
      </p:sp>
      <p:sp>
        <p:nvSpPr>
          <p:cNvPr id="3" name="Content Placeholder 2">
            <a:extLst>
              <a:ext uri="{FF2B5EF4-FFF2-40B4-BE49-F238E27FC236}">
                <a16:creationId xmlns:a16="http://schemas.microsoft.com/office/drawing/2014/main" id="{8E05E6D8-E086-4D16-890D-4147E4A6B78F}"/>
              </a:ext>
            </a:extLst>
          </p:cNvPr>
          <p:cNvSpPr>
            <a:spLocks noGrp="1"/>
          </p:cNvSpPr>
          <p:nvPr>
            <p:ph sz="quarter" idx="10"/>
          </p:nvPr>
        </p:nvSpPr>
        <p:spPr>
          <a:xfrm>
            <a:off x="328564" y="1484784"/>
            <a:ext cx="8363272" cy="4755600"/>
          </a:xfrm>
        </p:spPr>
        <p:txBody>
          <a:bodyPr/>
          <a:lstStyle/>
          <a:p>
            <a:pPr marL="342900" indent="-342900">
              <a:lnSpc>
                <a:spcPct val="100000"/>
              </a:lnSpc>
              <a:spcBef>
                <a:spcPts val="0"/>
              </a:spcBef>
              <a:spcAft>
                <a:spcPts val="0"/>
              </a:spcAft>
              <a:buClr>
                <a:srgbClr val="E30613"/>
              </a:buClr>
              <a:buFont typeface="Arial" panose="020B0604020202020204" pitchFamily="34" charset="0"/>
              <a:buChar char="•"/>
            </a:pPr>
            <a:r>
              <a:rPr lang="en-GB" b="1" dirty="0">
                <a:ea typeface="ＭＳ Ｐゴシック"/>
              </a:rPr>
              <a:t>Staff morale </a:t>
            </a:r>
            <a:r>
              <a:rPr lang="en-GB" dirty="0"/>
              <a:t>– </a:t>
            </a:r>
            <a:r>
              <a:rPr lang="en-GB" dirty="0">
                <a:ea typeface="ＭＳ Ｐゴシック"/>
              </a:rPr>
              <a:t>sustainable business are in a stronger position when it comes to attracting and keeping the best quality staff. Using sustainable practices are an effective way to boost morale and employee satisfaction in the workplace as staff feel that they are doing their bit to be greener.</a:t>
            </a:r>
          </a:p>
          <a:p>
            <a:pPr>
              <a:lnSpc>
                <a:spcPct val="100000"/>
              </a:lnSpc>
              <a:spcBef>
                <a:spcPts val="0"/>
              </a:spcBef>
              <a:spcAft>
                <a:spcPts val="0"/>
              </a:spcAft>
              <a:buClr>
                <a:srgbClr val="E30613"/>
              </a:buClr>
            </a:pPr>
            <a:endParaRPr lang="en-GB" dirty="0"/>
          </a:p>
          <a:p>
            <a:pPr marL="342900" indent="-342900">
              <a:lnSpc>
                <a:spcPct val="100000"/>
              </a:lnSpc>
              <a:spcBef>
                <a:spcPts val="0"/>
              </a:spcBef>
              <a:spcAft>
                <a:spcPts val="0"/>
              </a:spcAft>
              <a:buClr>
                <a:srgbClr val="E30613"/>
              </a:buClr>
              <a:buFont typeface="Arial" panose="020B0604020202020204" pitchFamily="34" charset="0"/>
              <a:buChar char="•"/>
            </a:pPr>
            <a:r>
              <a:rPr lang="en-GB" b="1" dirty="0"/>
              <a:t>Recognition</a:t>
            </a:r>
            <a:r>
              <a:rPr lang="en-GB" dirty="0"/>
              <a:t> – where good substantiable practices are adopted it helps to support recognition from other organisations and guests. Organisations can receive awards and recognition for sustainable practices which helps build the business brand reputation and image and offers better profits for the long-haul. </a:t>
            </a:r>
          </a:p>
          <a:p>
            <a:pPr>
              <a:lnSpc>
                <a:spcPct val="100000"/>
              </a:lnSpc>
              <a:spcBef>
                <a:spcPts val="0"/>
              </a:spcBef>
              <a:spcAft>
                <a:spcPts val="0"/>
              </a:spcAft>
              <a:buClr>
                <a:srgbClr val="E30613"/>
              </a:buClr>
            </a:pPr>
            <a:endParaRPr lang="en-GB" dirty="0"/>
          </a:p>
          <a:p>
            <a:pPr marL="342900" indent="-342900">
              <a:lnSpc>
                <a:spcPct val="100000"/>
              </a:lnSpc>
              <a:spcBef>
                <a:spcPts val="0"/>
              </a:spcBef>
              <a:spcAft>
                <a:spcPts val="0"/>
              </a:spcAft>
              <a:buClr>
                <a:srgbClr val="E30613"/>
              </a:buClr>
              <a:buFont typeface="Arial" panose="020B0604020202020204" pitchFamily="34" charset="0"/>
              <a:buChar char="•"/>
            </a:pPr>
            <a:r>
              <a:rPr lang="en-GB" b="1" dirty="0"/>
              <a:t>Environmental</a:t>
            </a:r>
            <a:r>
              <a:rPr lang="en-GB" dirty="0"/>
              <a:t> – in simple terms, adopting sustainable practices is better for the environment.</a:t>
            </a:r>
          </a:p>
          <a:p>
            <a:endParaRPr lang="en-GB" dirty="0"/>
          </a:p>
        </p:txBody>
      </p:sp>
    </p:spTree>
    <p:extLst>
      <p:ext uri="{BB962C8B-B14F-4D97-AF65-F5344CB8AC3E}">
        <p14:creationId xmlns:p14="http://schemas.microsoft.com/office/powerpoint/2010/main" val="391840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3AEF-0CB6-4EFD-82EC-ABA2CF22B50E}"/>
              </a:ext>
            </a:extLst>
          </p:cNvPr>
          <p:cNvSpPr>
            <a:spLocks noGrp="1"/>
          </p:cNvSpPr>
          <p:nvPr>
            <p:ph type="title"/>
          </p:nvPr>
        </p:nvSpPr>
        <p:spPr>
          <a:xfrm>
            <a:off x="179512" y="838200"/>
            <a:ext cx="8784976" cy="382588"/>
          </a:xfrm>
        </p:spPr>
        <p:txBody>
          <a:bodyPr/>
          <a:lstStyle/>
          <a:p>
            <a:r>
              <a:rPr lang="en-GB" dirty="0"/>
              <a:t>Limitations of adopting sustainable practices </a:t>
            </a:r>
          </a:p>
        </p:txBody>
      </p:sp>
      <p:sp>
        <p:nvSpPr>
          <p:cNvPr id="3" name="Content Placeholder 2">
            <a:extLst>
              <a:ext uri="{FF2B5EF4-FFF2-40B4-BE49-F238E27FC236}">
                <a16:creationId xmlns:a16="http://schemas.microsoft.com/office/drawing/2014/main" id="{8E05E6D8-E086-4D16-890D-4147E4A6B78F}"/>
              </a:ext>
            </a:extLst>
          </p:cNvPr>
          <p:cNvSpPr>
            <a:spLocks noGrp="1"/>
          </p:cNvSpPr>
          <p:nvPr>
            <p:ph sz="quarter" idx="10"/>
          </p:nvPr>
        </p:nvSpPr>
        <p:spPr>
          <a:xfrm>
            <a:off x="182170" y="1417218"/>
            <a:ext cx="6606543" cy="4755600"/>
          </a:xfrm>
        </p:spPr>
        <p:txBody>
          <a:bodyPr/>
          <a:lstStyle/>
          <a:p>
            <a:pPr marL="342900" indent="-342900">
              <a:lnSpc>
                <a:spcPct val="100000"/>
              </a:lnSpc>
              <a:spcBef>
                <a:spcPts val="0"/>
              </a:spcBef>
              <a:spcAft>
                <a:spcPts val="0"/>
              </a:spcAft>
              <a:buClr>
                <a:srgbClr val="E30613"/>
              </a:buClr>
              <a:buFont typeface="Arial" panose="020B0604020202020204" pitchFamily="34" charset="0"/>
              <a:buChar char="•"/>
            </a:pPr>
            <a:r>
              <a:rPr lang="en-GB" b="1" dirty="0">
                <a:ea typeface="ＭＳ Ｐゴシック"/>
              </a:rPr>
              <a:t>Knowledge</a:t>
            </a:r>
            <a:r>
              <a:rPr lang="en-GB" dirty="0">
                <a:ea typeface="ＭＳ Ｐゴシック"/>
              </a:rPr>
              <a:t> – not all hospitality organisations will have the knowledge within their own organisation when implementing, reviewing or managing their sustainably practices, so there may be a requirement to involve specialist organisation or consultants.</a:t>
            </a:r>
            <a:endParaRPr lang="en-US" dirty="0">
              <a:ea typeface="ＭＳ Ｐゴシック"/>
            </a:endParaRP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a:p>
            <a:pPr marL="342900" indent="-342900">
              <a:lnSpc>
                <a:spcPct val="100000"/>
              </a:lnSpc>
              <a:spcBef>
                <a:spcPts val="0"/>
              </a:spcBef>
              <a:spcAft>
                <a:spcPts val="0"/>
              </a:spcAft>
              <a:buClr>
                <a:srgbClr val="E30613"/>
              </a:buClr>
              <a:buFont typeface="Arial" panose="020B0604020202020204" pitchFamily="34" charset="0"/>
              <a:buChar char="•"/>
            </a:pPr>
            <a:r>
              <a:rPr lang="en-GB" b="1" dirty="0"/>
              <a:t>Financial investment </a:t>
            </a:r>
            <a:r>
              <a:rPr lang="en-GB" dirty="0"/>
              <a:t>– the implementation of sustainable practices will come at cost. Imagine a large hotel that decides that it wish to change all of its lightbulbs to more efficient and environmental LED bulbs. Although there is large initial financial outlay for purchase and installation, in the longer term, there will be financial savings. Many governments have encouraged economic incentives for the development of environmental and sustainable improvements.</a:t>
            </a:r>
          </a:p>
        </p:txBody>
      </p:sp>
      <p:pic>
        <p:nvPicPr>
          <p:cNvPr id="6" name="Picture 5">
            <a:extLst>
              <a:ext uri="{FF2B5EF4-FFF2-40B4-BE49-F238E27FC236}">
                <a16:creationId xmlns:a16="http://schemas.microsoft.com/office/drawing/2014/main" id="{859B1FA0-7783-4844-8BA2-2B67C48E7D91}"/>
              </a:ext>
            </a:extLst>
          </p:cNvPr>
          <p:cNvPicPr>
            <a:picLocks noChangeAspect="1"/>
          </p:cNvPicPr>
          <p:nvPr/>
        </p:nvPicPr>
        <p:blipFill>
          <a:blip r:embed="rId2"/>
          <a:stretch>
            <a:fillRect/>
          </a:stretch>
        </p:blipFill>
        <p:spPr>
          <a:xfrm>
            <a:off x="6788712" y="1417218"/>
            <a:ext cx="2369601" cy="1579734"/>
          </a:xfrm>
          <a:prstGeom prst="rect">
            <a:avLst/>
          </a:prstGeom>
        </p:spPr>
      </p:pic>
    </p:spTree>
    <p:extLst>
      <p:ext uri="{BB962C8B-B14F-4D97-AF65-F5344CB8AC3E}">
        <p14:creationId xmlns:p14="http://schemas.microsoft.com/office/powerpoint/2010/main" val="133869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3AEF-0CB6-4EFD-82EC-ABA2CF22B50E}"/>
              </a:ext>
            </a:extLst>
          </p:cNvPr>
          <p:cNvSpPr>
            <a:spLocks noGrp="1"/>
          </p:cNvSpPr>
          <p:nvPr>
            <p:ph type="title"/>
          </p:nvPr>
        </p:nvSpPr>
        <p:spPr>
          <a:xfrm>
            <a:off x="359024" y="1052736"/>
            <a:ext cx="8784976" cy="382588"/>
          </a:xfrm>
        </p:spPr>
        <p:txBody>
          <a:bodyPr/>
          <a:lstStyle/>
          <a:p>
            <a:r>
              <a:rPr lang="en-GB" dirty="0"/>
              <a:t>Limitations of adopting sustainable practices </a:t>
            </a:r>
          </a:p>
        </p:txBody>
      </p:sp>
      <p:sp>
        <p:nvSpPr>
          <p:cNvPr id="3" name="Content Placeholder 2">
            <a:extLst>
              <a:ext uri="{FF2B5EF4-FFF2-40B4-BE49-F238E27FC236}">
                <a16:creationId xmlns:a16="http://schemas.microsoft.com/office/drawing/2014/main" id="{8E05E6D8-E086-4D16-890D-4147E4A6B78F}"/>
              </a:ext>
            </a:extLst>
          </p:cNvPr>
          <p:cNvSpPr>
            <a:spLocks noGrp="1"/>
          </p:cNvSpPr>
          <p:nvPr>
            <p:ph sz="quarter" idx="10"/>
          </p:nvPr>
        </p:nvSpPr>
        <p:spPr>
          <a:xfrm>
            <a:off x="187772" y="1844824"/>
            <a:ext cx="8695334" cy="4395560"/>
          </a:xfrm>
        </p:spPr>
        <p:txBody>
          <a:bodyPr/>
          <a:lstStyle/>
          <a:p>
            <a:pPr marL="342900" indent="-342900">
              <a:lnSpc>
                <a:spcPct val="100000"/>
              </a:lnSpc>
              <a:spcBef>
                <a:spcPts val="0"/>
              </a:spcBef>
              <a:spcAft>
                <a:spcPts val="0"/>
              </a:spcAft>
              <a:buClr>
                <a:srgbClr val="E30613"/>
              </a:buClr>
              <a:buFont typeface="Arial" panose="020B0604020202020204" pitchFamily="34" charset="0"/>
              <a:buChar char="•"/>
            </a:pPr>
            <a:r>
              <a:rPr lang="en-GB" b="1" dirty="0"/>
              <a:t>Staff training </a:t>
            </a:r>
            <a:r>
              <a:rPr lang="en-GB" dirty="0">
                <a:ea typeface="ＭＳ Ｐゴシック"/>
              </a:rPr>
              <a:t>– </a:t>
            </a:r>
            <a:r>
              <a:rPr lang="en-GB" dirty="0"/>
              <a:t>creating a ‘green team’ is crucial to establishing environmentally healthy business practices. However, this comes at a cost, both in terms of physical and financial resources required to support training.</a:t>
            </a:r>
          </a:p>
          <a:p>
            <a:pPr marL="342900" indent="-342900">
              <a:lnSpc>
                <a:spcPct val="100000"/>
              </a:lnSpc>
              <a:spcBef>
                <a:spcPts val="0"/>
              </a:spcBef>
              <a:spcAft>
                <a:spcPts val="0"/>
              </a:spcAft>
              <a:buClr>
                <a:srgbClr val="E30613"/>
              </a:buClr>
              <a:buFont typeface="Arial" panose="020B0604020202020204" pitchFamily="34" charset="0"/>
              <a:buChar char="•"/>
            </a:pPr>
            <a:endParaRPr lang="en-GB" dirty="0"/>
          </a:p>
          <a:p>
            <a:pPr marL="342900" indent="-342900">
              <a:lnSpc>
                <a:spcPct val="100000"/>
              </a:lnSpc>
              <a:spcBef>
                <a:spcPts val="0"/>
              </a:spcBef>
              <a:spcAft>
                <a:spcPts val="0"/>
              </a:spcAft>
              <a:buClr>
                <a:srgbClr val="E30613"/>
              </a:buClr>
              <a:buFont typeface="Arial" panose="020B0604020202020204" pitchFamily="34" charset="0"/>
              <a:buChar char="•"/>
            </a:pPr>
            <a:r>
              <a:rPr lang="en-GB" b="1" dirty="0">
                <a:ea typeface="ＭＳ Ｐゴシック"/>
              </a:rPr>
              <a:t>Guest expectations </a:t>
            </a:r>
            <a:r>
              <a:rPr lang="en-GB" dirty="0">
                <a:ea typeface="ＭＳ Ｐゴシック"/>
              </a:rPr>
              <a:t>– guests are engaged and expect hospitality business to be green; to show their sustainable practices and have environmental policies in place. It is therefore important to communicate sustainability practices and encourage guests to participate. Where business are not effective in their sustainable practices, guests will use the power of social media to highlight this fact to other guests and the wider public.</a:t>
            </a:r>
            <a:r>
              <a:rPr lang="en-GB" dirty="0">
                <a:ea typeface="ＭＳ Ｐゴシック"/>
                <a:cs typeface="+mn-lt"/>
              </a:rPr>
              <a:t> </a:t>
            </a:r>
            <a:r>
              <a:rPr lang="en-GB" dirty="0">
                <a:ea typeface="+mn-lt"/>
                <a:cs typeface="+mn-lt"/>
              </a:rPr>
              <a:t>Investing in environmental technologies can have a positive influence on the guest experience.</a:t>
            </a:r>
          </a:p>
          <a:p>
            <a:endParaRPr lang="en-GB" dirty="0"/>
          </a:p>
        </p:txBody>
      </p:sp>
    </p:spTree>
    <p:extLst>
      <p:ext uri="{BB962C8B-B14F-4D97-AF65-F5344CB8AC3E}">
        <p14:creationId xmlns:p14="http://schemas.microsoft.com/office/powerpoint/2010/main" val="81624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2117</TotalTime>
  <Words>491</Words>
  <Application>Microsoft Macintosh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Lucida Grande</vt:lpstr>
      <vt:lpstr>Times New Roman</vt:lpstr>
      <vt:lpstr>Default Design</vt:lpstr>
      <vt:lpstr>Know the principles of sustainability in the hospitality industry</vt:lpstr>
      <vt:lpstr>Advantages of a hospitality business adopting sustainable practices </vt:lpstr>
      <vt:lpstr>Advantages of a hospitality business adopting sustainable practices </vt:lpstr>
      <vt:lpstr>Limitations of adopting sustainable practices </vt:lpstr>
      <vt:lpstr>Limitations of adopting sustainable practices </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127</cp:revision>
  <dcterms:created xsi:type="dcterms:W3CDTF">2013-05-28T00:38:54Z</dcterms:created>
  <dcterms:modified xsi:type="dcterms:W3CDTF">2020-03-26T10:27:04Z</dcterms:modified>
</cp:coreProperties>
</file>