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0"/>
  </p:notesMasterIdLst>
  <p:handoutMasterIdLst>
    <p:handoutMasterId r:id="rId11"/>
  </p:handoutMasterIdLst>
  <p:sldIdLst>
    <p:sldId id="367" r:id="rId2"/>
    <p:sldId id="348" r:id="rId3"/>
    <p:sldId id="362" r:id="rId4"/>
    <p:sldId id="363" r:id="rId5"/>
    <p:sldId id="364" r:id="rId6"/>
    <p:sldId id="365" r:id="rId7"/>
    <p:sldId id="366" r:id="rId8"/>
    <p:sldId id="357" r:id="rId9"/>
  </p:sldIdLst>
  <p:sldSz cx="9144000" cy="6858000" type="screen4x3"/>
  <p:notesSz cx="6858000" cy="9144000"/>
  <p:custDataLst>
    <p:tags r:id="rId12"/>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Flanagan" initials="PF" lastIdx="5" clrIdx="0">
    <p:extLst>
      <p:ext uri="{19B8F6BF-5375-455C-9EA6-DF929625EA0E}">
        <p15:presenceInfo xmlns:p15="http://schemas.microsoft.com/office/powerpoint/2012/main" userId="Patrick Flanagan" providerId="None"/>
      </p:ext>
    </p:extLst>
  </p:cmAuthor>
  <p:cmAuthor id="2" name="Bridget Halford" initials="BH" lastIdx="6" clrIdx="1">
    <p:extLst>
      <p:ext uri="{19B8F6BF-5375-455C-9EA6-DF929625EA0E}">
        <p15:presenceInfo xmlns:p15="http://schemas.microsoft.com/office/powerpoint/2012/main" userId="6bc939378fc289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howGuides="1">
      <p:cViewPr varScale="1">
        <p:scale>
          <a:sx n="104" d="100"/>
          <a:sy n="104" d="100"/>
        </p:scale>
        <p:origin x="188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8</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lvl="0"/>
            <a:r>
              <a:rPr lang="en-GB" dirty="0"/>
              <a:t>Apply professional workplace standards</a:t>
            </a:r>
          </a:p>
        </p:txBody>
      </p:sp>
      <p:sp>
        <p:nvSpPr>
          <p:cNvPr id="2050" name="Rectangle 14"/>
          <p:cNvSpPr>
            <a:spLocks noGrp="1" noChangeArrowheads="1"/>
          </p:cNvSpPr>
          <p:nvPr>
            <p:ph sz="quarter" idx="10"/>
          </p:nvPr>
        </p:nvSpPr>
        <p:spPr>
          <a:xfrm>
            <a:off x="457200" y="1916832"/>
            <a:ext cx="8229600" cy="180020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205: Professional workplace standards</a:t>
            </a:r>
            <a:endParaRPr lang="en-US" sz="2400" dirty="0">
              <a:solidFill>
                <a:schemeClr val="bg1"/>
              </a:solidFill>
            </a:endParaRPr>
          </a:p>
        </p:txBody>
      </p:sp>
    </p:spTree>
    <p:extLst>
      <p:ext uri="{BB962C8B-B14F-4D97-AF65-F5344CB8AC3E}">
        <p14:creationId xmlns:p14="http://schemas.microsoft.com/office/powerpoint/2010/main" val="367369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646584"/>
          </a:xfrm>
        </p:spPr>
        <p:txBody>
          <a:bodyPr/>
          <a:lstStyle/>
          <a:p>
            <a:r>
              <a:rPr lang="en-GB" dirty="0"/>
              <a:t>Time management skills</a:t>
            </a:r>
            <a:endParaRPr lang="en-US" dirty="0"/>
          </a:p>
        </p:txBody>
      </p:sp>
      <p:sp>
        <p:nvSpPr>
          <p:cNvPr id="3" name="Content Placeholder 2"/>
          <p:cNvSpPr>
            <a:spLocks noGrp="1"/>
          </p:cNvSpPr>
          <p:nvPr>
            <p:ph sz="quarter" idx="10"/>
          </p:nvPr>
        </p:nvSpPr>
        <p:spPr>
          <a:xfrm>
            <a:off x="457200" y="1484784"/>
            <a:ext cx="8229600" cy="4752528"/>
          </a:xfrm>
        </p:spPr>
        <p:txBody>
          <a:bodyPr/>
          <a:lstStyle/>
          <a:p>
            <a:pPr lvl="0"/>
            <a:r>
              <a:rPr lang="en-US" b="1" dirty="0">
                <a:solidFill>
                  <a:srgbClr val="000000"/>
                </a:solidFill>
                <a:ea typeface="ＭＳ Ｐゴシック" pitchFamily="-105" charset="-128"/>
                <a:cs typeface="ＭＳ Ｐゴシック" pitchFamily="-105" charset="-128"/>
              </a:rPr>
              <a:t>Plan and prepare for work </a:t>
            </a:r>
            <a:r>
              <a:rPr lang="en-US" dirty="0">
                <a:solidFill>
                  <a:srgbClr val="000000"/>
                </a:solidFill>
                <a:ea typeface="ＭＳ Ｐゴシック" pitchFamily="-105" charset="-128"/>
                <a:cs typeface="ＭＳ Ｐゴシック" pitchFamily="-105" charset="-128"/>
              </a:rPr>
              <a:t>– this starts well in advance of your shift. Planning tomorrow today is an effective way to success. Thinking through your scheduled day is a proactive way to prepare for what is to come. List things to do and </a:t>
            </a:r>
            <a:r>
              <a:rPr lang="en-US" dirty="0" err="1">
                <a:solidFill>
                  <a:srgbClr val="000000"/>
                </a:solidFill>
                <a:ea typeface="ＭＳ Ｐゴシック" pitchFamily="-105" charset="-128"/>
                <a:cs typeface="ＭＳ Ｐゴシック" pitchFamily="-105" charset="-128"/>
              </a:rPr>
              <a:t>prioritise</a:t>
            </a:r>
            <a:r>
              <a:rPr lang="en-US" dirty="0">
                <a:solidFill>
                  <a:srgbClr val="000000"/>
                </a:solidFill>
                <a:ea typeface="ＭＳ Ｐゴシック" pitchFamily="-105" charset="-128"/>
                <a:cs typeface="ＭＳ Ｐゴシック" pitchFamily="-105" charset="-128"/>
              </a:rPr>
              <a:t> the important things.</a:t>
            </a:r>
          </a:p>
          <a:p>
            <a:pPr lvl="0"/>
            <a:r>
              <a:rPr lang="en-US" dirty="0">
                <a:solidFill>
                  <a:srgbClr val="000000"/>
                </a:solidFill>
                <a:ea typeface="ＭＳ Ｐゴシック" pitchFamily="-105" charset="-128"/>
                <a:cs typeface="ＭＳ Ｐゴシック" pitchFamily="-105" charset="-128"/>
              </a:rPr>
              <a:t> Following some simple rules will ensure you are ahead of the game:</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US" dirty="0">
                <a:solidFill>
                  <a:srgbClr val="000000"/>
                </a:solidFill>
                <a:ea typeface="ＭＳ Ｐゴシック" pitchFamily="-105" charset="-128"/>
                <a:cs typeface="ＭＳ Ｐゴシック" pitchFamily="-105" charset="-128"/>
              </a:rPr>
              <a:t>prepare and lay out clothing ready for the next day</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US" dirty="0">
                <a:solidFill>
                  <a:srgbClr val="000000"/>
                </a:solidFill>
                <a:ea typeface="ＭＳ Ｐゴシック" pitchFamily="-105" charset="-128"/>
                <a:cs typeface="ＭＳ Ｐゴシック" pitchFamily="-105" charset="-128"/>
              </a:rPr>
              <a:t>get adequate sleep</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US" dirty="0">
                <a:solidFill>
                  <a:srgbClr val="000000"/>
                </a:solidFill>
                <a:ea typeface="ＭＳ Ｐゴシック" pitchFamily="-105" charset="-128"/>
                <a:cs typeface="ＭＳ Ｐゴシック" pitchFamily="-105" charset="-128"/>
              </a:rPr>
              <a:t>aim to be in work with plenty of time to spare</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US" dirty="0">
                <a:solidFill>
                  <a:srgbClr val="000000"/>
                </a:solidFill>
                <a:ea typeface="ＭＳ Ｐゴシック" pitchFamily="-105" charset="-128"/>
                <a:cs typeface="ＭＳ Ｐゴシック" pitchFamily="-105" charset="-128"/>
              </a:rPr>
              <a:t>check transport arrangements</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US" dirty="0">
                <a:solidFill>
                  <a:srgbClr val="000000"/>
                </a:solidFill>
                <a:ea typeface="ＭＳ Ｐゴシック" pitchFamily="-105" charset="-128"/>
                <a:cs typeface="ＭＳ Ｐゴシック" pitchFamily="-105" charset="-128"/>
              </a:rPr>
              <a:t>set an alarm clock </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US" dirty="0">
                <a:solidFill>
                  <a:srgbClr val="000000"/>
                </a:solidFill>
                <a:ea typeface="ＭＳ Ｐゴシック" pitchFamily="-105" charset="-128"/>
                <a:cs typeface="ＭＳ Ｐゴシック" pitchFamily="-105" charset="-128"/>
              </a:rPr>
              <a:t>allow plenty of time to get ready for work.</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endParaRPr lang="en-US" dirty="0">
              <a:solidFill>
                <a:srgbClr val="000000"/>
              </a:solidFill>
              <a:ea typeface="ＭＳ Ｐゴシック" pitchFamily="-105" charset="-128"/>
              <a:cs typeface="ＭＳ Ｐゴシック" pitchFamily="-105" charset="-128"/>
            </a:endParaRP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2B065F36-84FA-ED4F-8945-9185EA173E59}"/>
              </a:ext>
            </a:extLst>
          </p:cNvPr>
          <p:cNvPicPr>
            <a:picLocks noChangeAspect="1"/>
          </p:cNvPicPr>
          <p:nvPr/>
        </p:nvPicPr>
        <p:blipFill>
          <a:blip r:embed="rId2"/>
          <a:stretch>
            <a:fillRect/>
          </a:stretch>
        </p:blipFill>
        <p:spPr>
          <a:xfrm>
            <a:off x="6084168" y="3861048"/>
            <a:ext cx="2808312" cy="1872208"/>
          </a:xfrm>
          <a:prstGeom prst="rect">
            <a:avLst/>
          </a:prstGeom>
        </p:spPr>
      </p:pic>
    </p:spTree>
    <p:extLst>
      <p:ext uri="{BB962C8B-B14F-4D97-AF65-F5344CB8AC3E}">
        <p14:creationId xmlns:p14="http://schemas.microsoft.com/office/powerpoint/2010/main" val="296638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Time management skills</a:t>
            </a:r>
            <a:endParaRPr lang="en-US" dirty="0"/>
          </a:p>
        </p:txBody>
      </p:sp>
      <p:sp>
        <p:nvSpPr>
          <p:cNvPr id="3" name="Content Placeholder 2"/>
          <p:cNvSpPr>
            <a:spLocks noGrp="1"/>
          </p:cNvSpPr>
          <p:nvPr>
            <p:ph sz="quarter" idx="10"/>
          </p:nvPr>
        </p:nvSpPr>
        <p:spPr>
          <a:xfrm>
            <a:off x="323528" y="1268760"/>
            <a:ext cx="8363272" cy="2160240"/>
          </a:xfrm>
        </p:spPr>
        <p:txBody>
          <a:bodyPr/>
          <a:lstStyle/>
          <a:p>
            <a:r>
              <a:rPr lang="en-US" b="1" dirty="0">
                <a:solidFill>
                  <a:srgbClr val="000000"/>
                </a:solidFill>
                <a:ea typeface="ＭＳ Ｐゴシック" pitchFamily="-105" charset="-128"/>
                <a:cs typeface="ＭＳ Ｐゴシック" pitchFamily="-105" charset="-128"/>
              </a:rPr>
              <a:t>Attend on time </a:t>
            </a:r>
            <a:r>
              <a:rPr lang="en-US" dirty="0">
                <a:solidFill>
                  <a:srgbClr val="000000"/>
                </a:solidFill>
                <a:ea typeface="ＭＳ Ｐゴシック" pitchFamily="-105" charset="-128"/>
                <a:cs typeface="ＭＳ Ｐゴシック" pitchFamily="-105" charset="-128"/>
              </a:rPr>
              <a:t>– a hospitality business relies on the punctuality of its staff to meet guest expectations. A departing guest who must wait for breakfast because the chef hasn’t turned up causes unnecessary stress for staff and guests and guest dissatisfaction. Whether it is arriving for work in plenty of time to put on a uniform or returning from a staff break on time, punctuality is essential for the smooth efficient running of any business.  </a:t>
            </a:r>
            <a:endParaRPr lang="en-GB" dirty="0">
              <a:solidFill>
                <a:srgbClr val="000000"/>
              </a:solidFill>
              <a:ea typeface="ＭＳ Ｐゴシック" pitchFamily="-105" charset="-128"/>
              <a:cs typeface="ＭＳ Ｐゴシック" pitchFamily="-105" charset="-128"/>
            </a:endParaRPr>
          </a:p>
          <a:p>
            <a:pPr lvl="0"/>
            <a:endParaRPr lang="en-GB" dirty="0">
              <a:solidFill>
                <a:srgbClr val="000000"/>
              </a:solidFill>
              <a:ea typeface="ＭＳ Ｐゴシック" pitchFamily="-105" charset="-128"/>
              <a:cs typeface="ＭＳ Ｐゴシック" pitchFamily="-105" charset="-128"/>
            </a:endParaRPr>
          </a:p>
        </p:txBody>
      </p:sp>
      <p:sp>
        <p:nvSpPr>
          <p:cNvPr id="9" name="TextBox 8">
            <a:extLst>
              <a:ext uri="{FF2B5EF4-FFF2-40B4-BE49-F238E27FC236}">
                <a16:creationId xmlns:a16="http://schemas.microsoft.com/office/drawing/2014/main" id="{BCACF72E-20AF-4E0C-8A06-6CE12988F8D7}"/>
              </a:ext>
            </a:extLst>
          </p:cNvPr>
          <p:cNvSpPr txBox="1"/>
          <p:nvPr/>
        </p:nvSpPr>
        <p:spPr>
          <a:xfrm>
            <a:off x="323528" y="3423581"/>
            <a:ext cx="5410944" cy="2246769"/>
          </a:xfrm>
          <a:prstGeom prst="rect">
            <a:avLst/>
          </a:prstGeom>
          <a:noFill/>
        </p:spPr>
        <p:txBody>
          <a:bodyPr wrap="square" rtlCol="0">
            <a:spAutoFit/>
          </a:bodyPr>
          <a:lstStyle/>
          <a:p>
            <a:r>
              <a:rPr lang="en-US" b="1" dirty="0">
                <a:solidFill>
                  <a:srgbClr val="000000"/>
                </a:solidFill>
              </a:rPr>
              <a:t>Work at a reasonable pace </a:t>
            </a:r>
            <a:r>
              <a:rPr lang="en-US" dirty="0">
                <a:solidFill>
                  <a:srgbClr val="000000"/>
                </a:solidFill>
              </a:rPr>
              <a:t>–  this contributes to more productive work-day, happier guests and staff alike. Maintaining a reasonable pace to your work effort will ensure you have the energy to achieve the tasks ahead. Taking regular scheduled breaks through out the day will re-</a:t>
            </a:r>
            <a:r>
              <a:rPr lang="en-US" dirty="0" err="1">
                <a:solidFill>
                  <a:srgbClr val="000000"/>
                </a:solidFill>
              </a:rPr>
              <a:t>energise</a:t>
            </a:r>
            <a:r>
              <a:rPr lang="en-US" dirty="0">
                <a:solidFill>
                  <a:srgbClr val="000000"/>
                </a:solidFill>
              </a:rPr>
              <a:t> you.</a:t>
            </a:r>
            <a:endParaRPr lang="en-GB" dirty="0">
              <a:solidFill>
                <a:srgbClr val="000000"/>
              </a:solidFill>
            </a:endParaRPr>
          </a:p>
        </p:txBody>
      </p:sp>
      <p:pic>
        <p:nvPicPr>
          <p:cNvPr id="8" name="Picture 7">
            <a:extLst>
              <a:ext uri="{FF2B5EF4-FFF2-40B4-BE49-F238E27FC236}">
                <a16:creationId xmlns:a16="http://schemas.microsoft.com/office/drawing/2014/main" id="{56218D82-5DD2-3F4A-9E05-D9606131DA41}"/>
              </a:ext>
            </a:extLst>
          </p:cNvPr>
          <p:cNvPicPr>
            <a:picLocks noChangeAspect="1"/>
          </p:cNvPicPr>
          <p:nvPr/>
        </p:nvPicPr>
        <p:blipFill>
          <a:blip r:embed="rId2"/>
          <a:stretch>
            <a:fillRect/>
          </a:stretch>
        </p:blipFill>
        <p:spPr>
          <a:xfrm>
            <a:off x="5734472" y="3440801"/>
            <a:ext cx="3400499" cy="2266999"/>
          </a:xfrm>
          <a:prstGeom prst="rect">
            <a:avLst/>
          </a:prstGeom>
        </p:spPr>
      </p:pic>
    </p:spTree>
    <p:extLst>
      <p:ext uri="{BB962C8B-B14F-4D97-AF65-F5344CB8AC3E}">
        <p14:creationId xmlns:p14="http://schemas.microsoft.com/office/powerpoint/2010/main" val="103318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Organisational skills </a:t>
            </a:r>
            <a:endParaRPr lang="en-US" dirty="0"/>
          </a:p>
        </p:txBody>
      </p:sp>
      <p:sp>
        <p:nvSpPr>
          <p:cNvPr id="3" name="Content Placeholder 2"/>
          <p:cNvSpPr>
            <a:spLocks noGrp="1"/>
          </p:cNvSpPr>
          <p:nvPr>
            <p:ph sz="quarter" idx="10"/>
          </p:nvPr>
        </p:nvSpPr>
        <p:spPr>
          <a:xfrm>
            <a:off x="457200" y="1484784"/>
            <a:ext cx="8229600" cy="4392488"/>
          </a:xfrm>
        </p:spPr>
        <p:txBody>
          <a:bodyPr/>
          <a:lstStyle/>
          <a:p>
            <a:r>
              <a:rPr lang="en-US" b="1" dirty="0" err="1">
                <a:solidFill>
                  <a:srgbClr val="000000"/>
                </a:solidFill>
                <a:ea typeface="ＭＳ Ｐゴシック" pitchFamily="-105" charset="-128"/>
                <a:cs typeface="ＭＳ Ｐゴシック" pitchFamily="-105" charset="-128"/>
              </a:rPr>
              <a:t>Organising</a:t>
            </a:r>
            <a:r>
              <a:rPr lang="en-US" b="1" dirty="0">
                <a:solidFill>
                  <a:srgbClr val="000000"/>
                </a:solidFill>
                <a:ea typeface="ＭＳ Ｐゴシック" pitchFamily="-105" charset="-128"/>
                <a:cs typeface="ＭＳ Ｐゴシック" pitchFamily="-105" charset="-128"/>
              </a:rPr>
              <a:t> a work-day or shift </a:t>
            </a:r>
            <a:r>
              <a:rPr lang="en-US" dirty="0">
                <a:solidFill>
                  <a:srgbClr val="000000"/>
                </a:solidFill>
                <a:ea typeface="ＭＳ Ｐゴシック" pitchFamily="-105" charset="-128"/>
                <a:cs typeface="ＭＳ Ｐゴシック" pitchFamily="-105" charset="-128"/>
              </a:rPr>
              <a:t>– having arrived at work in plenty of time, the best you can do is plan your day. Taking a planned approach to your work-day will save unnecessary time-wasting and stress. Employees are often tasked with regular sections or jobs, however spending a little time to plan the process will lead to better </a:t>
            </a:r>
            <a:r>
              <a:rPr lang="en-US" dirty="0" err="1">
                <a:solidFill>
                  <a:srgbClr val="000000"/>
                </a:solidFill>
                <a:ea typeface="ＭＳ Ｐゴシック" pitchFamily="-105" charset="-128"/>
                <a:cs typeface="ＭＳ Ｐゴシック" pitchFamily="-105" charset="-128"/>
              </a:rPr>
              <a:t>organisation</a:t>
            </a:r>
            <a:r>
              <a:rPr lang="en-US" dirty="0">
                <a:solidFill>
                  <a:srgbClr val="000000"/>
                </a:solidFill>
                <a:ea typeface="ＭＳ Ｐゴシック" pitchFamily="-105" charset="-128"/>
                <a:cs typeface="ＭＳ Ｐゴシック" pitchFamily="-105" charset="-128"/>
              </a:rPr>
              <a:t> and productivity. It will also better prepare you for those changes to daily requirements, unexpected occasions or events</a:t>
            </a:r>
            <a:endParaRPr lang="en-US" b="1" dirty="0">
              <a:solidFill>
                <a:srgbClr val="000000"/>
              </a:solidFill>
              <a:ea typeface="ＭＳ Ｐゴシック" pitchFamily="-105" charset="-128"/>
              <a:cs typeface="ＭＳ Ｐゴシック" pitchFamily="-105" charset="-128"/>
            </a:endParaRPr>
          </a:p>
          <a:p>
            <a:r>
              <a:rPr lang="en-US" b="1" dirty="0">
                <a:solidFill>
                  <a:srgbClr val="000000"/>
                </a:solidFill>
                <a:ea typeface="ＭＳ Ｐゴシック" pitchFamily="-105" charset="-128"/>
                <a:cs typeface="ＭＳ Ｐゴシック" pitchFamily="-105" charset="-128"/>
              </a:rPr>
              <a:t>Appropriate information </a:t>
            </a:r>
            <a:r>
              <a:rPr lang="en-US" dirty="0">
                <a:solidFill>
                  <a:srgbClr val="000000"/>
                </a:solidFill>
                <a:ea typeface="ＭＳ Ｐゴシック" pitchFamily="-105" charset="-128"/>
                <a:cs typeface="ＭＳ Ｐゴシック" pitchFamily="-105" charset="-128"/>
              </a:rPr>
              <a:t>– ensure you have the big picture. Knowing what has to be done, knowing what business is expected or booked, how many people are expected, what time frame or when is it required, who else is involved or needs to know, are all essential for planning.</a:t>
            </a:r>
          </a:p>
        </p:txBody>
      </p:sp>
    </p:spTree>
    <p:extLst>
      <p:ext uri="{BB962C8B-B14F-4D97-AF65-F5344CB8AC3E}">
        <p14:creationId xmlns:p14="http://schemas.microsoft.com/office/powerpoint/2010/main" val="334683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Organisational skills </a:t>
            </a:r>
            <a:endParaRPr lang="en-US" dirty="0"/>
          </a:p>
        </p:txBody>
      </p:sp>
      <p:sp>
        <p:nvSpPr>
          <p:cNvPr id="3" name="Content Placeholder 2"/>
          <p:cNvSpPr>
            <a:spLocks noGrp="1"/>
          </p:cNvSpPr>
          <p:nvPr>
            <p:ph sz="quarter" idx="10"/>
          </p:nvPr>
        </p:nvSpPr>
        <p:spPr>
          <a:xfrm>
            <a:off x="457200" y="1268760"/>
            <a:ext cx="8229600" cy="4392488"/>
          </a:xfrm>
        </p:spPr>
        <p:txBody>
          <a:bodyPr/>
          <a:lstStyle/>
          <a:p>
            <a:r>
              <a:rPr lang="en-US" b="1" dirty="0">
                <a:solidFill>
                  <a:srgbClr val="000000"/>
                </a:solidFill>
                <a:ea typeface="ＭＳ Ｐゴシック" pitchFamily="-105" charset="-128"/>
                <a:cs typeface="ＭＳ Ｐゴシック" pitchFamily="-105" charset="-128"/>
              </a:rPr>
              <a:t>Appropriate information </a:t>
            </a:r>
            <a:r>
              <a:rPr lang="en-US" dirty="0">
                <a:solidFill>
                  <a:srgbClr val="000000"/>
                </a:solidFill>
                <a:ea typeface="ＭＳ Ｐゴシック" pitchFamily="-105" charset="-128"/>
                <a:cs typeface="ＭＳ Ｐゴシック" pitchFamily="-105" charset="-128"/>
              </a:rPr>
              <a:t>–</a:t>
            </a:r>
          </a:p>
          <a:p>
            <a:r>
              <a:rPr lang="en-US" b="1" dirty="0">
                <a:solidFill>
                  <a:srgbClr val="000000"/>
                </a:solidFill>
                <a:ea typeface="ＭＳ Ｐゴシック" pitchFamily="-105" charset="-128"/>
                <a:cs typeface="ＭＳ Ｐゴシック" pitchFamily="-105" charset="-128"/>
              </a:rPr>
              <a:t>Where to find it: </a:t>
            </a:r>
            <a:r>
              <a:rPr lang="en-US" dirty="0">
                <a:solidFill>
                  <a:srgbClr val="000000"/>
                </a:solidFill>
                <a:ea typeface="ＭＳ Ｐゴシック" pitchFamily="-105" charset="-128"/>
                <a:cs typeface="ＭＳ Ｐゴシック" pitchFamily="-105" charset="-128"/>
              </a:rPr>
              <a:t>Staff meetings or briefings</a:t>
            </a:r>
            <a:r>
              <a:rPr lang="en-US" b="1" dirty="0">
                <a:solidFill>
                  <a:srgbClr val="000000"/>
                </a:solidFill>
                <a:ea typeface="ＭＳ Ｐゴシック" pitchFamily="-105" charset="-128"/>
                <a:cs typeface="ＭＳ Ｐゴシック" pitchFamily="-105" charset="-128"/>
              </a:rPr>
              <a:t>, </a:t>
            </a:r>
            <a:r>
              <a:rPr lang="en-US" dirty="0">
                <a:solidFill>
                  <a:srgbClr val="000000"/>
                </a:solidFill>
                <a:ea typeface="ＭＳ Ｐゴシック" pitchFamily="-105" charset="-128"/>
                <a:cs typeface="ＭＳ Ｐゴシック" pitchFamily="-105" charset="-128"/>
              </a:rPr>
              <a:t>function sheets, section standardise operation sheets, notice boards, supervisors or heads of department.</a:t>
            </a:r>
            <a:endParaRPr lang="en-US" b="1" dirty="0">
              <a:solidFill>
                <a:srgbClr val="000000"/>
              </a:solidFill>
              <a:ea typeface="ＭＳ Ｐゴシック" pitchFamily="-105" charset="-128"/>
              <a:cs typeface="ＭＳ Ｐゴシック" pitchFamily="-105" charset="-128"/>
            </a:endParaRPr>
          </a:p>
          <a:p>
            <a:r>
              <a:rPr lang="en-US" b="1" dirty="0">
                <a:solidFill>
                  <a:srgbClr val="000000"/>
                </a:solidFill>
                <a:ea typeface="ＭＳ Ｐゴシック" pitchFamily="-105" charset="-128"/>
                <a:cs typeface="ＭＳ Ｐゴシック" pitchFamily="-105" charset="-128"/>
              </a:rPr>
              <a:t>Time planning: </a:t>
            </a:r>
            <a:r>
              <a:rPr lang="en-US" dirty="0">
                <a:solidFill>
                  <a:srgbClr val="000000"/>
                </a:solidFill>
                <a:ea typeface="ＭＳ Ｐゴシック" pitchFamily="-105" charset="-128"/>
                <a:cs typeface="ＭＳ Ｐゴシック" pitchFamily="-105" charset="-128"/>
              </a:rPr>
              <a:t>Breaking down daily requirements or workload into manageable and logical steps, with estimated time frames (whilst building in contingency or extra time), contributes to effective work skills. Knowing whether you are on time or not will signal whether you may need a little help to meet the all-important service time or goal. </a:t>
            </a:r>
          </a:p>
          <a:p>
            <a:r>
              <a:rPr lang="en-US" dirty="0">
                <a:solidFill>
                  <a:srgbClr val="000000"/>
                </a:solidFill>
                <a:ea typeface="ＭＳ Ｐゴシック" pitchFamily="-105" charset="-128"/>
                <a:cs typeface="ＭＳ Ｐゴシック" pitchFamily="-105" charset="-128"/>
              </a:rPr>
              <a:t>The use of a time plan or checklist is an effective way to stay </a:t>
            </a:r>
            <a:r>
              <a:rPr lang="en-US" dirty="0" err="1">
                <a:solidFill>
                  <a:srgbClr val="000000"/>
                </a:solidFill>
                <a:ea typeface="ＭＳ Ｐゴシック" pitchFamily="-105" charset="-128"/>
                <a:cs typeface="ＭＳ Ｐゴシック" pitchFamily="-105" charset="-128"/>
              </a:rPr>
              <a:t>organised</a:t>
            </a:r>
            <a:r>
              <a:rPr lang="en-US" dirty="0">
                <a:solidFill>
                  <a:srgbClr val="000000"/>
                </a:solidFill>
                <a:ea typeface="ＭＳ Ｐゴシック" pitchFamily="-105" charset="-128"/>
                <a:cs typeface="ＭＳ Ｐゴシック" pitchFamily="-105" charset="-128"/>
              </a:rPr>
              <a:t> throughout the day, ensuring you stay on track.</a:t>
            </a:r>
          </a:p>
          <a:p>
            <a:pPr lvl="0"/>
            <a:endParaRPr lang="en-GB"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52782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Organisational skills </a:t>
            </a:r>
            <a:endParaRPr lang="en-US" dirty="0"/>
          </a:p>
        </p:txBody>
      </p:sp>
      <p:sp>
        <p:nvSpPr>
          <p:cNvPr id="3" name="Content Placeholder 2"/>
          <p:cNvSpPr>
            <a:spLocks noGrp="1"/>
          </p:cNvSpPr>
          <p:nvPr>
            <p:ph sz="quarter" idx="10"/>
          </p:nvPr>
        </p:nvSpPr>
        <p:spPr>
          <a:xfrm>
            <a:off x="457200" y="1772816"/>
            <a:ext cx="8229600" cy="4246984"/>
          </a:xfrm>
        </p:spPr>
        <p:txBody>
          <a:bodyPr/>
          <a:lstStyle/>
          <a:p>
            <a:r>
              <a:rPr lang="en-US" b="1" dirty="0" err="1">
                <a:solidFill>
                  <a:srgbClr val="000000"/>
                </a:solidFill>
                <a:ea typeface="ＭＳ Ｐゴシック" pitchFamily="-105" charset="-128"/>
                <a:cs typeface="ＭＳ Ｐゴシック" pitchFamily="-105" charset="-128"/>
              </a:rPr>
              <a:t>Standardised</a:t>
            </a:r>
            <a:r>
              <a:rPr lang="en-US" b="1" dirty="0">
                <a:solidFill>
                  <a:srgbClr val="000000"/>
                </a:solidFill>
                <a:ea typeface="ＭＳ Ｐゴシック" pitchFamily="-105" charset="-128"/>
                <a:cs typeface="ＭＳ Ｐゴシック" pitchFamily="-105" charset="-128"/>
              </a:rPr>
              <a:t> operating procedures </a:t>
            </a:r>
            <a:r>
              <a:rPr lang="en-GB" b="1" dirty="0">
                <a:solidFill>
                  <a:srgbClr val="000000"/>
                </a:solidFill>
                <a:ea typeface="ＭＳ Ｐゴシック" pitchFamily="-105" charset="-128"/>
                <a:cs typeface="ＭＳ Ｐゴシック" pitchFamily="-105" charset="-128"/>
              </a:rPr>
              <a:t>(SOPs) </a:t>
            </a:r>
            <a:r>
              <a:rPr lang="en-GB" dirty="0">
                <a:solidFill>
                  <a:srgbClr val="000000"/>
                </a:solidFill>
                <a:ea typeface="ＭＳ Ｐゴシック" pitchFamily="-105" charset="-128"/>
                <a:cs typeface="ＭＳ Ｐゴシック" pitchFamily="-105" charset="-128"/>
              </a:rPr>
              <a:t>are step-by-step instructions that act as guidelines for employee work processes. Whether written up in numbered steps or formatted as flow charts, effective SOPs are complete, clearly written, and based on input from the workers who do the job. When employees follow the SOP for a particular job, they produce a product that is consistent and predictable saving time, energy and costs for a business.</a:t>
            </a:r>
            <a:r>
              <a:rPr lang="en-US" dirty="0">
                <a:solidFill>
                  <a:srgbClr val="000000"/>
                </a:solidFill>
                <a:ea typeface="ＭＳ Ｐゴシック" pitchFamily="-105" charset="-128"/>
                <a:cs typeface="ＭＳ Ｐゴシック" pitchFamily="-105" charset="-128"/>
              </a:rPr>
              <a:t> </a:t>
            </a:r>
            <a:endParaRPr lang="en-US" b="1" dirty="0">
              <a:solidFill>
                <a:srgbClr val="000000"/>
              </a:solidFill>
              <a:ea typeface="ＭＳ Ｐゴシック" pitchFamily="-105" charset="-128"/>
              <a:cs typeface="ＭＳ Ｐゴシック" pitchFamily="-105" charset="-128"/>
            </a:endParaRPr>
          </a:p>
          <a:p>
            <a:r>
              <a:rPr lang="en-US" b="1" dirty="0">
                <a:solidFill>
                  <a:srgbClr val="000000"/>
                </a:solidFill>
                <a:ea typeface="ＭＳ Ｐゴシック" pitchFamily="-105" charset="-128"/>
                <a:cs typeface="ＭＳ Ｐゴシック" pitchFamily="-105" charset="-128"/>
              </a:rPr>
              <a:t>Communication </a:t>
            </a:r>
            <a:r>
              <a:rPr lang="en-US" dirty="0">
                <a:solidFill>
                  <a:srgbClr val="000000"/>
                </a:solidFill>
                <a:ea typeface="ＭＳ Ｐゴシック" pitchFamily="-105" charset="-128"/>
                <a:cs typeface="ＭＳ Ｐゴシック" pitchFamily="-105" charset="-128"/>
              </a:rPr>
              <a:t>–</a:t>
            </a:r>
            <a:r>
              <a:rPr lang="en-US" b="1" dirty="0">
                <a:solidFill>
                  <a:srgbClr val="000000"/>
                </a:solidFill>
                <a:ea typeface="ＭＳ Ｐゴシック" pitchFamily="-105" charset="-128"/>
                <a:cs typeface="ＭＳ Ｐゴシック" pitchFamily="-105" charset="-128"/>
              </a:rPr>
              <a:t> </a:t>
            </a:r>
            <a:r>
              <a:rPr lang="en-US" dirty="0">
                <a:solidFill>
                  <a:srgbClr val="000000"/>
                </a:solidFill>
                <a:ea typeface="ＭＳ Ｐゴシック" pitchFamily="-105" charset="-128"/>
                <a:cs typeface="ＭＳ Ｐゴシック" pitchFamily="-105" charset="-128"/>
              </a:rPr>
              <a:t>a written communication plan is best. Letting people know what your plan is and what you might do should things not go to plan (contingency) is good business practice.</a:t>
            </a:r>
          </a:p>
        </p:txBody>
      </p:sp>
    </p:spTree>
    <p:extLst>
      <p:ext uri="{BB962C8B-B14F-4D97-AF65-F5344CB8AC3E}">
        <p14:creationId xmlns:p14="http://schemas.microsoft.com/office/powerpoint/2010/main" val="335771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Organisational skills </a:t>
            </a:r>
            <a:endParaRPr lang="en-US" dirty="0"/>
          </a:p>
        </p:txBody>
      </p:sp>
      <p:sp>
        <p:nvSpPr>
          <p:cNvPr id="3" name="Content Placeholder 2"/>
          <p:cNvSpPr>
            <a:spLocks noGrp="1"/>
          </p:cNvSpPr>
          <p:nvPr>
            <p:ph sz="quarter" idx="10"/>
          </p:nvPr>
        </p:nvSpPr>
        <p:spPr>
          <a:xfrm>
            <a:off x="457200" y="1484784"/>
            <a:ext cx="8229600" cy="1080120"/>
          </a:xfrm>
        </p:spPr>
        <p:txBody>
          <a:bodyPr/>
          <a:lstStyle/>
          <a:p>
            <a:r>
              <a:rPr lang="en-US" b="1" dirty="0">
                <a:solidFill>
                  <a:srgbClr val="000000"/>
                </a:solidFill>
                <a:ea typeface="ＭＳ Ｐゴシック" pitchFamily="-105" charset="-128"/>
                <a:cs typeface="ＭＳ Ｐゴシック" pitchFamily="-105" charset="-128"/>
              </a:rPr>
              <a:t>Help getting there </a:t>
            </a:r>
            <a:r>
              <a:rPr lang="en-US" dirty="0">
                <a:solidFill>
                  <a:srgbClr val="000000"/>
                </a:solidFill>
                <a:ea typeface="ＭＳ Ｐゴシック" pitchFamily="-105" charset="-128"/>
                <a:cs typeface="ＭＳ Ｐゴシック" pitchFamily="-105" charset="-128"/>
              </a:rPr>
              <a:t>– don’t be afraid to ask for help. Ultimately you are working as a team. Meeting the guests’ needs and expectations is only achievable if all the parts of the jigsaw come together.</a:t>
            </a:r>
            <a:endParaRPr lang="en-US" b="1" dirty="0">
              <a:solidFill>
                <a:srgbClr val="000000"/>
              </a:solidFill>
              <a:ea typeface="ＭＳ Ｐゴシック" pitchFamily="-105" charset="-128"/>
              <a:cs typeface="ＭＳ Ｐゴシック" pitchFamily="-105" charset="-128"/>
            </a:endParaRPr>
          </a:p>
        </p:txBody>
      </p:sp>
      <p:sp>
        <p:nvSpPr>
          <p:cNvPr id="5" name="TextBox 4">
            <a:extLst>
              <a:ext uri="{FF2B5EF4-FFF2-40B4-BE49-F238E27FC236}">
                <a16:creationId xmlns:a16="http://schemas.microsoft.com/office/drawing/2014/main" id="{A898AAF7-615F-447A-B4BB-EED14B071F4F}"/>
              </a:ext>
            </a:extLst>
          </p:cNvPr>
          <p:cNvSpPr txBox="1"/>
          <p:nvPr/>
        </p:nvSpPr>
        <p:spPr>
          <a:xfrm>
            <a:off x="457200" y="2676642"/>
            <a:ext cx="8147248" cy="1323439"/>
          </a:xfrm>
          <a:prstGeom prst="rect">
            <a:avLst/>
          </a:prstGeom>
          <a:noFill/>
        </p:spPr>
        <p:txBody>
          <a:bodyPr wrap="square" rtlCol="0">
            <a:spAutoFit/>
          </a:bodyPr>
          <a:lstStyle/>
          <a:p>
            <a:r>
              <a:rPr lang="en-US" b="1" dirty="0">
                <a:solidFill>
                  <a:srgbClr val="000000"/>
                </a:solidFill>
              </a:rPr>
              <a:t>Respond and adapt to daily requirements </a:t>
            </a:r>
            <a:r>
              <a:rPr lang="en-US" dirty="0">
                <a:solidFill>
                  <a:srgbClr val="000000"/>
                </a:solidFill>
              </a:rPr>
              <a:t>–</a:t>
            </a:r>
            <a:r>
              <a:rPr lang="en-US" b="1" dirty="0">
                <a:solidFill>
                  <a:srgbClr val="000000"/>
                </a:solidFill>
              </a:rPr>
              <a:t> </a:t>
            </a:r>
            <a:r>
              <a:rPr lang="en-GB" dirty="0">
                <a:solidFill>
                  <a:srgbClr val="000000"/>
                </a:solidFill>
              </a:rPr>
              <a:t>even though you have planned and prepared, being ready to change tac, respond to special requests or things that do not go according to your schedule is essential for hospitality business success.</a:t>
            </a:r>
          </a:p>
        </p:txBody>
      </p:sp>
      <p:pic>
        <p:nvPicPr>
          <p:cNvPr id="7" name="Picture 6">
            <a:extLst>
              <a:ext uri="{FF2B5EF4-FFF2-40B4-BE49-F238E27FC236}">
                <a16:creationId xmlns:a16="http://schemas.microsoft.com/office/drawing/2014/main" id="{FF5DC17E-C3BD-7948-932D-0532AC981151}"/>
              </a:ext>
            </a:extLst>
          </p:cNvPr>
          <p:cNvPicPr>
            <a:picLocks noChangeAspect="1"/>
          </p:cNvPicPr>
          <p:nvPr/>
        </p:nvPicPr>
        <p:blipFill>
          <a:blip r:embed="rId2"/>
          <a:stretch>
            <a:fillRect/>
          </a:stretch>
        </p:blipFill>
        <p:spPr>
          <a:xfrm>
            <a:off x="755576" y="4118376"/>
            <a:ext cx="7092280" cy="1773070"/>
          </a:xfrm>
          <a:prstGeom prst="rect">
            <a:avLst/>
          </a:prstGeom>
        </p:spPr>
      </p:pic>
    </p:spTree>
    <p:extLst>
      <p:ext uri="{BB962C8B-B14F-4D97-AF65-F5344CB8AC3E}">
        <p14:creationId xmlns:p14="http://schemas.microsoft.com/office/powerpoint/2010/main" val="284405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1519888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1836</TotalTime>
  <Words>718</Words>
  <Application>Microsoft Macintosh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Lucida Grande</vt:lpstr>
      <vt:lpstr>Symbol</vt:lpstr>
      <vt:lpstr>Times New Roman</vt:lpstr>
      <vt:lpstr>Default Design</vt:lpstr>
      <vt:lpstr>Apply professional workplace standards</vt:lpstr>
      <vt:lpstr>Time management skills</vt:lpstr>
      <vt:lpstr>Time management skills</vt:lpstr>
      <vt:lpstr>Organisational skills </vt:lpstr>
      <vt:lpstr>Organisational skills </vt:lpstr>
      <vt:lpstr>Organisational skills </vt:lpstr>
      <vt:lpstr>Organisational skills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184</cp:revision>
  <dcterms:created xsi:type="dcterms:W3CDTF">2013-05-28T00:38:54Z</dcterms:created>
  <dcterms:modified xsi:type="dcterms:W3CDTF">2020-04-07T09:47:48Z</dcterms:modified>
</cp:coreProperties>
</file>