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9"/>
  </p:notesMasterIdLst>
  <p:handoutMasterIdLst>
    <p:handoutMasterId r:id="rId10"/>
  </p:handoutMasterIdLst>
  <p:sldIdLst>
    <p:sldId id="256" r:id="rId2"/>
    <p:sldId id="328" r:id="rId3"/>
    <p:sldId id="351" r:id="rId4"/>
    <p:sldId id="355" r:id="rId5"/>
    <p:sldId id="368" r:id="rId6"/>
    <p:sldId id="369" r:id="rId7"/>
    <p:sldId id="380" r:id="rId8"/>
  </p:sldIdLst>
  <p:sldSz cx="9144000" cy="6858000" type="screen4x3"/>
  <p:notesSz cx="6858000" cy="9144000"/>
  <p:custDataLst>
    <p:tags r:id="rId11"/>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Flanagan" initials="PF" lastIdx="2" clrIdx="0">
    <p:extLst>
      <p:ext uri="{19B8F6BF-5375-455C-9EA6-DF929625EA0E}">
        <p15:presenceInfo xmlns:p15="http://schemas.microsoft.com/office/powerpoint/2012/main" userId="Patrick Flanagan" providerId="None"/>
      </p:ext>
    </p:extLst>
  </p:cmAuthor>
  <p:cmAuthor id="2" name="Bridget Halford" initials="BH" lastIdx="5" clrIdx="1">
    <p:extLst>
      <p:ext uri="{19B8F6BF-5375-455C-9EA6-DF929625EA0E}">
        <p15:presenceInfo xmlns:p15="http://schemas.microsoft.com/office/powerpoint/2012/main" userId="6bc939378fc2898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97"/>
    <p:restoredTop sz="94687"/>
  </p:normalViewPr>
  <p:slideViewPr>
    <p:cSldViewPr showGuides="1">
      <p:cViewPr varScale="1">
        <p:scale>
          <a:sx n="104" d="100"/>
          <a:sy n="104" d="100"/>
        </p:scale>
        <p:origin x="1592"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4/7/20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34106"/>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dirty="0">
                <a:solidFill>
                  <a:schemeClr val="bg1"/>
                </a:solidFill>
              </a:rPr>
              <a:t>Level 2 </a:t>
            </a:r>
            <a:r>
              <a:rPr lang="en-GB" sz="1400" b="1" dirty="0">
                <a:solidFill>
                  <a:schemeClr val="bg1"/>
                </a:solidFill>
              </a:rPr>
              <a:t>Hospitality and Catering</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2017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7</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hf sldNum="0"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15"/>
          <p:cNvSpPr>
            <a:spLocks noGrp="1" noChangeArrowheads="1"/>
          </p:cNvSpPr>
          <p:nvPr>
            <p:ph type="title"/>
          </p:nvPr>
        </p:nvSpPr>
        <p:spPr>
          <a:xfrm>
            <a:off x="457200" y="3837421"/>
            <a:ext cx="8218488" cy="850032"/>
          </a:xfrm>
        </p:spPr>
        <p:txBody>
          <a:bodyPr anchor="t"/>
          <a:lstStyle/>
          <a:p>
            <a:pPr eaLnBrk="1" hangingPunct="1"/>
            <a:r>
              <a:rPr lang="en-GB" dirty="0"/>
              <a:t>Work as part of a team</a:t>
            </a:r>
            <a:endParaRPr lang="en-GB" dirty="0">
              <a:ea typeface="ＭＳ Ｐゴシック" pitchFamily="-105" charset="-128"/>
              <a:cs typeface="ＭＳ Ｐゴシック" pitchFamily="-105" charset="-128"/>
            </a:endParaRPr>
          </a:p>
        </p:txBody>
      </p:sp>
      <p:sp>
        <p:nvSpPr>
          <p:cNvPr id="2050" name="Rectangle 14"/>
          <p:cNvSpPr>
            <a:spLocks noGrp="1" noChangeArrowheads="1"/>
          </p:cNvSpPr>
          <p:nvPr>
            <p:ph sz="quarter" idx="10"/>
          </p:nvPr>
        </p:nvSpPr>
        <p:spPr>
          <a:xfrm>
            <a:off x="457200" y="1916832"/>
            <a:ext cx="8229600" cy="1800200"/>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a:solidFill>
                  <a:srgbClr val="D81E05"/>
                </a:solidFill>
                <a:ea typeface="Arial" pitchFamily="-105" charset="0"/>
                <a:cs typeface="Arial" pitchFamily="-105" charset="0"/>
              </a:rPr>
              <a:t> </a:t>
            </a:r>
          </a:p>
        </p:txBody>
      </p:sp>
      <p:sp>
        <p:nvSpPr>
          <p:cNvPr id="2054" name="TextBox 9"/>
          <p:cNvSpPr txBox="1">
            <a:spLocks noChangeArrowheads="1"/>
          </p:cNvSpPr>
          <p:nvPr/>
        </p:nvSpPr>
        <p:spPr bwMode="auto">
          <a:xfrm>
            <a:off x="762000" y="2209800"/>
            <a:ext cx="7696200" cy="461963"/>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205: Professional workplace standards</a:t>
            </a:r>
            <a:endParaRPr lang="en-US" sz="2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dirty="0"/>
              <a:t>Introduction</a:t>
            </a:r>
            <a:endParaRPr lang="en-US" dirty="0"/>
          </a:p>
        </p:txBody>
      </p:sp>
      <p:sp>
        <p:nvSpPr>
          <p:cNvPr id="3075" name="Content Placeholder 2"/>
          <p:cNvSpPr>
            <a:spLocks noGrp="1"/>
          </p:cNvSpPr>
          <p:nvPr>
            <p:ph sz="quarter" idx="10"/>
          </p:nvPr>
        </p:nvSpPr>
        <p:spPr>
          <a:xfrm>
            <a:off x="457200" y="1628800"/>
            <a:ext cx="4834880" cy="4608512"/>
          </a:xfrm>
        </p:spPr>
        <p:txBody>
          <a:bodyPr/>
          <a:lstStyle/>
          <a:p>
            <a:r>
              <a:rPr lang="en-GB" dirty="0"/>
              <a:t>Teams invariably outperform individuals if they are working effectively. When groups come together to solve a problem, they come up with more creative and flexible solutions than could individuals. </a:t>
            </a:r>
          </a:p>
          <a:p>
            <a:r>
              <a:rPr lang="en-GB" dirty="0"/>
              <a:t>In a hospitality business, excellent products and services is always a team effort. If the meal is not well prepared or if the service is poor, the customer may not enjoy the dining experience. All members of the team have a role in making the customers experience memorable.</a:t>
            </a:r>
          </a:p>
        </p:txBody>
      </p:sp>
      <p:pic>
        <p:nvPicPr>
          <p:cNvPr id="4" name="Picture 3">
            <a:extLst>
              <a:ext uri="{FF2B5EF4-FFF2-40B4-BE49-F238E27FC236}">
                <a16:creationId xmlns:a16="http://schemas.microsoft.com/office/drawing/2014/main" id="{A3508847-B2A3-634B-BB9C-2076D6A487E5}"/>
              </a:ext>
            </a:extLst>
          </p:cNvPr>
          <p:cNvPicPr>
            <a:picLocks noChangeAspect="1"/>
          </p:cNvPicPr>
          <p:nvPr/>
        </p:nvPicPr>
        <p:blipFill>
          <a:blip r:embed="rId2"/>
          <a:stretch>
            <a:fillRect/>
          </a:stretch>
        </p:blipFill>
        <p:spPr>
          <a:xfrm>
            <a:off x="5247795" y="1988840"/>
            <a:ext cx="3456384" cy="230425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718592"/>
          </a:xfrm>
        </p:spPr>
        <p:txBody>
          <a:bodyPr/>
          <a:lstStyle/>
          <a:p>
            <a:r>
              <a:rPr lang="en-GB" dirty="0"/>
              <a:t>Collaborative approach</a:t>
            </a:r>
            <a:endParaRPr lang="en-US" dirty="0"/>
          </a:p>
        </p:txBody>
      </p:sp>
      <p:sp>
        <p:nvSpPr>
          <p:cNvPr id="3" name="Content Placeholder 2"/>
          <p:cNvSpPr>
            <a:spLocks noGrp="1"/>
          </p:cNvSpPr>
          <p:nvPr>
            <p:ph sz="quarter" idx="10"/>
          </p:nvPr>
        </p:nvSpPr>
        <p:spPr>
          <a:xfrm>
            <a:off x="457200" y="1556792"/>
            <a:ext cx="8229600" cy="5301208"/>
          </a:xfrm>
        </p:spPr>
        <p:txBody>
          <a:bodyPr/>
          <a:lstStyle/>
          <a:p>
            <a:r>
              <a:rPr lang="en-GB" dirty="0"/>
              <a:t>A collaborative team is a group of individuals who share common beliefs and work towards common goals. Collaborative team members spend time discussing and planning what they hope to accomplish as a team and set team and individual goals for reaching that vision. </a:t>
            </a:r>
          </a:p>
          <a:p>
            <a:r>
              <a:rPr lang="en-US" b="1" dirty="0">
                <a:ea typeface="ＭＳ Ｐゴシック" pitchFamily="-105" charset="-128"/>
                <a:cs typeface="ＭＳ Ｐゴシック" pitchFamily="-105" charset="-128"/>
              </a:rPr>
              <a:t>Team member collaboration:</a:t>
            </a:r>
          </a:p>
          <a:p>
            <a:pPr marL="558800" lvl="1" indent="-342900">
              <a:lnSpc>
                <a:spcPct val="100000"/>
              </a:lnSpc>
              <a:spcBef>
                <a:spcPts val="600"/>
              </a:spcBef>
              <a:spcAft>
                <a:spcPts val="0"/>
              </a:spcAft>
              <a:buClr>
                <a:srgbClr val="FF0000"/>
              </a:buClr>
              <a:buFont typeface="Symbol" panose="05050102010706020507" pitchFamily="18" charset="2"/>
              <a:buChar char=""/>
            </a:pPr>
            <a:r>
              <a:rPr lang="en-GB" dirty="0">
                <a:solidFill>
                  <a:srgbClr val="000000"/>
                </a:solidFill>
                <a:ea typeface="ＭＳ Ｐゴシック" pitchFamily="-105" charset="-128"/>
                <a:cs typeface="ＭＳ Ｐゴシック" pitchFamily="-105" charset="-128"/>
              </a:rPr>
              <a:t>buddy systems</a:t>
            </a:r>
          </a:p>
          <a:p>
            <a:pPr marL="558800" lvl="1" indent="-342900">
              <a:lnSpc>
                <a:spcPct val="100000"/>
              </a:lnSpc>
              <a:spcBef>
                <a:spcPts val="600"/>
              </a:spcBef>
              <a:spcAft>
                <a:spcPts val="0"/>
              </a:spcAft>
              <a:buClr>
                <a:srgbClr val="FF0000"/>
              </a:buClr>
              <a:buFont typeface="Symbol" panose="05050102010706020507" pitchFamily="18" charset="2"/>
              <a:buChar char=""/>
            </a:pPr>
            <a:r>
              <a:rPr lang="en-GB" dirty="0">
                <a:solidFill>
                  <a:srgbClr val="000000"/>
                </a:solidFill>
                <a:ea typeface="ＭＳ Ｐゴシック" pitchFamily="-105" charset="-128"/>
                <a:cs typeface="ＭＳ Ｐゴシック" pitchFamily="-105" charset="-128"/>
              </a:rPr>
              <a:t>team meetings</a:t>
            </a:r>
          </a:p>
          <a:p>
            <a:pPr lvl="0"/>
            <a:r>
              <a:rPr lang="en-GB" b="1" dirty="0">
                <a:solidFill>
                  <a:srgbClr val="000000"/>
                </a:solidFill>
                <a:ea typeface="ＭＳ Ｐゴシック" pitchFamily="-105" charset="-128"/>
                <a:cs typeface="ＭＳ Ｐゴシック" pitchFamily="-105" charset="-128"/>
              </a:rPr>
              <a:t>Inter-departmental collaboration:</a:t>
            </a:r>
            <a:endParaRPr lang="en-GB" dirty="0">
              <a:solidFill>
                <a:srgbClr val="000000"/>
              </a:solidFill>
              <a:ea typeface="ＭＳ Ｐゴシック" pitchFamily="-105" charset="-128"/>
              <a:cs typeface="ＭＳ Ｐゴシック" pitchFamily="-105" charset="-128"/>
            </a:endParaRPr>
          </a:p>
          <a:p>
            <a:pPr marL="558800" lvl="1" indent="-342900">
              <a:lnSpc>
                <a:spcPct val="100000"/>
              </a:lnSpc>
              <a:spcBef>
                <a:spcPts val="600"/>
              </a:spcBef>
              <a:spcAft>
                <a:spcPts val="0"/>
              </a:spcAft>
              <a:buClr>
                <a:srgbClr val="FF0000"/>
              </a:buClr>
              <a:buFont typeface="Symbol" panose="05050102010706020507" pitchFamily="18" charset="2"/>
              <a:buChar char=""/>
            </a:pPr>
            <a:r>
              <a:rPr lang="en-GB" dirty="0">
                <a:solidFill>
                  <a:srgbClr val="000000"/>
                </a:solidFill>
                <a:ea typeface="ＭＳ Ｐゴシック" pitchFamily="-105" charset="-128"/>
                <a:cs typeface="ＭＳ Ｐゴシック" pitchFamily="-105" charset="-128"/>
              </a:rPr>
              <a:t>reception and accommodation</a:t>
            </a:r>
          </a:p>
          <a:p>
            <a:pPr marL="558800" lvl="1" indent="-342900">
              <a:lnSpc>
                <a:spcPct val="100000"/>
              </a:lnSpc>
              <a:spcBef>
                <a:spcPts val="600"/>
              </a:spcBef>
              <a:spcAft>
                <a:spcPts val="0"/>
              </a:spcAft>
              <a:buClr>
                <a:srgbClr val="FF0000"/>
              </a:buClr>
              <a:buFont typeface="Symbol" panose="05050102010706020507" pitchFamily="18" charset="2"/>
              <a:buChar char=""/>
            </a:pPr>
            <a:r>
              <a:rPr lang="en-GB" dirty="0">
                <a:solidFill>
                  <a:srgbClr val="000000"/>
                </a:solidFill>
                <a:ea typeface="ＭＳ Ｐゴシック" pitchFamily="-105" charset="-128"/>
                <a:cs typeface="ＭＳ Ｐゴシック" pitchFamily="-105" charset="-128"/>
              </a:rPr>
              <a:t>kitchen and restaurant</a:t>
            </a:r>
          </a:p>
          <a:p>
            <a:pPr marL="558800" lvl="1" indent="-342900">
              <a:lnSpc>
                <a:spcPct val="100000"/>
              </a:lnSpc>
              <a:spcBef>
                <a:spcPts val="600"/>
              </a:spcBef>
              <a:spcAft>
                <a:spcPts val="0"/>
              </a:spcAft>
              <a:buClr>
                <a:srgbClr val="FF0000"/>
              </a:buClr>
              <a:buFont typeface="Symbol" panose="05050102010706020507" pitchFamily="18" charset="2"/>
              <a:buChar char=""/>
            </a:pPr>
            <a:r>
              <a:rPr lang="en-GB" dirty="0">
                <a:solidFill>
                  <a:srgbClr val="000000"/>
                </a:solidFill>
                <a:ea typeface="ＭＳ Ｐゴシック" pitchFamily="-105" charset="-128"/>
                <a:cs typeface="ＭＳ Ｐゴシック" pitchFamily="-105" charset="-128"/>
              </a:rPr>
              <a:t>restaurant and bar</a:t>
            </a:r>
          </a:p>
          <a:p>
            <a:pPr marL="342900" lvl="0" indent="-342900">
              <a:lnSpc>
                <a:spcPct val="100000"/>
              </a:lnSpc>
              <a:spcBef>
                <a:spcPts val="600"/>
              </a:spcBef>
              <a:spcAft>
                <a:spcPts val="0"/>
              </a:spcAft>
              <a:buClr>
                <a:srgbClr val="FF0000"/>
              </a:buClr>
              <a:buFont typeface="Symbol" panose="05050102010706020507" pitchFamily="18" charset="2"/>
              <a:buChar char=""/>
            </a:pPr>
            <a:endParaRPr lang="en-GB" sz="1800" dirty="0">
              <a:solidFill>
                <a:srgbClr val="000000"/>
              </a:solidFill>
              <a:ea typeface="ＭＳ Ｐゴシック" pitchFamily="-105" charset="-128"/>
              <a:cs typeface="ＭＳ Ｐゴシック" pitchFamily="-105" charset="-128"/>
            </a:endParaRPr>
          </a:p>
          <a:p>
            <a:endParaRPr lang="en-US" dirty="0"/>
          </a:p>
        </p:txBody>
      </p:sp>
      <p:pic>
        <p:nvPicPr>
          <p:cNvPr id="6" name="Picture 5">
            <a:extLst>
              <a:ext uri="{FF2B5EF4-FFF2-40B4-BE49-F238E27FC236}">
                <a16:creationId xmlns:a16="http://schemas.microsoft.com/office/drawing/2014/main" id="{A94271A6-4CC1-944A-8E84-2A6094616B07}"/>
              </a:ext>
            </a:extLst>
          </p:cNvPr>
          <p:cNvPicPr>
            <a:picLocks noChangeAspect="1"/>
          </p:cNvPicPr>
          <p:nvPr/>
        </p:nvPicPr>
        <p:blipFill>
          <a:blip r:embed="rId2"/>
          <a:stretch>
            <a:fillRect/>
          </a:stretch>
        </p:blipFill>
        <p:spPr>
          <a:xfrm>
            <a:off x="4709592" y="2924944"/>
            <a:ext cx="4434408" cy="2956272"/>
          </a:xfrm>
          <a:prstGeom prst="rect">
            <a:avLst/>
          </a:prstGeom>
        </p:spPr>
      </p:pic>
    </p:spTree>
    <p:extLst>
      <p:ext uri="{BB962C8B-B14F-4D97-AF65-F5344CB8AC3E}">
        <p14:creationId xmlns:p14="http://schemas.microsoft.com/office/powerpoint/2010/main" val="423381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430560"/>
          </a:xfrm>
        </p:spPr>
        <p:txBody>
          <a:bodyPr/>
          <a:lstStyle/>
          <a:p>
            <a:r>
              <a:rPr lang="en-GB" dirty="0"/>
              <a:t>Good practice dealing with colleagues</a:t>
            </a:r>
            <a:endParaRPr lang="en-US" dirty="0"/>
          </a:p>
        </p:txBody>
      </p:sp>
      <p:sp>
        <p:nvSpPr>
          <p:cNvPr id="3" name="Content Placeholder 2"/>
          <p:cNvSpPr>
            <a:spLocks noGrp="1"/>
          </p:cNvSpPr>
          <p:nvPr>
            <p:ph sz="quarter" idx="10"/>
          </p:nvPr>
        </p:nvSpPr>
        <p:spPr>
          <a:xfrm>
            <a:off x="457200" y="1556792"/>
            <a:ext cx="8229600" cy="4536504"/>
          </a:xfrm>
        </p:spPr>
        <p:txBody>
          <a:bodyPr/>
          <a:lstStyle/>
          <a:p>
            <a:pPr>
              <a:spcBef>
                <a:spcPts val="600"/>
              </a:spcBef>
              <a:spcAft>
                <a:spcPts val="600"/>
              </a:spcAft>
            </a:pPr>
            <a:r>
              <a:rPr lang="en-GB" dirty="0">
                <a:ea typeface="ＭＳ Ｐゴシック" pitchFamily="-105" charset="-128"/>
                <a:cs typeface="ＭＳ Ｐゴシック" pitchFamily="-105" charset="-128"/>
              </a:rPr>
              <a:t>Working with other team members whom you have a great work relationship with can make work fun. When morale is high, it leads to better productivity, which leads to better results.</a:t>
            </a:r>
            <a:endParaRPr lang="en-GB" sz="1800" dirty="0">
              <a:ea typeface="ＭＳ Ｐゴシック" pitchFamily="-105" charset="-128"/>
              <a:cs typeface="ＭＳ Ｐゴシック" pitchFamily="-105" charset="-128"/>
            </a:endParaRPr>
          </a:p>
          <a:p>
            <a:pPr>
              <a:spcBef>
                <a:spcPts val="600"/>
              </a:spcBef>
              <a:spcAft>
                <a:spcPts val="600"/>
              </a:spcAft>
            </a:pPr>
            <a:r>
              <a:rPr lang="en-GB" b="1" dirty="0">
                <a:ea typeface="ＭＳ Ｐゴシック" pitchFamily="-105" charset="-128"/>
                <a:cs typeface="ＭＳ Ｐゴシック" pitchFamily="-105" charset="-128"/>
              </a:rPr>
              <a:t>Apply appropriate communication techniques</a:t>
            </a:r>
            <a:r>
              <a:rPr lang="en-GB" dirty="0">
                <a:ea typeface="ＭＳ Ｐゴシック" pitchFamily="-105" charset="-128"/>
                <a:cs typeface="ＭＳ Ｐゴシック" pitchFamily="-105" charset="-128"/>
              </a:rPr>
              <a:t> – an</a:t>
            </a:r>
            <a:r>
              <a:rPr lang="en-GB" dirty="0"/>
              <a:t> ability to communicate effectively with supervisors, colleagues, and staff is essential, no matter what industry you work in. Convey a clear and concise message, whilst showing respect, empathy and friendliness as well as the right non-verbal cues.</a:t>
            </a:r>
          </a:p>
          <a:p>
            <a:pPr>
              <a:spcBef>
                <a:spcPts val="600"/>
              </a:spcBef>
              <a:spcAft>
                <a:spcPts val="600"/>
              </a:spcAft>
            </a:pPr>
            <a:r>
              <a:rPr lang="en-GB" b="1" dirty="0">
                <a:ea typeface="ＭＳ Ｐゴシック" pitchFamily="-105" charset="-128"/>
                <a:cs typeface="ＭＳ Ｐゴシック" pitchFamily="-105" charset="-128"/>
              </a:rPr>
              <a:t>Follow organisational procedures </a:t>
            </a:r>
            <a:r>
              <a:rPr lang="en-GB" sz="1800" dirty="0">
                <a:ea typeface="ＭＳ Ｐゴシック" pitchFamily="-105" charset="-128"/>
                <a:cs typeface="ＭＳ Ｐゴシック" pitchFamily="-105" charset="-128"/>
              </a:rPr>
              <a:t>–</a:t>
            </a:r>
            <a:r>
              <a:rPr lang="en-GB" dirty="0">
                <a:ea typeface="ＭＳ Ｐゴシック" pitchFamily="-105" charset="-128"/>
                <a:cs typeface="ＭＳ Ｐゴシック" pitchFamily="-105" charset="-128"/>
              </a:rPr>
              <a:t> t</a:t>
            </a:r>
            <a:r>
              <a:rPr lang="en-GB" dirty="0"/>
              <a:t>he goal of every procedure is to provide the employee with a clear and easily understood plan of action required to carry out or implement a policy.  It will also help eliminate common misunderstandings by identifying job responsibilities and establishing who should do what. </a:t>
            </a:r>
          </a:p>
          <a:p>
            <a:endParaRPr lang="en-US" dirty="0"/>
          </a:p>
        </p:txBody>
      </p:sp>
    </p:spTree>
    <p:extLst>
      <p:ext uri="{BB962C8B-B14F-4D97-AF65-F5344CB8AC3E}">
        <p14:creationId xmlns:p14="http://schemas.microsoft.com/office/powerpoint/2010/main" val="427234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430560"/>
          </a:xfrm>
        </p:spPr>
        <p:txBody>
          <a:bodyPr/>
          <a:lstStyle/>
          <a:p>
            <a:r>
              <a:rPr lang="en-GB" dirty="0"/>
              <a:t>Good practice dealing with colleagues</a:t>
            </a:r>
            <a:endParaRPr lang="en-US" dirty="0"/>
          </a:p>
        </p:txBody>
      </p:sp>
      <p:sp>
        <p:nvSpPr>
          <p:cNvPr id="3" name="Content Placeholder 2"/>
          <p:cNvSpPr>
            <a:spLocks noGrp="1"/>
          </p:cNvSpPr>
          <p:nvPr>
            <p:ph sz="quarter" idx="10"/>
          </p:nvPr>
        </p:nvSpPr>
        <p:spPr>
          <a:xfrm>
            <a:off x="457200" y="1556792"/>
            <a:ext cx="8229600" cy="4248472"/>
          </a:xfrm>
        </p:spPr>
        <p:txBody>
          <a:bodyPr/>
          <a:lstStyle/>
          <a:p>
            <a:pPr>
              <a:spcBef>
                <a:spcPts val="600"/>
              </a:spcBef>
              <a:spcAft>
                <a:spcPts val="600"/>
              </a:spcAft>
            </a:pPr>
            <a:r>
              <a:rPr lang="en-GB" b="1" dirty="0">
                <a:ea typeface="ＭＳ Ｐゴシック" pitchFamily="-105" charset="-128"/>
                <a:cs typeface="ＭＳ Ｐゴシック" pitchFamily="-105" charset="-128"/>
              </a:rPr>
              <a:t>Apply common courtesies </a:t>
            </a:r>
            <a:r>
              <a:rPr lang="en-GB" dirty="0">
                <a:ea typeface="ＭＳ Ｐゴシック" pitchFamily="-105" charset="-128"/>
                <a:cs typeface="ＭＳ Ｐゴシック" pitchFamily="-105" charset="-128"/>
              </a:rPr>
              <a:t>– </a:t>
            </a:r>
            <a:r>
              <a:rPr lang="en-GB" dirty="0"/>
              <a:t>maintaining a common courtesies culture within the workplace leads to a more productive and enjoyable workplace. Good manners are the foundation of positive relations with management and colleagues.</a:t>
            </a:r>
            <a:endParaRPr lang="en-GB" dirty="0">
              <a:solidFill>
                <a:srgbClr val="000000"/>
              </a:solidFill>
              <a:ea typeface="ＭＳ Ｐゴシック" pitchFamily="-105" charset="-128"/>
              <a:cs typeface="ＭＳ Ｐゴシック" pitchFamily="-105" charset="-128"/>
            </a:endParaRPr>
          </a:p>
          <a:p>
            <a:pPr>
              <a:spcBef>
                <a:spcPts val="600"/>
              </a:spcBef>
              <a:spcAft>
                <a:spcPts val="600"/>
              </a:spcAft>
            </a:pPr>
            <a:r>
              <a:rPr lang="en-GB" b="1" dirty="0">
                <a:ea typeface="ＭＳ Ｐゴシック" pitchFamily="-105" charset="-128"/>
                <a:cs typeface="ＭＳ Ｐゴシック" pitchFamily="-105" charset="-128"/>
              </a:rPr>
              <a:t>Respect your colleagues </a:t>
            </a:r>
            <a:r>
              <a:rPr lang="en-GB" dirty="0">
                <a:ea typeface="ＭＳ Ｐゴシック" pitchFamily="-105" charset="-128"/>
                <a:cs typeface="ＭＳ Ｐゴシック" pitchFamily="-105" charset="-128"/>
              </a:rPr>
              <a:t>– </a:t>
            </a:r>
            <a:r>
              <a:rPr lang="en-GB" dirty="0"/>
              <a:t>use their names when talking to them, valuing their opinion and having an open mind will ensure a positive culture within the hospitality business.</a:t>
            </a:r>
            <a:endParaRPr lang="en-GB" dirty="0">
              <a:solidFill>
                <a:srgbClr val="000000"/>
              </a:solidFill>
              <a:ea typeface="ＭＳ Ｐゴシック" pitchFamily="-105" charset="-128"/>
              <a:cs typeface="ＭＳ Ｐゴシック" pitchFamily="-105" charset="-128"/>
            </a:endParaRPr>
          </a:p>
          <a:p>
            <a:r>
              <a:rPr lang="en-GB" b="1" dirty="0">
                <a:ea typeface="ＭＳ Ｐゴシック" pitchFamily="-105" charset="-128"/>
                <a:cs typeface="ＭＳ Ｐゴシック" pitchFamily="-105" charset="-128"/>
              </a:rPr>
              <a:t>Respond in a timely manner </a:t>
            </a:r>
            <a:r>
              <a:rPr lang="en-GB" dirty="0">
                <a:ea typeface="ＭＳ Ｐゴシック" pitchFamily="-105" charset="-128"/>
                <a:cs typeface="ＭＳ Ｐゴシック" pitchFamily="-105" charset="-128"/>
              </a:rPr>
              <a:t>– </a:t>
            </a:r>
            <a:r>
              <a:rPr lang="en-GB" dirty="0"/>
              <a:t>prioritising responding to colleague's request or queries shows that we value them, by getting back to them as quickly as possible not only builds a relationship but can contribute to better service for the business and guest.</a:t>
            </a:r>
            <a:endParaRPr lang="en-GB" dirty="0">
              <a:solidFill>
                <a:srgbClr val="000000"/>
              </a:solidFill>
              <a:ea typeface="ＭＳ Ｐゴシック" pitchFamily="-105" charset="-128"/>
              <a:cs typeface="ＭＳ Ｐゴシック" pitchFamily="-105" charset="-128"/>
            </a:endParaRPr>
          </a:p>
          <a:p>
            <a:endParaRPr lang="en-GB" dirty="0">
              <a:solidFill>
                <a:srgbClr val="000000"/>
              </a:solidFill>
              <a:ea typeface="ＭＳ Ｐゴシック" pitchFamily="-105" charset="-128"/>
              <a:cs typeface="ＭＳ Ｐゴシック" pitchFamily="-105" charset="-128"/>
            </a:endParaRPr>
          </a:p>
          <a:p>
            <a:endParaRPr lang="en-US" dirty="0"/>
          </a:p>
        </p:txBody>
      </p:sp>
    </p:spTree>
    <p:extLst>
      <p:ext uri="{BB962C8B-B14F-4D97-AF65-F5344CB8AC3E}">
        <p14:creationId xmlns:p14="http://schemas.microsoft.com/office/powerpoint/2010/main" val="3015236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18488" cy="430560"/>
          </a:xfrm>
        </p:spPr>
        <p:txBody>
          <a:bodyPr/>
          <a:lstStyle/>
          <a:p>
            <a:r>
              <a:rPr lang="en-GB" dirty="0"/>
              <a:t>Good practice dealing with colleagues</a:t>
            </a:r>
            <a:endParaRPr lang="en-US" dirty="0"/>
          </a:p>
        </p:txBody>
      </p:sp>
      <p:sp>
        <p:nvSpPr>
          <p:cNvPr id="3" name="Content Placeholder 2"/>
          <p:cNvSpPr>
            <a:spLocks noGrp="1"/>
          </p:cNvSpPr>
          <p:nvPr>
            <p:ph sz="quarter" idx="10"/>
          </p:nvPr>
        </p:nvSpPr>
        <p:spPr>
          <a:xfrm>
            <a:off x="457200" y="1556792"/>
            <a:ext cx="8229600" cy="4752528"/>
          </a:xfrm>
        </p:spPr>
        <p:txBody>
          <a:bodyPr/>
          <a:lstStyle/>
          <a:p>
            <a:r>
              <a:rPr lang="en-GB" b="1" dirty="0">
                <a:ea typeface="ＭＳ Ｐゴシック" pitchFamily="-105" charset="-128"/>
                <a:cs typeface="ＭＳ Ｐゴシック" pitchFamily="-105" charset="-128"/>
              </a:rPr>
              <a:t>Support product knowledge and give advice when asked </a:t>
            </a:r>
            <a:r>
              <a:rPr lang="en-GB" dirty="0">
                <a:ea typeface="ＭＳ Ｐゴシック" pitchFamily="-105" charset="-128"/>
                <a:cs typeface="ＭＳ Ｐゴシック" pitchFamily="-105" charset="-128"/>
              </a:rPr>
              <a:t>– </a:t>
            </a:r>
            <a:r>
              <a:rPr lang="en-GB" dirty="0"/>
              <a:t>sharing product knowledge or skill when asked by a colleague improves workplace productivity, standards and creates a collaborative environment where colleagues support each other to better the guests experience.</a:t>
            </a:r>
            <a:endParaRPr lang="en-GB" dirty="0">
              <a:solidFill>
                <a:srgbClr val="000000"/>
              </a:solidFill>
              <a:ea typeface="ＭＳ Ｐゴシック" pitchFamily="-105" charset="-128"/>
              <a:cs typeface="ＭＳ Ｐゴシック" pitchFamily="-105" charset="-128"/>
            </a:endParaRPr>
          </a:p>
          <a:p>
            <a:r>
              <a:rPr lang="en-GB" b="1" dirty="0">
                <a:ea typeface="ＭＳ Ｐゴシック" pitchFamily="-105" charset="-128"/>
                <a:cs typeface="ＭＳ Ｐゴシック" pitchFamily="-105" charset="-128"/>
              </a:rPr>
              <a:t>Meet colleague’s expectations </a:t>
            </a:r>
            <a:r>
              <a:rPr lang="en-GB" dirty="0">
                <a:ea typeface="ＭＳ Ｐゴシック" pitchFamily="-105" charset="-128"/>
                <a:cs typeface="ＭＳ Ｐゴシック" pitchFamily="-105" charset="-128"/>
              </a:rPr>
              <a:t>– in </a:t>
            </a:r>
            <a:r>
              <a:rPr lang="en-GB" dirty="0"/>
              <a:t>modern business landscapes, employees expect to be treated with respect, to trust and be trusted by the people they work with, to feel job secure, and to have opportunities to use their skills and abilities in a safe workplace. </a:t>
            </a:r>
          </a:p>
          <a:p>
            <a:r>
              <a:rPr lang="en-GB" b="1" dirty="0">
                <a:ea typeface="ＭＳ Ｐゴシック" pitchFamily="-105" charset="-128"/>
                <a:cs typeface="ＭＳ Ｐゴシック" pitchFamily="-105" charset="-128"/>
              </a:rPr>
              <a:t>Check back in with a colleague </a:t>
            </a:r>
            <a:r>
              <a:rPr lang="en-GB" dirty="0">
                <a:ea typeface="ＭＳ Ｐゴシック" pitchFamily="-105" charset="-128"/>
                <a:cs typeface="ＭＳ Ｐゴシック" pitchFamily="-105" charset="-128"/>
              </a:rPr>
              <a:t>– can demonstrate they are valued, by following up on a concern or answer, to see how they got on or do they need any further assistance creates a better relationship and understanding.</a:t>
            </a:r>
            <a:endParaRPr lang="en-GB" dirty="0">
              <a:solidFill>
                <a:srgbClr val="000000"/>
              </a:solidFill>
              <a:ea typeface="ＭＳ Ｐゴシック" pitchFamily="-105" charset="-128"/>
              <a:cs typeface="ＭＳ Ｐゴシック" pitchFamily="-105" charset="-128"/>
            </a:endParaRPr>
          </a:p>
          <a:p>
            <a:endParaRPr lang="en-GB" dirty="0">
              <a:solidFill>
                <a:srgbClr val="000000"/>
              </a:solidFill>
              <a:ea typeface="ＭＳ Ｐゴシック" pitchFamily="-105" charset="-128"/>
              <a:cs typeface="ＭＳ Ｐゴシック" pitchFamily="-105" charset="-128"/>
            </a:endParaRPr>
          </a:p>
          <a:p>
            <a:endParaRPr lang="en-US" dirty="0"/>
          </a:p>
        </p:txBody>
      </p:sp>
    </p:spTree>
    <p:extLst>
      <p:ext uri="{BB962C8B-B14F-4D97-AF65-F5344CB8AC3E}">
        <p14:creationId xmlns:p14="http://schemas.microsoft.com/office/powerpoint/2010/main" val="2592521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28198027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2686</TotalTime>
  <Words>562</Words>
  <Application>Microsoft Macintosh PowerPoint</Application>
  <PresentationFormat>On-screen Show (4:3)</PresentationFormat>
  <Paragraphs>33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Lucida Grande</vt:lpstr>
      <vt:lpstr>Symbol</vt:lpstr>
      <vt:lpstr>Times New Roman</vt:lpstr>
      <vt:lpstr>Default Design</vt:lpstr>
      <vt:lpstr>Work as part of a team</vt:lpstr>
      <vt:lpstr>Introduction</vt:lpstr>
      <vt:lpstr>Collaborative approach</vt:lpstr>
      <vt:lpstr>Good practice dealing with colleagues</vt:lpstr>
      <vt:lpstr>Good practice dealing with colleagues</vt:lpstr>
      <vt:lpstr>Good practice dealing with colleagues</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229</cp:revision>
  <dcterms:created xsi:type="dcterms:W3CDTF">2013-05-28T00:38:54Z</dcterms:created>
  <dcterms:modified xsi:type="dcterms:W3CDTF">2020-04-07T10:29:54Z</dcterms:modified>
</cp:coreProperties>
</file>