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9"/>
  </p:notesMasterIdLst>
  <p:handoutMasterIdLst>
    <p:handoutMasterId r:id="rId10"/>
  </p:handoutMasterIdLst>
  <p:sldIdLst>
    <p:sldId id="379" r:id="rId2"/>
    <p:sldId id="354" r:id="rId3"/>
    <p:sldId id="370" r:id="rId4"/>
    <p:sldId id="371" r:id="rId5"/>
    <p:sldId id="331" r:id="rId6"/>
    <p:sldId id="356" r:id="rId7"/>
    <p:sldId id="267" r:id="rId8"/>
  </p:sldIdLst>
  <p:sldSz cx="9144000" cy="6858000" type="screen4x3"/>
  <p:notesSz cx="6858000" cy="9144000"/>
  <p:custDataLst>
    <p:tags r:id="rId11"/>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Flanagan" initials="PF" lastIdx="2" clrIdx="0">
    <p:extLst>
      <p:ext uri="{19B8F6BF-5375-455C-9EA6-DF929625EA0E}">
        <p15:presenceInfo xmlns:p15="http://schemas.microsoft.com/office/powerpoint/2012/main" userId="Patrick Flanagan" providerId="None"/>
      </p:ext>
    </p:extLst>
  </p:cmAuthor>
  <p:cmAuthor id="2" name="Bridget Halford" initials="BH" lastIdx="8" clrIdx="1">
    <p:extLst>
      <p:ext uri="{19B8F6BF-5375-455C-9EA6-DF929625EA0E}">
        <p15:presenceInfo xmlns:p15="http://schemas.microsoft.com/office/powerpoint/2012/main" userId="6bc939378fc289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howGuides="1">
      <p:cViewPr varScale="1">
        <p:scale>
          <a:sx n="105" d="100"/>
          <a:sy n="105" d="100"/>
        </p:scale>
        <p:origin x="18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4/7/20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2 </a:t>
            </a:r>
            <a:r>
              <a:rPr lang="en-GB" sz="1400" b="1" dirty="0">
                <a:solidFill>
                  <a:schemeClr val="bg1"/>
                </a:solidFill>
              </a:rPr>
              <a:t>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2017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7</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457200" y="3837421"/>
            <a:ext cx="8218488" cy="850032"/>
          </a:xfrm>
        </p:spPr>
        <p:txBody>
          <a:bodyPr anchor="t"/>
          <a:lstStyle/>
          <a:p>
            <a:pPr eaLnBrk="1" hangingPunct="1"/>
            <a:r>
              <a:rPr lang="en-GB" dirty="0"/>
              <a:t>Work as part of a team</a:t>
            </a:r>
            <a:endParaRPr lang="en-GB" dirty="0">
              <a:ea typeface="ＭＳ Ｐゴシック" pitchFamily="-105" charset="-128"/>
              <a:cs typeface="ＭＳ Ｐゴシック" pitchFamily="-105" charset="-128"/>
            </a:endParaRPr>
          </a:p>
        </p:txBody>
      </p:sp>
      <p:sp>
        <p:nvSpPr>
          <p:cNvPr id="2050" name="Rectangle 14"/>
          <p:cNvSpPr>
            <a:spLocks noGrp="1" noChangeArrowheads="1"/>
          </p:cNvSpPr>
          <p:nvPr>
            <p:ph sz="quarter" idx="10"/>
          </p:nvPr>
        </p:nvSpPr>
        <p:spPr>
          <a:xfrm>
            <a:off x="457200" y="1916832"/>
            <a:ext cx="8229600" cy="1800200"/>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205: Professional workplace standards</a:t>
            </a:r>
            <a:endParaRPr lang="en-US" sz="2400" dirty="0">
              <a:solidFill>
                <a:schemeClr val="bg1"/>
              </a:solidFill>
            </a:endParaRPr>
          </a:p>
        </p:txBody>
      </p:sp>
    </p:spTree>
    <p:extLst>
      <p:ext uri="{BB962C8B-B14F-4D97-AF65-F5344CB8AC3E}">
        <p14:creationId xmlns:p14="http://schemas.microsoft.com/office/powerpoint/2010/main" val="24411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Taking responsibility within own role</a:t>
            </a:r>
            <a:endParaRPr lang="en-US" dirty="0"/>
          </a:p>
        </p:txBody>
      </p:sp>
      <p:sp>
        <p:nvSpPr>
          <p:cNvPr id="3" name="Content Placeholder 2"/>
          <p:cNvSpPr>
            <a:spLocks noGrp="1"/>
          </p:cNvSpPr>
          <p:nvPr>
            <p:ph sz="quarter" idx="10"/>
          </p:nvPr>
        </p:nvSpPr>
        <p:spPr>
          <a:xfrm>
            <a:off x="457200" y="1556792"/>
            <a:ext cx="8229600" cy="4320480"/>
          </a:xfrm>
        </p:spPr>
        <p:txBody>
          <a:bodyPr/>
          <a:lstStyle/>
          <a:p>
            <a:r>
              <a:rPr lang="en-GB" b="1" dirty="0">
                <a:ea typeface="ＭＳ Ｐゴシック" pitchFamily="-105" charset="-128"/>
                <a:cs typeface="ＭＳ Ｐゴシック" pitchFamily="-105" charset="-128"/>
              </a:rPr>
              <a:t>Why take responsibility </a:t>
            </a:r>
            <a:r>
              <a:rPr lang="en-GB" dirty="0">
                <a:solidFill>
                  <a:srgbClr val="000000"/>
                </a:solidFill>
                <a:ea typeface="ＭＳ Ｐゴシック" pitchFamily="-105" charset="-128"/>
                <a:cs typeface="ＭＳ Ｐゴシック" pitchFamily="-105" charset="-128"/>
              </a:rPr>
              <a:t>– personal responsibility is a skill that most people don’t put on their resumes, but it is crucial in the workplace. Personal responsibility is the level of commitment one is willing to make in setting and achieving clear goals. Taking responsibility for one’s actions, words, and performance at work creates trust with fellow workers and contributes to an effective team effort.</a:t>
            </a:r>
          </a:p>
          <a:p>
            <a:r>
              <a:rPr lang="en-GB" b="1" dirty="0">
                <a:ea typeface="ＭＳ Ｐゴシック" pitchFamily="-105" charset="-128"/>
                <a:cs typeface="ＭＳ Ｐゴシック" pitchFamily="-105" charset="-128"/>
              </a:rPr>
              <a:t>Using own initiative</a:t>
            </a:r>
            <a:r>
              <a:rPr lang="en-US" b="1" dirty="0">
                <a:ea typeface="ＭＳ Ｐゴシック" pitchFamily="-105" charset="-128"/>
                <a:cs typeface="ＭＳ Ｐゴシック" pitchFamily="-105" charset="-128"/>
              </a:rPr>
              <a:t> </a:t>
            </a:r>
            <a:r>
              <a:rPr lang="en-GB" dirty="0">
                <a:solidFill>
                  <a:srgbClr val="000000"/>
                </a:solidFill>
                <a:ea typeface="ＭＳ Ｐゴシック" pitchFamily="-105" charset="-128"/>
                <a:cs typeface="ＭＳ Ｐゴシック" pitchFamily="-105" charset="-128"/>
              </a:rPr>
              <a:t>–</a:t>
            </a:r>
            <a:r>
              <a:rPr lang="en-GB" dirty="0">
                <a:ea typeface="ＭＳ Ｐゴシック" pitchFamily="-105" charset="-128"/>
                <a:cs typeface="ＭＳ Ｐゴシック" pitchFamily="-105" charset="-128"/>
              </a:rPr>
              <a:t> is the ability to be resourceful and work without always being told what to do. It requires resilience and determination. People who show initiative demonstrate they can think for themselves and take action when necessary. It means using your head and having the drive to achieve.</a:t>
            </a:r>
            <a:endParaRPr lang="en-GB"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12874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Taking responsibility within own role</a:t>
            </a:r>
            <a:endParaRPr lang="en-US" dirty="0"/>
          </a:p>
        </p:txBody>
      </p:sp>
      <p:sp>
        <p:nvSpPr>
          <p:cNvPr id="3" name="Content Placeholder 2"/>
          <p:cNvSpPr>
            <a:spLocks noGrp="1"/>
          </p:cNvSpPr>
          <p:nvPr>
            <p:ph sz="quarter" idx="10"/>
          </p:nvPr>
        </p:nvSpPr>
        <p:spPr>
          <a:xfrm>
            <a:off x="457200" y="1556792"/>
            <a:ext cx="8229600" cy="2376264"/>
          </a:xfrm>
        </p:spPr>
        <p:txBody>
          <a:bodyPr/>
          <a:lstStyle/>
          <a:p>
            <a:r>
              <a:rPr lang="en-GB" b="1" dirty="0">
                <a:ea typeface="ＭＳ Ｐゴシック" pitchFamily="-105" charset="-128"/>
                <a:cs typeface="ＭＳ Ｐゴシック" pitchFamily="-105" charset="-128"/>
              </a:rPr>
              <a:t>Why some  don’t take responsibility </a:t>
            </a:r>
            <a:r>
              <a:rPr lang="en-GB" dirty="0">
                <a:solidFill>
                  <a:srgbClr val="000000"/>
                </a:solidFill>
                <a:ea typeface="ＭＳ Ｐゴシック" pitchFamily="-105" charset="-128"/>
                <a:cs typeface="ＭＳ Ｐゴシック" pitchFamily="-105" charset="-128"/>
              </a:rPr>
              <a:t>–</a:t>
            </a:r>
            <a:r>
              <a:rPr lang="en-GB" dirty="0">
                <a:ea typeface="ＭＳ Ｐゴシック" pitchFamily="-105" charset="-128"/>
                <a:cs typeface="ＭＳ Ｐゴシック" pitchFamily="-105" charset="-128"/>
              </a:rPr>
              <a:t> people avoid taking responsibility for reasons ranging from simple laziness or a fear of failure, through to a sense of feeling overwhelmed by the scale of a problem or a situation. </a:t>
            </a:r>
          </a:p>
          <a:p>
            <a:r>
              <a:rPr lang="en-GB" dirty="0">
                <a:ea typeface="ＭＳ Ｐゴシック" pitchFamily="-105" charset="-128"/>
                <a:cs typeface="ＭＳ Ｐゴシック" pitchFamily="-105" charset="-128"/>
              </a:rPr>
              <a:t>Whatever the reason, if people fail to take responsibility, they'll fail in their jobs, they'll fail their teams, and they'll fail to grow as individuals.</a:t>
            </a:r>
          </a:p>
          <a:p>
            <a:endParaRPr lang="en-US" dirty="0"/>
          </a:p>
        </p:txBody>
      </p:sp>
    </p:spTree>
    <p:extLst>
      <p:ext uri="{BB962C8B-B14F-4D97-AF65-F5344CB8AC3E}">
        <p14:creationId xmlns:p14="http://schemas.microsoft.com/office/powerpoint/2010/main" val="134445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Taking responsibility within own role</a:t>
            </a:r>
            <a:endParaRPr lang="en-US" dirty="0"/>
          </a:p>
        </p:txBody>
      </p:sp>
      <p:sp>
        <p:nvSpPr>
          <p:cNvPr id="3" name="Content Placeholder 2"/>
          <p:cNvSpPr>
            <a:spLocks noGrp="1"/>
          </p:cNvSpPr>
          <p:nvPr>
            <p:ph sz="quarter" idx="10"/>
          </p:nvPr>
        </p:nvSpPr>
        <p:spPr>
          <a:xfrm>
            <a:off x="457200" y="1556792"/>
            <a:ext cx="8229600" cy="4320480"/>
          </a:xfrm>
        </p:spPr>
        <p:txBody>
          <a:bodyPr/>
          <a:lstStyle/>
          <a:p>
            <a:r>
              <a:rPr lang="en-GB" sz="1800" b="1" dirty="0">
                <a:ea typeface="ＭＳ Ｐゴシック" pitchFamily="-105" charset="-128"/>
                <a:cs typeface="ＭＳ Ｐゴシック" pitchFamily="-105" charset="-128"/>
              </a:rPr>
              <a:t>Signs of not being responsible: </a:t>
            </a: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lacking interest in work and in the well-being of the team</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blaming others for mistakes and failures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missing deadlines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avoiding challenging tasks and projects, and not taking risks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regularly complaining about unfair treatment by team leaders and team members – and engaging in self-pity</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avoiding taking initiative, and being dependent on others for work, advice, and instructions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lacking trust in team members and leaders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making excuses regularly – may often say ”it's not my fault," or, ”that's unfair."</a:t>
            </a:r>
          </a:p>
          <a:p>
            <a:endParaRPr lang="en-US" dirty="0"/>
          </a:p>
        </p:txBody>
      </p:sp>
    </p:spTree>
    <p:extLst>
      <p:ext uri="{BB962C8B-B14F-4D97-AF65-F5344CB8AC3E}">
        <p14:creationId xmlns:p14="http://schemas.microsoft.com/office/powerpoint/2010/main" val="58044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02568"/>
          </a:xfrm>
        </p:spPr>
        <p:txBody>
          <a:bodyPr/>
          <a:lstStyle/>
          <a:p>
            <a:r>
              <a:rPr lang="en-GB" dirty="0"/>
              <a:t>Constructive support to colleagues</a:t>
            </a:r>
            <a:endParaRPr lang="en-US" dirty="0"/>
          </a:p>
        </p:txBody>
      </p:sp>
      <p:sp>
        <p:nvSpPr>
          <p:cNvPr id="3" name="Content Placeholder 2"/>
          <p:cNvSpPr>
            <a:spLocks noGrp="1"/>
          </p:cNvSpPr>
          <p:nvPr>
            <p:ph sz="quarter" idx="10"/>
          </p:nvPr>
        </p:nvSpPr>
        <p:spPr>
          <a:xfrm>
            <a:off x="457200" y="1628800"/>
            <a:ext cx="8229600" cy="4608512"/>
          </a:xfrm>
        </p:spPr>
        <p:txBody>
          <a:bodyPr/>
          <a:lstStyle/>
          <a:p>
            <a:r>
              <a:rPr lang="en-US" b="1" dirty="0">
                <a:ea typeface="ＭＳ Ｐゴシック" pitchFamily="-105" charset="-128"/>
                <a:cs typeface="ＭＳ Ｐゴシック" pitchFamily="-105" charset="-128"/>
              </a:rPr>
              <a:t>Constructive feedback </a:t>
            </a:r>
            <a:r>
              <a:rPr lang="en-GB" dirty="0">
                <a:solidFill>
                  <a:srgbClr val="000000"/>
                </a:solidFill>
                <a:ea typeface="ＭＳ Ｐゴシック" pitchFamily="-105" charset="-128"/>
                <a:cs typeface="ＭＳ Ｐゴシック" pitchFamily="-105" charset="-128"/>
              </a:rPr>
              <a:t>–</a:t>
            </a:r>
            <a:r>
              <a:rPr lang="en-US" dirty="0">
                <a:ea typeface="ＭＳ Ｐゴシック" pitchFamily="-105" charset="-128"/>
                <a:cs typeface="ＭＳ Ｐゴシック" pitchFamily="-105" charset="-128"/>
              </a:rPr>
              <a:t> </a:t>
            </a:r>
            <a:r>
              <a:rPr lang="en-GB" sz="1800" dirty="0">
                <a:ea typeface="ＭＳ Ｐゴシック" pitchFamily="-105" charset="-128"/>
                <a:cs typeface="ＭＳ Ｐゴシック" pitchFamily="-105" charset="-128"/>
              </a:rPr>
              <a:t>the purpose of constructive feedback is to reinforce positive behaviours that boost employees’ team performance or to change negative behaviours that affect the workplace. It is a healthy blend of praise for achievement and suggestions for improvement. Often constructive feedback is the art of having difficult conversations with others and offering them meaningful praise in the right measure. It should be:</a:t>
            </a:r>
            <a:endParaRPr lang="en-US" sz="1800" b="1" dirty="0">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Specific – get to the point</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Sincere – honest and genuine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Timely – address issues as soon as possible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Well prepared – take time to prepare feedback, use facts or examples</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A little negative – it’s better to get negative feedback than none at all</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Gender neutral – check bias, that feedback is evenly distributed. </a:t>
            </a:r>
          </a:p>
          <a:p>
            <a:pPr lvl="0">
              <a:lnSpc>
                <a:spcPct val="100000"/>
              </a:lnSpc>
              <a:spcBef>
                <a:spcPts val="600"/>
              </a:spcBef>
              <a:spcAft>
                <a:spcPts val="0"/>
              </a:spcAft>
              <a:buClr>
                <a:srgbClr val="FF0000"/>
              </a:buCl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Constructive feedback</a:t>
            </a:r>
            <a:endParaRPr lang="en-US" dirty="0"/>
          </a:p>
        </p:txBody>
      </p:sp>
      <p:sp>
        <p:nvSpPr>
          <p:cNvPr id="3" name="Content Placeholder 2"/>
          <p:cNvSpPr>
            <a:spLocks noGrp="1"/>
          </p:cNvSpPr>
          <p:nvPr>
            <p:ph sz="quarter" idx="10"/>
          </p:nvPr>
        </p:nvSpPr>
        <p:spPr>
          <a:xfrm>
            <a:off x="457200" y="1556792"/>
            <a:ext cx="8229600" cy="4680520"/>
          </a:xfrm>
        </p:spPr>
        <p:txBody>
          <a:bodyPr/>
          <a:lstStyle/>
          <a:p>
            <a:r>
              <a:rPr lang="en-US" b="1" dirty="0">
                <a:ea typeface="ＭＳ Ｐゴシック" pitchFamily="-105" charset="-128"/>
                <a:cs typeface="ＭＳ Ｐゴシック" pitchFamily="-105" charset="-128"/>
              </a:rPr>
              <a:t>Why is it best </a:t>
            </a:r>
            <a:r>
              <a:rPr lang="en-GB" dirty="0">
                <a:solidFill>
                  <a:srgbClr val="000000"/>
                </a:solidFill>
                <a:ea typeface="ＭＳ Ｐゴシック" pitchFamily="-105" charset="-128"/>
                <a:cs typeface="ＭＳ Ｐゴシック" pitchFamily="-105" charset="-128"/>
              </a:rPr>
              <a:t>–</a:t>
            </a:r>
            <a:r>
              <a:rPr lang="en-US" dirty="0">
                <a:ea typeface="ＭＳ Ｐゴシック" pitchFamily="-105" charset="-128"/>
                <a:cs typeface="ＭＳ Ｐゴシック" pitchFamily="-105" charset="-128"/>
              </a:rPr>
              <a:t> </a:t>
            </a:r>
            <a:r>
              <a:rPr lang="en-US" sz="1800" dirty="0">
                <a:ea typeface="ＭＳ Ｐゴシック" pitchFamily="-105" charset="-128"/>
                <a:cs typeface="ＭＳ Ｐゴシック" pitchFamily="-105" charset="-128"/>
              </a:rPr>
              <a:t>it’s a two-way street: Feeding upwards as well as downwards</a:t>
            </a:r>
            <a:r>
              <a:rPr lang="en-GB" sz="1800" dirty="0">
                <a:solidFill>
                  <a:srgbClr val="000000"/>
                </a:solidFill>
                <a:ea typeface="ＭＳ Ｐゴシック" pitchFamily="-105" charset="-128"/>
                <a:cs typeface="ＭＳ Ｐゴシック" pitchFamily="-105" charset="-128"/>
              </a:rPr>
              <a:t>. By providing honest and meaningful feedback to employees, managers can:</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motivate their employees to perform better in their jobs, especially when it is positive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improve a situation such as when certain employees do not get along well in the workplace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solve a problem such as when an employee’s performance is affected by their personal life</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foster employee development by showing them their strengths and weaknesses in the job</a:t>
            </a:r>
          </a:p>
          <a:p>
            <a:pPr marL="342900" lvl="0" indent="-342900">
              <a:lnSpc>
                <a:spcPct val="100000"/>
              </a:lnSpc>
              <a:spcBef>
                <a:spcPts val="600"/>
              </a:spcBef>
              <a:spcAft>
                <a:spcPts val="0"/>
              </a:spcAft>
              <a:buClr>
                <a:srgbClr val="FF0000"/>
              </a:buClr>
              <a:buFont typeface="Symbol" panose="05050102010706020507" pitchFamily="18" charset="2"/>
              <a:buChar char=""/>
            </a:pPr>
            <a:r>
              <a:rPr lang="en-GB" sz="1800" dirty="0">
                <a:solidFill>
                  <a:srgbClr val="000000"/>
                </a:solidFill>
                <a:ea typeface="ＭＳ Ｐゴシック" pitchFamily="-105" charset="-128"/>
                <a:cs typeface="ＭＳ Ｐゴシック" pitchFamily="-105" charset="-128"/>
              </a:rPr>
              <a:t>open lines of communication, such that constructive feedback can flow in both directions and increase employee engagement by helping staff members understand their value to the team.</a:t>
            </a:r>
          </a:p>
          <a:p>
            <a:endParaRPr lang="en-US" dirty="0"/>
          </a:p>
        </p:txBody>
      </p:sp>
    </p:spTree>
    <p:extLst>
      <p:ext uri="{BB962C8B-B14F-4D97-AF65-F5344CB8AC3E}">
        <p14:creationId xmlns:p14="http://schemas.microsoft.com/office/powerpoint/2010/main" val="3971516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a:solidFill>
                  <a:srgbClr val="E30613"/>
                </a:solidFill>
                <a:ea typeface="ＭＳ Ｐゴシック" pitchFamily="-105" charset="-128"/>
                <a:cs typeface="ＭＳ Ｐゴシック" pitchFamily="-105" charset="-128"/>
              </a:rPr>
              <a:t>Any questions?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2546</TotalTime>
  <Words>570</Words>
  <Application>Microsoft Macintosh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Lucida Grande</vt:lpstr>
      <vt:lpstr>Symbol</vt:lpstr>
      <vt:lpstr>Times New Roman</vt:lpstr>
      <vt:lpstr>Default Design</vt:lpstr>
      <vt:lpstr>Work as part of a team</vt:lpstr>
      <vt:lpstr>Taking responsibility within own role</vt:lpstr>
      <vt:lpstr>Taking responsibility within own role</vt:lpstr>
      <vt:lpstr>Taking responsibility within own role</vt:lpstr>
      <vt:lpstr>Constructive support to colleagues</vt:lpstr>
      <vt:lpstr>Constructive feedback</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225</cp:revision>
  <dcterms:created xsi:type="dcterms:W3CDTF">2013-05-28T00:38:54Z</dcterms:created>
  <dcterms:modified xsi:type="dcterms:W3CDTF">2020-04-07T10:51:34Z</dcterms:modified>
</cp:coreProperties>
</file>