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8"/>
  </p:notesMasterIdLst>
  <p:handoutMasterIdLst>
    <p:handoutMasterId r:id="rId19"/>
  </p:handoutMasterIdLst>
  <p:sldIdLst>
    <p:sldId id="256" r:id="rId2"/>
    <p:sldId id="373" r:id="rId3"/>
    <p:sldId id="359" r:id="rId4"/>
    <p:sldId id="343" r:id="rId5"/>
    <p:sldId id="374" r:id="rId6"/>
    <p:sldId id="364" r:id="rId7"/>
    <p:sldId id="375" r:id="rId8"/>
    <p:sldId id="376" r:id="rId9"/>
    <p:sldId id="360" r:id="rId10"/>
    <p:sldId id="361" r:id="rId11"/>
    <p:sldId id="365" r:id="rId12"/>
    <p:sldId id="377" r:id="rId13"/>
    <p:sldId id="366" r:id="rId14"/>
    <p:sldId id="378" r:id="rId15"/>
    <p:sldId id="379" r:id="rId16"/>
    <p:sldId id="372" r:id="rId17"/>
  </p:sldIdLst>
  <p:sldSz cx="9144000" cy="6858000" type="screen4x3"/>
  <p:notesSz cx="6858000" cy="9144000"/>
  <p:custDataLst>
    <p:tags r:id="rId2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94B4A-9CF2-4C5C-A218-FC6CCB685E04}" v="11" dt="2020-02-19T19:35:56.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1"/>
  </p:normalViewPr>
  <p:slideViewPr>
    <p:cSldViewPr showGuides="1">
      <p:cViewPr>
        <p:scale>
          <a:sx n="98" d="100"/>
          <a:sy n="98" d="100"/>
        </p:scale>
        <p:origin x="2040"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3/27/20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16</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how to develop own professional skills and knowledge – part 1</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206: Understand own role in self development</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16390" y="693061"/>
            <a:ext cx="8218488" cy="382588"/>
          </a:xfrm>
        </p:spPr>
        <p:txBody>
          <a:bodyPr/>
          <a:lstStyle/>
          <a:p>
            <a:r>
              <a:rPr lang="en-GB" dirty="0"/>
              <a:t>Sources of information on development opportunities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16390" y="1075284"/>
            <a:ext cx="8911220" cy="5300711"/>
          </a:xfrm>
        </p:spPr>
        <p:txBody>
          <a:bodyPr/>
          <a:lstStyle/>
          <a:p>
            <a:pPr>
              <a:lnSpc>
                <a:spcPct val="100000"/>
              </a:lnSpc>
              <a:spcBef>
                <a:spcPts val="0"/>
              </a:spcBef>
              <a:spcAft>
                <a:spcPts val="0"/>
              </a:spcAft>
              <a:buClr>
                <a:srgbClr val="E30613"/>
              </a:buClr>
            </a:pPr>
            <a:r>
              <a:rPr lang="en-GB" dirty="0"/>
              <a:t>Having the opportunity to develop knowledge, skills and behaviours can help you to:</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keep motivated in your work</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build loyalty towards your organisation</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enhance your skills, knowledge and behaviours to progress with your career</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fill skill and knowledge gaps.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a:lnSpc>
                <a:spcPct val="100000"/>
              </a:lnSpc>
              <a:spcBef>
                <a:spcPts val="0"/>
              </a:spcBef>
              <a:spcAft>
                <a:spcPts val="0"/>
              </a:spcAft>
              <a:buClr>
                <a:srgbClr val="E30613"/>
              </a:buClr>
            </a:pPr>
            <a:r>
              <a:rPr lang="en-GB" dirty="0"/>
              <a:t>So who do you get advice from on development opportunities?</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Colleagues</a:t>
            </a:r>
            <a:r>
              <a:rPr lang="en-GB" dirty="0"/>
              <a:t> – ask you colleagues where they think you could improve.</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Line managers </a:t>
            </a:r>
            <a:r>
              <a:rPr lang="en-GB" dirty="0"/>
              <a:t>– your managers will be able to help you to identify what development you need to perform better in your job role.</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Human resources </a:t>
            </a:r>
            <a:r>
              <a:rPr lang="en-GB" dirty="0"/>
              <a:t>– if you work within a large organisation, the Human resources department will likely provide development opportunities.</a:t>
            </a:r>
          </a:p>
        </p:txBody>
      </p:sp>
    </p:spTree>
    <p:extLst>
      <p:ext uri="{BB962C8B-B14F-4D97-AF65-F5344CB8AC3E}">
        <p14:creationId xmlns:p14="http://schemas.microsoft.com/office/powerpoint/2010/main" val="310524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Sources of information on development opportunities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07504" y="1241748"/>
            <a:ext cx="8856984"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Careers advisers/careers services </a:t>
            </a:r>
            <a:r>
              <a:rPr lang="en-GB" dirty="0"/>
              <a:t>– can provide advice and guidance services for people who want support in making choices that will affect their working lives. They ask questions to help you clarify your aims and come up with an action plan. They can direct you to suitable training providers, education establishments, training and employers.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Job centres </a:t>
            </a:r>
            <a:r>
              <a:rPr lang="en-GB" dirty="0"/>
              <a:t>– can offer personalised support and advice while you’re searching for a job. Their advisers will usually provide information on jobs in your area, any apprentice schemes available to you and any training schemes which may suit your career plans. Additionally, many offer a job match service which can help you search for new positions, and make your CV visible to employers.</a:t>
            </a:r>
          </a:p>
        </p:txBody>
      </p:sp>
      <p:pic>
        <p:nvPicPr>
          <p:cNvPr id="5" name="Picture 4">
            <a:extLst>
              <a:ext uri="{FF2B5EF4-FFF2-40B4-BE49-F238E27FC236}">
                <a16:creationId xmlns:a16="http://schemas.microsoft.com/office/drawing/2014/main" id="{C17E3CD4-2190-9C41-93FA-CF8441EDCA6D}"/>
              </a:ext>
            </a:extLst>
          </p:cNvPr>
          <p:cNvPicPr>
            <a:picLocks noChangeAspect="1"/>
          </p:cNvPicPr>
          <p:nvPr/>
        </p:nvPicPr>
        <p:blipFill>
          <a:blip r:embed="rId2"/>
          <a:stretch>
            <a:fillRect/>
          </a:stretch>
        </p:blipFill>
        <p:spPr>
          <a:xfrm>
            <a:off x="6569692" y="4725144"/>
            <a:ext cx="2433660" cy="1622440"/>
          </a:xfrm>
          <a:prstGeom prst="rect">
            <a:avLst/>
          </a:prstGeom>
        </p:spPr>
      </p:pic>
    </p:spTree>
    <p:extLst>
      <p:ext uri="{BB962C8B-B14F-4D97-AF65-F5344CB8AC3E}">
        <p14:creationId xmlns:p14="http://schemas.microsoft.com/office/powerpoint/2010/main" val="417643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Sources of information on Development Opportunities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3117954" y="1340768"/>
            <a:ext cx="5785911" cy="494451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Internet</a:t>
            </a:r>
            <a:r>
              <a:rPr lang="en-GB" dirty="0"/>
              <a:t> – the internet is a great source of knowledge and is the first point of call for most people looking to develop themselves. The internet provide links to websites that can offer information, advice and guidance and even online courses. Use key words in your search engine and to narrow your results, for example</a:t>
            </a:r>
            <a:r>
              <a:rPr lang="en-GB" i="1" dirty="0"/>
              <a:t> ‘development opportunities for a commis chef in Yorkshire, England</a:t>
            </a:r>
            <a:r>
              <a:rPr lang="en-GB" dirty="0"/>
              <a:t>’.</a:t>
            </a:r>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Professional websites  such as LinkedIn are a great source of information and allow you to network and develop your contacts and opportunities across the world.</a:t>
            </a:r>
          </a:p>
        </p:txBody>
      </p:sp>
      <p:pic>
        <p:nvPicPr>
          <p:cNvPr id="5" name="Picture 4">
            <a:extLst>
              <a:ext uri="{FF2B5EF4-FFF2-40B4-BE49-F238E27FC236}">
                <a16:creationId xmlns:a16="http://schemas.microsoft.com/office/drawing/2014/main" id="{E579252C-91FC-5E47-B819-F8E43E8FBAB4}"/>
              </a:ext>
            </a:extLst>
          </p:cNvPr>
          <p:cNvPicPr>
            <a:picLocks noChangeAspect="1"/>
          </p:cNvPicPr>
          <p:nvPr/>
        </p:nvPicPr>
        <p:blipFill>
          <a:blip r:embed="rId2"/>
          <a:stretch>
            <a:fillRect/>
          </a:stretch>
        </p:blipFill>
        <p:spPr>
          <a:xfrm>
            <a:off x="107504" y="1726404"/>
            <a:ext cx="3343800" cy="2229200"/>
          </a:xfrm>
          <a:prstGeom prst="rect">
            <a:avLst/>
          </a:prstGeom>
        </p:spPr>
      </p:pic>
    </p:spTree>
    <p:extLst>
      <p:ext uri="{BB962C8B-B14F-4D97-AF65-F5344CB8AC3E}">
        <p14:creationId xmlns:p14="http://schemas.microsoft.com/office/powerpoint/2010/main" val="366270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Sources of information on development opportunities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04088" y="1232038"/>
            <a:ext cx="8924712" cy="4793704"/>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Hospitality journals </a:t>
            </a:r>
            <a:r>
              <a:rPr lang="en-GB" dirty="0"/>
              <a:t>– the primary aim of the hospitality journal is to promote the exchange of ideas between academics and practitioners on both knowledge and skills with the explicit purpose of contributing to the existing body of knowledge surrounding the hospitality industry.</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Colleges</a:t>
            </a:r>
            <a:r>
              <a:rPr lang="en-GB" dirty="0"/>
              <a:t> - colleges offer well-designed classes and award qualifications in line with recognised standards, in a variety of vocational and academic subjects. These can vary from cake decorating, developing your IT skills; to developing emotional intelligence. The staff at the college will be able to provide information, advice and  guidance (IAG) based on your requirements and personal development plan.</a:t>
            </a:r>
          </a:p>
        </p:txBody>
      </p:sp>
      <p:pic>
        <p:nvPicPr>
          <p:cNvPr id="5" name="Picture 4">
            <a:extLst>
              <a:ext uri="{FF2B5EF4-FFF2-40B4-BE49-F238E27FC236}">
                <a16:creationId xmlns:a16="http://schemas.microsoft.com/office/drawing/2014/main" id="{36150067-E7A1-4348-8C4F-BFBD62DED11F}"/>
              </a:ext>
            </a:extLst>
          </p:cNvPr>
          <p:cNvPicPr>
            <a:picLocks noChangeAspect="1"/>
          </p:cNvPicPr>
          <p:nvPr/>
        </p:nvPicPr>
        <p:blipFill>
          <a:blip r:embed="rId2"/>
          <a:stretch>
            <a:fillRect/>
          </a:stretch>
        </p:blipFill>
        <p:spPr>
          <a:xfrm>
            <a:off x="5940151" y="4392982"/>
            <a:ext cx="2766495" cy="1844330"/>
          </a:xfrm>
          <a:prstGeom prst="rect">
            <a:avLst/>
          </a:prstGeom>
        </p:spPr>
      </p:pic>
    </p:spTree>
    <p:extLst>
      <p:ext uri="{BB962C8B-B14F-4D97-AF65-F5344CB8AC3E}">
        <p14:creationId xmlns:p14="http://schemas.microsoft.com/office/powerpoint/2010/main" val="291032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Sources of information on development opportunities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324682" y="1412776"/>
            <a:ext cx="8483523"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Professional organisations </a:t>
            </a:r>
            <a:r>
              <a:rPr lang="en-GB" dirty="0"/>
              <a:t>–  training and development is significant for career progression and personal development. The hospitality industry reports skills gaps in many areas, and as a result 62% of hard-to-fill vacancies are due to skills lacking in the applicant.</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Joining a professional body can provide you with networking opportunities and aid your development. Organisations in your country such as the Institute of Hospitality, Academy of Food and Wine Service and many others, can support you and your development. Many of the professional organisation deliver both online and face-to- face development workshops and courses in hospitality subjects.</a:t>
            </a:r>
          </a:p>
          <a:p>
            <a:pPr algn="just">
              <a:lnSpc>
                <a:spcPct val="100000"/>
              </a:lnSpc>
              <a:spcBef>
                <a:spcPts val="0"/>
              </a:spcBef>
              <a:spcAft>
                <a:spcPts val="0"/>
              </a:spcAft>
              <a:buClr>
                <a:srgbClr val="E30613"/>
              </a:buClr>
            </a:pPr>
            <a:endParaRPr lang="en-GB" dirty="0"/>
          </a:p>
          <a:p>
            <a:pPr>
              <a:lnSpc>
                <a:spcPct val="100000"/>
              </a:lnSpc>
              <a:spcBef>
                <a:spcPts val="0"/>
              </a:spcBef>
              <a:spcAft>
                <a:spcPts val="0"/>
              </a:spcAft>
              <a:buClr>
                <a:srgbClr val="E30613"/>
              </a:buClr>
            </a:pPr>
            <a:endParaRPr lang="en-GB" dirty="0"/>
          </a:p>
        </p:txBody>
      </p:sp>
    </p:spTree>
    <p:extLst>
      <p:ext uri="{BB962C8B-B14F-4D97-AF65-F5344CB8AC3E}">
        <p14:creationId xmlns:p14="http://schemas.microsoft.com/office/powerpoint/2010/main" val="28104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Sources of information on development opportunities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3131840" y="1412776"/>
            <a:ext cx="5676365"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Trade exhibitions </a:t>
            </a:r>
            <a:r>
              <a:rPr lang="en-GB" dirty="0"/>
              <a:t>– also referred to as job fairs or CPD events. They give job seekers or the chance to meet and talk to employers who have vacancies available and discuss what development may be needed to attain a future role. Small and larger employers take part in these events and it also give employers the chance to speak with others in the same business sector.</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Newspaper </a:t>
            </a:r>
            <a:r>
              <a:rPr lang="en-GB" dirty="0"/>
              <a:t>– although not as popular nowadays, with the use of digital technology, many specialist newspapers such as Job Finder will provide a list of training courses, training providers and job vacancies to its readers.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8D44488D-12B6-F141-93C6-66CF4909DDCE}"/>
              </a:ext>
            </a:extLst>
          </p:cNvPr>
          <p:cNvPicPr>
            <a:picLocks noChangeAspect="1"/>
          </p:cNvPicPr>
          <p:nvPr/>
        </p:nvPicPr>
        <p:blipFill>
          <a:blip r:embed="rId2"/>
          <a:stretch>
            <a:fillRect/>
          </a:stretch>
        </p:blipFill>
        <p:spPr>
          <a:xfrm>
            <a:off x="0" y="2996952"/>
            <a:ext cx="3456384" cy="1728192"/>
          </a:xfrm>
          <a:prstGeom prst="rect">
            <a:avLst/>
          </a:prstGeom>
        </p:spPr>
      </p:pic>
    </p:spTree>
    <p:extLst>
      <p:ext uri="{BB962C8B-B14F-4D97-AF65-F5344CB8AC3E}">
        <p14:creationId xmlns:p14="http://schemas.microsoft.com/office/powerpoint/2010/main" val="293078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25152" y="972247"/>
            <a:ext cx="8218488" cy="382588"/>
          </a:xfrm>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r>
              <a:rPr lang="en-GB" dirty="0"/>
              <a:t>The hospitality industry offers the perfect opportunity to develop a variety of knowledge, skills and behaviours that are transferable within the industry but also outside it. It is an industry that offers so much opportunity for progression.</a:t>
            </a:r>
          </a:p>
          <a:p>
            <a:endParaRPr lang="en-GB" dirty="0"/>
          </a:p>
          <a:p>
            <a:r>
              <a:rPr lang="en-GB" dirty="0"/>
              <a:t>A huge benefit of working in the hospitality industry is that you can expect no two days to ever be completely the same whilst working in almost any role; so being equipped with the right knowledge, skills and behaviours is essential. This can also lead to progression opportunities. </a:t>
            </a:r>
          </a:p>
          <a:p>
            <a:pPr algn="just"/>
            <a:endParaRPr lang="en-GB" dirty="0"/>
          </a:p>
        </p:txBody>
      </p:sp>
      <p:pic>
        <p:nvPicPr>
          <p:cNvPr id="7" name="Picture 6">
            <a:extLst>
              <a:ext uri="{FF2B5EF4-FFF2-40B4-BE49-F238E27FC236}">
                <a16:creationId xmlns:a16="http://schemas.microsoft.com/office/drawing/2014/main" id="{6608D170-DFC6-9945-8644-1955738215F7}"/>
              </a:ext>
            </a:extLst>
          </p:cNvPr>
          <p:cNvPicPr>
            <a:picLocks noChangeAspect="1"/>
          </p:cNvPicPr>
          <p:nvPr/>
        </p:nvPicPr>
        <p:blipFill>
          <a:blip r:embed="rId2"/>
          <a:stretch>
            <a:fillRect/>
          </a:stretch>
        </p:blipFill>
        <p:spPr>
          <a:xfrm>
            <a:off x="5832712" y="1484784"/>
            <a:ext cx="3240360" cy="1944216"/>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What is CPD?</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8450536"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4" name="Rectangle 3">
            <a:extLst>
              <a:ext uri="{FF2B5EF4-FFF2-40B4-BE49-F238E27FC236}">
                <a16:creationId xmlns:a16="http://schemas.microsoft.com/office/drawing/2014/main" id="{1C30F48D-C485-4671-9CFD-84A89214D729}"/>
              </a:ext>
            </a:extLst>
          </p:cNvPr>
          <p:cNvSpPr/>
          <p:nvPr/>
        </p:nvSpPr>
        <p:spPr>
          <a:xfrm>
            <a:off x="234404" y="1374800"/>
            <a:ext cx="8595320" cy="4708981"/>
          </a:xfrm>
          <a:prstGeom prst="rect">
            <a:avLst/>
          </a:prstGeom>
        </p:spPr>
        <p:txBody>
          <a:bodyPr wrap="square">
            <a:spAutoFit/>
          </a:bodyPr>
          <a:lstStyle/>
          <a:p>
            <a:pPr marL="342900" indent="-342900">
              <a:buClr>
                <a:srgbClr val="E30613"/>
              </a:buClr>
              <a:buFont typeface="Arial" panose="020B0604020202020204" pitchFamily="34" charset="0"/>
              <a:buChar char="•"/>
            </a:pPr>
            <a:r>
              <a:rPr lang="en-GB" dirty="0">
                <a:latin typeface="Helvetica" panose="020B0604020202020204" pitchFamily="34" charset="0"/>
              </a:rPr>
              <a:t>CPD stands for continuing professional development. It refers to the process of tracking and documenting the skills, knowledge, behaviours and experience that you gain both formally and informally as you work.</a:t>
            </a:r>
          </a:p>
          <a:p>
            <a:pPr marL="342900" indent="-342900">
              <a:buClr>
                <a:srgbClr val="E30613"/>
              </a:buClr>
              <a:buFont typeface="Arial" panose="020B0604020202020204" pitchFamily="34" charset="0"/>
              <a:buChar char="•"/>
            </a:pPr>
            <a:endParaRPr lang="en-GB" dirty="0">
              <a:latin typeface="Helvetica" panose="020B0604020202020204" pitchFamily="34" charset="0"/>
            </a:endParaRPr>
          </a:p>
          <a:p>
            <a:pPr marL="342900" indent="-342900">
              <a:buClr>
                <a:srgbClr val="E30613"/>
              </a:buClr>
              <a:buFont typeface="Arial" panose="020B0604020202020204" pitchFamily="34" charset="0"/>
              <a:buChar char="•"/>
            </a:pPr>
            <a:r>
              <a:rPr lang="en-GB" dirty="0">
                <a:latin typeface="Helvetica" panose="020B0604020202020204" pitchFamily="34" charset="0"/>
              </a:rPr>
              <a:t>It’s a record of what you experience, learn and then apply within the workplace.</a:t>
            </a:r>
          </a:p>
          <a:p>
            <a:pPr marL="342900" indent="-342900">
              <a:buClr>
                <a:srgbClr val="E30613"/>
              </a:buClr>
              <a:buFont typeface="Arial" panose="020B0604020202020204" pitchFamily="34" charset="0"/>
              <a:buChar char="•"/>
            </a:pPr>
            <a:endParaRPr lang="en-GB" dirty="0">
              <a:latin typeface="Helvetica" panose="020B0604020202020204" pitchFamily="34" charset="0"/>
            </a:endParaRPr>
          </a:p>
          <a:p>
            <a:pPr marL="342900" indent="-342900">
              <a:buClr>
                <a:srgbClr val="E30613"/>
              </a:buClr>
              <a:buFont typeface="Arial" panose="020B0604020202020204" pitchFamily="34" charset="0"/>
              <a:buChar char="•"/>
            </a:pPr>
            <a:r>
              <a:rPr lang="en-GB" dirty="0"/>
              <a:t>Being actively involved and taking ownership of your CPD will help you manage your own learning and growth and help to develop you progression potential within the hospitality industry. </a:t>
            </a:r>
          </a:p>
          <a:p>
            <a:pPr>
              <a:buClr>
                <a:srgbClr val="E30613"/>
              </a:buClr>
            </a:pPr>
            <a:endParaRPr lang="en-GB" dirty="0"/>
          </a:p>
          <a:p>
            <a:pPr marL="342900" indent="-342900">
              <a:buClr>
                <a:srgbClr val="E30613"/>
              </a:buClr>
              <a:buFont typeface="Arial" panose="020B0604020202020204" pitchFamily="34" charset="0"/>
              <a:buChar char="•"/>
            </a:pPr>
            <a:r>
              <a:rPr lang="en-GB" dirty="0"/>
              <a:t>Undertaking CPD will enable you to proactively develop your professional capabilities through learning. It will involve you setting objectives for short, medium and long-term progression with a structured and goal-specific plan.</a:t>
            </a:r>
          </a:p>
        </p:txBody>
      </p:sp>
    </p:spTree>
    <p:extLst>
      <p:ext uri="{BB962C8B-B14F-4D97-AF65-F5344CB8AC3E}">
        <p14:creationId xmlns:p14="http://schemas.microsoft.com/office/powerpoint/2010/main" val="24315128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75526" y="836712"/>
            <a:ext cx="8218488" cy="382588"/>
          </a:xfrm>
        </p:spPr>
        <p:txBody>
          <a:bodyPr/>
          <a:lstStyle/>
          <a:p>
            <a:r>
              <a:rPr lang="en-GB" dirty="0"/>
              <a:t>Own</a:t>
            </a:r>
            <a:r>
              <a:rPr lang="en-GB" b="0" dirty="0"/>
              <a:t> </a:t>
            </a:r>
            <a:r>
              <a:rPr lang="en-GB" dirty="0"/>
              <a:t>Professional Strengths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63488" y="1506366"/>
            <a:ext cx="8523312" cy="4802954"/>
          </a:xfrm>
        </p:spPr>
        <p:txBody>
          <a:bodyPr/>
          <a:lstStyle/>
          <a:p>
            <a:pPr>
              <a:lnSpc>
                <a:spcPct val="100000"/>
              </a:lnSpc>
              <a:spcBef>
                <a:spcPts val="0"/>
              </a:spcBef>
              <a:spcAft>
                <a:spcPts val="0"/>
              </a:spcAft>
              <a:buClr>
                <a:srgbClr val="CC0000"/>
              </a:buClr>
            </a:pPr>
            <a:r>
              <a:rPr lang="en-GB" dirty="0"/>
              <a:t>Through continuing professional development activities, you can acquire new knowledge, develop new skills and form new behaviours. Typically, continuing professional development activities will focus on the development of knowledge and skills, as those are easier to measure than behaviours.</a:t>
            </a:r>
          </a:p>
          <a:p>
            <a:pPr>
              <a:lnSpc>
                <a:spcPct val="100000"/>
              </a:lnSpc>
              <a:spcBef>
                <a:spcPts val="0"/>
              </a:spcBef>
              <a:spcAft>
                <a:spcPts val="0"/>
              </a:spcAft>
              <a:buClr>
                <a:srgbClr val="CC0000"/>
              </a:buClr>
            </a:pPr>
            <a:endParaRPr lang="en-GB" dirty="0"/>
          </a:p>
          <a:p>
            <a:pPr>
              <a:lnSpc>
                <a:spcPct val="100000"/>
              </a:lnSpc>
              <a:spcBef>
                <a:spcPts val="0"/>
              </a:spcBef>
              <a:spcAft>
                <a:spcPts val="0"/>
              </a:spcAft>
              <a:buClr>
                <a:srgbClr val="CC0000"/>
              </a:buClr>
            </a:pPr>
            <a:r>
              <a:rPr lang="en-GB" b="1" dirty="0"/>
              <a:t>Do you know your professional strengths?</a:t>
            </a:r>
          </a:p>
          <a:p>
            <a:pPr>
              <a:lnSpc>
                <a:spcPct val="100000"/>
              </a:lnSpc>
              <a:spcBef>
                <a:spcPts val="0"/>
              </a:spcBef>
              <a:spcAft>
                <a:spcPts val="0"/>
              </a:spcAft>
              <a:buClr>
                <a:srgbClr val="CC0000"/>
              </a:buClr>
            </a:pPr>
            <a:endParaRPr lang="en-GB" b="1" dirty="0"/>
          </a:p>
          <a:p>
            <a:pPr marL="342900" indent="-342900">
              <a:lnSpc>
                <a:spcPct val="100000"/>
              </a:lnSpc>
              <a:spcBef>
                <a:spcPts val="0"/>
              </a:spcBef>
              <a:spcAft>
                <a:spcPts val="0"/>
              </a:spcAft>
              <a:buClr>
                <a:srgbClr val="CC0000"/>
              </a:buClr>
              <a:buFont typeface="Arial" panose="020B0604020202020204" pitchFamily="34" charset="0"/>
              <a:buChar char="•"/>
            </a:pPr>
            <a:r>
              <a:rPr lang="en-GB" b="1" dirty="0"/>
              <a:t>Knowledge </a:t>
            </a:r>
            <a:r>
              <a:rPr lang="en-GB" dirty="0"/>
              <a:t>is information acquired through reading, watching, listening, or touching. For example, you read the organisation’s guide to how to deal with guests, or you watch a online video on laying a table for service.</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dirty="0"/>
              <a:t>Knowledge can be transferred from one person to another or it can be self-acquired through observation and study.</a:t>
            </a:r>
          </a:p>
          <a:p>
            <a:pPr algn="just"/>
            <a:endParaRPr lang="en-GB" dirty="0"/>
          </a:p>
        </p:txBody>
      </p:sp>
    </p:spTree>
    <p:extLst>
      <p:ext uri="{BB962C8B-B14F-4D97-AF65-F5344CB8AC3E}">
        <p14:creationId xmlns:p14="http://schemas.microsoft.com/office/powerpoint/2010/main" val="63177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26752" y="819340"/>
            <a:ext cx="8218488" cy="382588"/>
          </a:xfrm>
        </p:spPr>
        <p:txBody>
          <a:bodyPr/>
          <a:lstStyle/>
          <a:p>
            <a:r>
              <a:rPr lang="en-GB" dirty="0"/>
              <a:t>Own</a:t>
            </a:r>
            <a:r>
              <a:rPr lang="en-GB" b="0" dirty="0"/>
              <a:t> </a:t>
            </a:r>
            <a:r>
              <a:rPr lang="en-GB" dirty="0"/>
              <a:t>professional strengths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07504" y="1228056"/>
            <a:ext cx="8856984" cy="4510606"/>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Skill</a:t>
            </a:r>
            <a:r>
              <a:rPr lang="en-GB" dirty="0"/>
              <a:t> is the ability to apply knowledge to specific situations. Skills are developed through practice; for example, you watch a online video on laying a table for service, then you practice laying the table from the </a:t>
            </a:r>
            <a:r>
              <a:rPr lang="en-GB" b="1" dirty="0"/>
              <a:t>knowledge</a:t>
            </a:r>
            <a:r>
              <a:rPr lang="en-GB" dirty="0"/>
              <a:t> you have learnt by watching the video. Your supervisor may assist and correct you in this practice until you have mastered how to lay the table correctly.</a:t>
            </a:r>
          </a:p>
          <a:p>
            <a:pPr marL="342900" indent="-342900">
              <a:lnSpc>
                <a:spcPct val="100000"/>
              </a:lnSpc>
              <a:spcBef>
                <a:spcPts val="0"/>
              </a:spcBef>
              <a:spcAft>
                <a:spcPts val="0"/>
              </a:spcAft>
              <a:buClr>
                <a:srgbClr val="CC0000"/>
              </a:buClr>
              <a:buFont typeface="Arial" panose="020B0604020202020204" pitchFamily="34" charset="0"/>
              <a:buChar char="•"/>
            </a:pPr>
            <a:r>
              <a:rPr lang="en-GB" dirty="0"/>
              <a:t>Practice is the only way to develop skills; the more you do something, the better you get at doing it. Trial and error is probably the best way to achieve skills mastery.</a:t>
            </a:r>
          </a:p>
          <a:p>
            <a:pPr marL="342900" indent="-342900">
              <a:lnSpc>
                <a:spcPct val="100000"/>
              </a:lnSpc>
              <a:spcBef>
                <a:spcPts val="0"/>
              </a:spcBef>
              <a:spcAft>
                <a:spcPts val="0"/>
              </a:spcAft>
              <a:buClr>
                <a:srgbClr val="CC0000"/>
              </a:buClr>
              <a:buFont typeface="Arial" panose="020B0604020202020204" pitchFamily="34" charset="0"/>
              <a:buChar char="•"/>
            </a:pPr>
            <a:r>
              <a:rPr lang="en-GB" dirty="0"/>
              <a:t>To make it simple, </a:t>
            </a:r>
            <a:r>
              <a:rPr lang="en-GB" b="1" dirty="0"/>
              <a:t>knowledge</a:t>
            </a:r>
            <a:r>
              <a:rPr lang="en-GB" dirty="0"/>
              <a:t> is theoretical and </a:t>
            </a:r>
            <a:r>
              <a:rPr lang="en-GB" b="1" dirty="0"/>
              <a:t>skills </a:t>
            </a:r>
            <a:r>
              <a:rPr lang="en-GB" dirty="0"/>
              <a:t>are practical. </a:t>
            </a:r>
          </a:p>
        </p:txBody>
      </p:sp>
      <p:pic>
        <p:nvPicPr>
          <p:cNvPr id="6" name="Picture 5">
            <a:extLst>
              <a:ext uri="{FF2B5EF4-FFF2-40B4-BE49-F238E27FC236}">
                <a16:creationId xmlns:a16="http://schemas.microsoft.com/office/drawing/2014/main" id="{5C8E886C-9B3A-E54C-9322-0B5610D0E9DA}"/>
              </a:ext>
            </a:extLst>
          </p:cNvPr>
          <p:cNvPicPr>
            <a:picLocks noChangeAspect="1"/>
          </p:cNvPicPr>
          <p:nvPr/>
        </p:nvPicPr>
        <p:blipFill>
          <a:blip r:embed="rId2"/>
          <a:stretch>
            <a:fillRect/>
          </a:stretch>
        </p:blipFill>
        <p:spPr>
          <a:xfrm>
            <a:off x="2779801" y="4365104"/>
            <a:ext cx="3584398" cy="2016224"/>
          </a:xfrm>
          <a:prstGeom prst="rect">
            <a:avLst/>
          </a:prstGeom>
        </p:spPr>
      </p:pic>
    </p:spTree>
    <p:extLst>
      <p:ext uri="{BB962C8B-B14F-4D97-AF65-F5344CB8AC3E}">
        <p14:creationId xmlns:p14="http://schemas.microsoft.com/office/powerpoint/2010/main" val="303333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Own</a:t>
            </a:r>
            <a:r>
              <a:rPr lang="en-GB" b="0" dirty="0"/>
              <a:t> </a:t>
            </a:r>
            <a:r>
              <a:rPr lang="en-GB" dirty="0"/>
              <a:t>professional strengths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371600"/>
            <a:ext cx="8667328" cy="4510606"/>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Behaviour</a:t>
            </a:r>
            <a:r>
              <a:rPr lang="en-GB" dirty="0"/>
              <a:t> is the way in which a person acts or conducts themselves, especially towards others. Behaviours should support your own professional and personal development, which should help you to demonstrate more effective working practices and relationships with your peers, manager and the guests in which you interact with. This in turn should provide you with increased job satisfaction and enhance your career options.</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dirty="0"/>
              <a:t>Behavioural skills often fall under the general heading of good character, friendliness, maturity, or common sense, and many people assume that those skills come naturally. People don’t always possess behavioural skills. These are skills that must be learned and practiced. The good news is that it's possible to develop these behavioural skills, and to use them to enhance your career within the hospitality industry.</a:t>
            </a:r>
            <a:endParaRPr lang="en-GB" b="1"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dirty="0"/>
          </a:p>
          <a:p>
            <a:pPr algn="just"/>
            <a:endParaRPr lang="en-GB" dirty="0"/>
          </a:p>
        </p:txBody>
      </p:sp>
    </p:spTree>
    <p:extLst>
      <p:ext uri="{BB962C8B-B14F-4D97-AF65-F5344CB8AC3E}">
        <p14:creationId xmlns:p14="http://schemas.microsoft.com/office/powerpoint/2010/main" val="260186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Own</a:t>
            </a:r>
            <a:r>
              <a:rPr lang="en-GB" b="0" dirty="0"/>
              <a:t> </a:t>
            </a:r>
            <a:r>
              <a:rPr lang="en-GB" dirty="0"/>
              <a:t>professional strengths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371600"/>
            <a:ext cx="5642992" cy="4510606"/>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dirty="0"/>
              <a:t>Behavioural skills are the skills you use to successfully interact with others in the workplace. Here's a list of the top behavioural skills:</a:t>
            </a:r>
          </a:p>
          <a:p>
            <a:pPr marL="800100" lvl="5" indent="-342900">
              <a:spcBef>
                <a:spcPts val="0"/>
              </a:spcBef>
              <a:spcAft>
                <a:spcPts val="0"/>
              </a:spcAft>
              <a:buClr>
                <a:srgbClr val="CC0000"/>
              </a:buClr>
              <a:buFont typeface="Courier New" panose="02070309020205020404" pitchFamily="49" charset="0"/>
              <a:buChar char="o"/>
            </a:pPr>
            <a:r>
              <a:rPr lang="en-GB" sz="2000" dirty="0"/>
              <a:t>good communication </a:t>
            </a:r>
          </a:p>
          <a:p>
            <a:pPr marL="800100" lvl="5" indent="-342900">
              <a:spcBef>
                <a:spcPts val="0"/>
              </a:spcBef>
              <a:spcAft>
                <a:spcPts val="0"/>
              </a:spcAft>
              <a:buClr>
                <a:srgbClr val="CC0000"/>
              </a:buClr>
              <a:buFont typeface="Courier New" panose="02070309020205020404" pitchFamily="49" charset="0"/>
              <a:buChar char="o"/>
            </a:pPr>
            <a:r>
              <a:rPr lang="en-GB" sz="2000" dirty="0"/>
              <a:t>empathy</a:t>
            </a:r>
          </a:p>
          <a:p>
            <a:pPr marL="800100" lvl="5" indent="-342900">
              <a:spcBef>
                <a:spcPts val="0"/>
              </a:spcBef>
              <a:spcAft>
                <a:spcPts val="0"/>
              </a:spcAft>
              <a:buClr>
                <a:srgbClr val="CC0000"/>
              </a:buClr>
              <a:buFont typeface="Courier New" panose="02070309020205020404" pitchFamily="49" charset="0"/>
              <a:buChar char="o"/>
            </a:pPr>
            <a:r>
              <a:rPr lang="en-GB" sz="2000" dirty="0"/>
              <a:t>integrity</a:t>
            </a:r>
          </a:p>
          <a:p>
            <a:pPr marL="800100" lvl="5" indent="-342900">
              <a:spcBef>
                <a:spcPts val="0"/>
              </a:spcBef>
              <a:spcAft>
                <a:spcPts val="0"/>
              </a:spcAft>
              <a:buClr>
                <a:srgbClr val="CC0000"/>
              </a:buClr>
              <a:buFont typeface="Courier New" panose="02070309020205020404" pitchFamily="49" charset="0"/>
              <a:buChar char="o"/>
            </a:pPr>
            <a:r>
              <a:rPr lang="en-GB" sz="2000" dirty="0"/>
              <a:t>interpersonal</a:t>
            </a:r>
          </a:p>
          <a:p>
            <a:pPr marL="800100" lvl="5" indent="-342900">
              <a:spcBef>
                <a:spcPts val="0"/>
              </a:spcBef>
              <a:spcAft>
                <a:spcPts val="0"/>
              </a:spcAft>
              <a:buClr>
                <a:srgbClr val="CC0000"/>
              </a:buClr>
              <a:buFont typeface="Courier New" panose="02070309020205020404" pitchFamily="49" charset="0"/>
              <a:buChar char="o"/>
            </a:pPr>
            <a:r>
              <a:rPr lang="en-GB" sz="2000" dirty="0"/>
              <a:t>patience</a:t>
            </a:r>
          </a:p>
          <a:p>
            <a:pPr marL="800100" lvl="5" indent="-342900">
              <a:spcBef>
                <a:spcPts val="0"/>
              </a:spcBef>
              <a:spcAft>
                <a:spcPts val="0"/>
              </a:spcAft>
              <a:buClr>
                <a:srgbClr val="CC0000"/>
              </a:buClr>
              <a:buFont typeface="Courier New" panose="02070309020205020404" pitchFamily="49" charset="0"/>
              <a:buChar char="o"/>
            </a:pPr>
            <a:r>
              <a:rPr lang="en-GB" sz="2000" dirty="0"/>
              <a:t>people Skills</a:t>
            </a:r>
          </a:p>
          <a:p>
            <a:pPr marL="800100" lvl="5" indent="-342900">
              <a:spcBef>
                <a:spcPts val="0"/>
              </a:spcBef>
              <a:spcAft>
                <a:spcPts val="0"/>
              </a:spcAft>
              <a:buClr>
                <a:srgbClr val="CC0000"/>
              </a:buClr>
              <a:buFont typeface="Courier New" panose="02070309020205020404" pitchFamily="49" charset="0"/>
              <a:buChar char="o"/>
            </a:pPr>
            <a:r>
              <a:rPr lang="en-GB" sz="2000" dirty="0"/>
              <a:t>emotional Intelligence</a:t>
            </a:r>
          </a:p>
          <a:p>
            <a:pPr marL="800100" lvl="5" indent="-342900">
              <a:spcBef>
                <a:spcPts val="0"/>
              </a:spcBef>
              <a:spcAft>
                <a:spcPts val="0"/>
              </a:spcAft>
              <a:buClr>
                <a:srgbClr val="CC0000"/>
              </a:buClr>
              <a:buFont typeface="Courier New" panose="02070309020205020404" pitchFamily="49" charset="0"/>
              <a:buChar char="o"/>
            </a:pPr>
            <a:r>
              <a:rPr lang="en-GB" sz="2000" dirty="0"/>
              <a:t>respect</a:t>
            </a:r>
          </a:p>
          <a:p>
            <a:pPr marL="800100" lvl="5" indent="-342900">
              <a:spcBef>
                <a:spcPts val="0"/>
              </a:spcBef>
              <a:spcAft>
                <a:spcPts val="0"/>
              </a:spcAft>
              <a:buClr>
                <a:srgbClr val="CC0000"/>
              </a:buClr>
              <a:buFont typeface="Courier New" panose="02070309020205020404" pitchFamily="49" charset="0"/>
              <a:buChar char="o"/>
            </a:pPr>
            <a:r>
              <a:rPr lang="en-GB" sz="2000" dirty="0"/>
              <a:t>teamwork</a:t>
            </a:r>
          </a:p>
          <a:p>
            <a:pPr marL="800100" lvl="5" indent="-342900">
              <a:spcBef>
                <a:spcPts val="0"/>
              </a:spcBef>
              <a:spcAft>
                <a:spcPts val="0"/>
              </a:spcAft>
              <a:buClr>
                <a:srgbClr val="CC0000"/>
              </a:buClr>
              <a:buFont typeface="Courier New" panose="02070309020205020404" pitchFamily="49" charset="0"/>
              <a:buChar char="o"/>
            </a:pPr>
            <a:r>
              <a:rPr lang="en-GB" sz="2000" dirty="0"/>
              <a:t>trust</a:t>
            </a:r>
          </a:p>
          <a:p>
            <a:pPr marL="342900" indent="-342900" algn="just">
              <a:lnSpc>
                <a:spcPct val="100000"/>
              </a:lnSpc>
              <a:spcBef>
                <a:spcPts val="0"/>
              </a:spcBef>
              <a:spcAft>
                <a:spcPts val="0"/>
              </a:spcAft>
              <a:buClr>
                <a:srgbClr val="CC0000"/>
              </a:buClr>
              <a:buFont typeface="Arial" panose="020B0604020202020204" pitchFamily="34" charset="0"/>
              <a:buChar char="•"/>
            </a:pPr>
            <a:endParaRPr lang="en-GB" dirty="0"/>
          </a:p>
          <a:p>
            <a:pPr algn="just"/>
            <a:endParaRPr lang="en-GB" dirty="0"/>
          </a:p>
        </p:txBody>
      </p:sp>
      <p:pic>
        <p:nvPicPr>
          <p:cNvPr id="6" name="Picture 5">
            <a:extLst>
              <a:ext uri="{FF2B5EF4-FFF2-40B4-BE49-F238E27FC236}">
                <a16:creationId xmlns:a16="http://schemas.microsoft.com/office/drawing/2014/main" id="{E7BE6048-3BC3-0C4A-BC90-7CDEFF3A9CCC}"/>
              </a:ext>
            </a:extLst>
          </p:cNvPr>
          <p:cNvPicPr>
            <a:picLocks noChangeAspect="1"/>
          </p:cNvPicPr>
          <p:nvPr/>
        </p:nvPicPr>
        <p:blipFill>
          <a:blip r:embed="rId2"/>
          <a:stretch>
            <a:fillRect/>
          </a:stretch>
        </p:blipFill>
        <p:spPr>
          <a:xfrm>
            <a:off x="3922824" y="2583645"/>
            <a:ext cx="5010472" cy="3298561"/>
          </a:xfrm>
          <a:prstGeom prst="rect">
            <a:avLst/>
          </a:prstGeom>
        </p:spPr>
      </p:pic>
    </p:spTree>
    <p:extLst>
      <p:ext uri="{BB962C8B-B14F-4D97-AF65-F5344CB8AC3E}">
        <p14:creationId xmlns:p14="http://schemas.microsoft.com/office/powerpoint/2010/main" val="241424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Own</a:t>
            </a:r>
            <a:r>
              <a:rPr lang="en-GB" b="0" dirty="0"/>
              <a:t> </a:t>
            </a:r>
            <a:r>
              <a:rPr lang="en-GB" dirty="0"/>
              <a:t>professional strengths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371600"/>
            <a:ext cx="8450536" cy="4510606"/>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Qualities: </a:t>
            </a:r>
            <a:r>
              <a:rPr lang="en-GB" dirty="0"/>
              <a:t>Personal qualities are personal characteristics of an individual. They are what make up someone's personality. They help a person get along in a new situation. For example, dependability, passion and patience are qualities that employers would like a good worker to have if working in the hospitality industry. Other qualities employers value are: honesty, assertiveness, flexibility, problem solving, friendliness, intelligence, leadership, enthusiasm, and a good sense of humour.</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dirty="0"/>
              <a:t>Most hospitality employers want people who are dependable and who get along with others and put the guest at the heart of all that they do. Though skills are important, an employer will select new employees and promote staff based on their personal qualities as well.</a:t>
            </a:r>
            <a:endParaRPr lang="en-GB" b="1"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dirty="0"/>
          </a:p>
          <a:p>
            <a:pPr algn="just"/>
            <a:endParaRPr lang="en-GB" dirty="0"/>
          </a:p>
        </p:txBody>
      </p:sp>
    </p:spTree>
    <p:extLst>
      <p:ext uri="{BB962C8B-B14F-4D97-AF65-F5344CB8AC3E}">
        <p14:creationId xmlns:p14="http://schemas.microsoft.com/office/powerpoint/2010/main" val="417887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277949" y="809230"/>
            <a:ext cx="8218488" cy="382588"/>
          </a:xfrm>
        </p:spPr>
        <p:txBody>
          <a:bodyPr/>
          <a:lstStyle/>
          <a:p>
            <a:r>
              <a:rPr lang="en-GB" dirty="0"/>
              <a:t>Areas for professional development</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371600"/>
            <a:ext cx="8811344" cy="4510606"/>
          </a:xfrm>
        </p:spPr>
        <p:txBody>
          <a:bodyPr/>
          <a:lstStyle/>
          <a:p>
            <a:pPr>
              <a:lnSpc>
                <a:spcPct val="100000"/>
              </a:lnSpc>
              <a:spcBef>
                <a:spcPts val="0"/>
              </a:spcBef>
              <a:spcAft>
                <a:spcPts val="0"/>
              </a:spcAft>
            </a:pPr>
            <a:r>
              <a:rPr lang="en-GB" dirty="0"/>
              <a:t>Think about those areas that you could improve through the use of planned professional development:</a:t>
            </a:r>
          </a:p>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develop technical skills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develop technical knowledge </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supervisory skills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guest interaction</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resilience</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initiative</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multitasking</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adaptability</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attention to detail</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cultural awareness of guests and colleagues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communication with guests, colleagues and management</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compliance training (applying knowledge such as health and safety and food safety).</a:t>
            </a:r>
          </a:p>
        </p:txBody>
      </p:sp>
      <p:pic>
        <p:nvPicPr>
          <p:cNvPr id="6" name="Picture 5">
            <a:extLst>
              <a:ext uri="{FF2B5EF4-FFF2-40B4-BE49-F238E27FC236}">
                <a16:creationId xmlns:a16="http://schemas.microsoft.com/office/drawing/2014/main" id="{070E941B-E684-0747-AB52-4853A25B0580}"/>
              </a:ext>
            </a:extLst>
          </p:cNvPr>
          <p:cNvPicPr>
            <a:picLocks noChangeAspect="1"/>
          </p:cNvPicPr>
          <p:nvPr/>
        </p:nvPicPr>
        <p:blipFill>
          <a:blip r:embed="rId2"/>
          <a:stretch>
            <a:fillRect/>
          </a:stretch>
        </p:blipFill>
        <p:spPr>
          <a:xfrm>
            <a:off x="4283968" y="2132856"/>
            <a:ext cx="4212469" cy="2808312"/>
          </a:xfrm>
          <a:prstGeom prst="rect">
            <a:avLst/>
          </a:prstGeom>
        </p:spPr>
      </p:pic>
    </p:spTree>
    <p:extLst>
      <p:ext uri="{BB962C8B-B14F-4D97-AF65-F5344CB8AC3E}">
        <p14:creationId xmlns:p14="http://schemas.microsoft.com/office/powerpoint/2010/main" val="3086474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2477</TotalTime>
  <Words>1567</Words>
  <Application>Microsoft Macintosh PowerPoint</Application>
  <PresentationFormat>On-screen Show (4:3)</PresentationFormat>
  <Paragraphs>102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Courier New</vt:lpstr>
      <vt:lpstr>Helvetica</vt:lpstr>
      <vt:lpstr>Lucida Grande</vt:lpstr>
      <vt:lpstr>Times New Roman</vt:lpstr>
      <vt:lpstr>Default Design</vt:lpstr>
      <vt:lpstr>Know how to develop own professional skills and knowledge – part 1</vt:lpstr>
      <vt:lpstr>Introduction</vt:lpstr>
      <vt:lpstr>What is CPD?</vt:lpstr>
      <vt:lpstr>Own Professional Strengths</vt:lpstr>
      <vt:lpstr>Own professional strengths</vt:lpstr>
      <vt:lpstr>Own professional strengths</vt:lpstr>
      <vt:lpstr>Own professional strengths</vt:lpstr>
      <vt:lpstr>Own professional strengths</vt:lpstr>
      <vt:lpstr>Areas for professional development</vt:lpstr>
      <vt:lpstr>Sources of information on development opportunities</vt:lpstr>
      <vt:lpstr>Sources of information on development opportunities</vt:lpstr>
      <vt:lpstr>Sources of information on Development Opportunities</vt:lpstr>
      <vt:lpstr>Sources of information on development opportunities</vt:lpstr>
      <vt:lpstr>Sources of information on development opportunities</vt:lpstr>
      <vt:lpstr>Sources of information on development opportunities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109</cp:revision>
  <dcterms:created xsi:type="dcterms:W3CDTF">2013-05-28T00:38:54Z</dcterms:created>
  <dcterms:modified xsi:type="dcterms:W3CDTF">2020-03-27T16:58:41Z</dcterms:modified>
</cp:coreProperties>
</file>