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10"/>
  </p:notesMasterIdLst>
  <p:handoutMasterIdLst>
    <p:handoutMasterId r:id="rId11"/>
  </p:handoutMasterIdLst>
  <p:sldIdLst>
    <p:sldId id="256" r:id="rId2"/>
    <p:sldId id="342" r:id="rId3"/>
    <p:sldId id="343" r:id="rId4"/>
    <p:sldId id="346" r:id="rId5"/>
    <p:sldId id="347" r:id="rId6"/>
    <p:sldId id="344" r:id="rId7"/>
    <p:sldId id="348" r:id="rId8"/>
    <p:sldId id="267" r:id="rId9"/>
  </p:sldIdLst>
  <p:sldSz cx="9144000" cy="6858000" type="screen4x3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30613"/>
    <a:srgbClr val="D9D9D9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howGuides="1">
      <p:cViewPr varScale="1">
        <p:scale>
          <a:sx n="105" d="100"/>
          <a:sy n="105" d="100"/>
        </p:scale>
        <p:origin x="18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-11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4/2/20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56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0"/>
          <p:cNvSpPr txBox="1">
            <a:spLocks noChangeArrowheads="1"/>
          </p:cNvSpPr>
          <p:nvPr userDrawn="1"/>
        </p:nvSpPr>
        <p:spPr bwMode="white">
          <a:xfrm>
            <a:off x="0" y="234106"/>
            <a:ext cx="6549787" cy="4572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 dirty="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7200"/>
            <a:ext cx="9144000" cy="152400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29" name="Rectangle 14"/>
          <p:cNvSpPr>
            <a:spLocks noChangeArrowheads="1"/>
          </p:cNvSpPr>
          <p:nvPr userDrawn="1"/>
        </p:nvSpPr>
        <p:spPr bwMode="auto">
          <a:xfrm>
            <a:off x="457200" y="308718"/>
            <a:ext cx="6092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Level 2 </a:t>
            </a:r>
            <a:r>
              <a:rPr lang="en-GB" sz="1400" b="1" dirty="0">
                <a:solidFill>
                  <a:schemeClr val="bg1"/>
                </a:solidFill>
              </a:rPr>
              <a:t>Hospitality and Catering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30" name="Text Box 10"/>
          <p:cNvSpPr txBox="1">
            <a:spLocks noChangeArrowheads="1"/>
          </p:cNvSpPr>
          <p:nvPr userDrawn="1"/>
        </p:nvSpPr>
        <p:spPr bwMode="white">
          <a:xfrm>
            <a:off x="0" y="6324600"/>
            <a:ext cx="9144000" cy="381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E30613"/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0">
                <a:solidFill>
                  <a:srgbClr val="D81E05"/>
                </a:solidFill>
                <a:cs typeface="Arial" charset="0"/>
              </a:rPr>
              <a:t> 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 userDrawn="1"/>
        </p:nvSpPr>
        <p:spPr bwMode="auto">
          <a:xfrm>
            <a:off x="457200" y="6400800"/>
            <a:ext cx="647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sz="1100" dirty="0"/>
              <a:t>© 2017 City and Guilds of London Institute. All rights reserved</a:t>
            </a:r>
            <a:r>
              <a:rPr lang="en-US" sz="900" dirty="0"/>
              <a:t>.</a:t>
            </a:r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7239000" y="640080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r">
              <a:spcBef>
                <a:spcPts val="600"/>
              </a:spcBef>
            </a:pPr>
            <a:fld id="{6152C911-7D81-1845-9D20-613E63F035EB}" type="slidenum">
              <a:rPr lang="en-US" sz="1100">
                <a:ea typeface="Arial" pitchFamily="-105" charset="0"/>
                <a:cs typeface="Arial" pitchFamily="-105" charset="0"/>
              </a:rPr>
              <a:pPr algn="r">
                <a:spcBef>
                  <a:spcPts val="600"/>
                </a:spcBef>
              </a:pPr>
              <a:t>‹#›</a:t>
            </a:fld>
            <a:r>
              <a:rPr lang="en-US" sz="1100" dirty="0">
                <a:ea typeface="Arial" pitchFamily="-105" charset="0"/>
                <a:cs typeface="Arial" pitchFamily="-105" charset="0"/>
              </a:rPr>
              <a:t> of 8</a:t>
            </a: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br>
              <a:rPr lang="en-US" sz="1100" dirty="0">
                <a:ea typeface="Arial" pitchFamily="-105" charset="0"/>
                <a:cs typeface="Arial" pitchFamily="-105" charset="0"/>
              </a:rPr>
            </a:br>
            <a:endParaRPr lang="en-US" sz="1100" dirty="0">
              <a:ea typeface="Arial" pitchFamily="-105" charset="0"/>
              <a:cs typeface="Arial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  <a:p>
            <a:endParaRPr lang="en-US" sz="1200" dirty="0">
              <a:latin typeface="Times New Roman" pitchFamily="-105" charset="0"/>
            </a:endParaRP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18488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457200" y="1371600"/>
            <a:ext cx="82296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13" y="259929"/>
            <a:ext cx="2015456" cy="397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0" fontAlgn="base" hangingPunct="0">
        <a:lnSpc>
          <a:spcPts val="2400"/>
        </a:lnSpc>
        <a:spcBef>
          <a:spcPts val="1000"/>
        </a:spcBef>
        <a:spcAft>
          <a:spcPts val="1000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rtl="0" eaLnBrk="0" fontAlgn="base" hangingPunct="0">
        <a:lnSpc>
          <a:spcPts val="24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Font typeface="Lucida Grande" pitchFamily="-105" charset="0"/>
        <a:defRPr lang="en-GB" sz="1600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5900" indent="-215900" algn="l" rtl="0" eaLnBrk="0" fontAlgn="base" hangingPunct="0">
        <a:lnSpc>
          <a:spcPts val="2000"/>
        </a:lnSpc>
        <a:spcBef>
          <a:spcPts val="500"/>
        </a:spcBef>
        <a:spcAft>
          <a:spcPts val="500"/>
        </a:spcAft>
        <a:buClr>
          <a:srgbClr val="E30613"/>
        </a:buClr>
        <a:buFont typeface="Arial" pitchFamily="-105" charset="0"/>
        <a:buChar char="•"/>
        <a:defRPr lang="en-GB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1800" indent="-215900" algn="l" rtl="0" eaLnBrk="0" fontAlgn="base" hangingPunct="0">
        <a:lnSpc>
          <a:spcPts val="2000"/>
        </a:lnSpc>
        <a:spcBef>
          <a:spcPct val="0"/>
        </a:spcBef>
        <a:spcAft>
          <a:spcPts val="500"/>
        </a:spcAft>
        <a:buFont typeface="Arial" pitchFamily="-105" charset="0"/>
        <a:buChar char="–"/>
        <a:defRPr lang="en-US" sz="16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7200" indent="-457200" algn="l" defTabSz="914400" rtl="0" fontAlgn="base">
        <a:spcBef>
          <a:spcPct val="20000"/>
        </a:spcBef>
        <a:spcAft>
          <a:spcPct val="0"/>
        </a:spcAft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71800" indent="-228600" algn="l" defTabSz="914400" rtl="0" fontAlgn="base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290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600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886200" indent="-228600" algn="l" defTabSz="914400" rtl="0" fontAlgn="base">
        <a:spcBef>
          <a:spcPct val="20000"/>
        </a:spcBef>
        <a:spcAft>
          <a:spcPct val="0"/>
        </a:spcAft>
        <a:buChar char="»"/>
        <a:defRPr lang="en-GB" sz="1000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eaLnBrk="1" hangingPunct="1"/>
            <a:endParaRPr b="1" dirty="0"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/>
            <a:r>
              <a:rPr sz="6600" dirty="0">
                <a:solidFill>
                  <a:schemeClr val="bg1"/>
                </a:solidFill>
                <a:ea typeface="ＭＳ Ｐゴシック" pitchFamily="-105" charset="-128"/>
                <a:cs typeface="ＭＳ Ｐゴシック" pitchFamily="-105" charset="-128"/>
              </a:rPr>
              <a:t>PowerPoint presentation</a:t>
            </a:r>
          </a:p>
        </p:txBody>
      </p:sp>
      <p:sp>
        <p:nvSpPr>
          <p:cNvPr id="2051" name="Text Box 10"/>
          <p:cNvSpPr txBox="1">
            <a:spLocks noChangeArrowheads="1"/>
          </p:cNvSpPr>
          <p:nvPr/>
        </p:nvSpPr>
        <p:spPr bwMode="white">
          <a:xfrm>
            <a:off x="533400" y="2057400"/>
            <a:ext cx="8077200" cy="1295400"/>
          </a:xfrm>
          <a:prstGeom prst="rect">
            <a:avLst/>
          </a:prstGeom>
          <a:solidFill>
            <a:srgbClr val="E30613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 dirty="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2" name="Text Box 10"/>
          <p:cNvSpPr txBox="1">
            <a:spLocks noChangeArrowheads="1"/>
          </p:cNvSpPr>
          <p:nvPr/>
        </p:nvSpPr>
        <p:spPr bwMode="white">
          <a:xfrm>
            <a:off x="533400" y="3352800"/>
            <a:ext cx="8077200" cy="228600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r>
              <a:rPr lang="en-GB" sz="1800">
                <a:solidFill>
                  <a:srgbClr val="D81E05"/>
                </a:solidFill>
                <a:ea typeface="Arial" pitchFamily="-105" charset="0"/>
                <a:cs typeface="Arial" pitchFamily="-105" charset="0"/>
              </a:rPr>
              <a:t> </a:t>
            </a:r>
          </a:p>
        </p:txBody>
      </p:sp>
      <p:sp>
        <p:nvSpPr>
          <p:cNvPr id="2053" name="Rectangle 15"/>
          <p:cNvSpPr>
            <a:spLocks noGrp="1" noChangeArrowheads="1"/>
          </p:cNvSpPr>
          <p:nvPr>
            <p:ph type="title"/>
          </p:nvPr>
        </p:nvSpPr>
        <p:spPr>
          <a:xfrm>
            <a:off x="762000" y="3581400"/>
            <a:ext cx="7848600" cy="2514600"/>
          </a:xfrm>
        </p:spPr>
        <p:txBody>
          <a:bodyPr anchor="t"/>
          <a:lstStyle/>
          <a:p>
            <a:pPr eaLnBrk="1" hangingPunct="1"/>
            <a:r>
              <a:rPr lang="en-GB" dirty="0">
                <a:ea typeface="ＭＳ Ｐゴシック" pitchFamily="-105" charset="-128"/>
                <a:cs typeface="ＭＳ Ｐゴシック" pitchFamily="-105" charset="-128"/>
              </a:rPr>
              <a:t>Importance of food safety</a:t>
            </a:r>
          </a:p>
        </p:txBody>
      </p:sp>
      <p:sp>
        <p:nvSpPr>
          <p:cNvPr id="2054" name="TextBox 9"/>
          <p:cNvSpPr txBox="1">
            <a:spLocks noChangeArrowheads="1"/>
          </p:cNvSpPr>
          <p:nvPr/>
        </p:nvSpPr>
        <p:spPr bwMode="auto">
          <a:xfrm>
            <a:off x="762000" y="22098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Unit 207: Food safety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Definition of food safety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The handling, preparing and storing food in a way to reduce the risk of individuals becoming sick from foodborne illness.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8B5F7-73BF-4A08-9444-196456C95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996952"/>
            <a:ext cx="631081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75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05" charset="-128"/>
                <a:cs typeface="ＭＳ Ｐゴシック" pitchFamily="-105" charset="-128"/>
              </a:rPr>
              <a:t>Definition of Food Poisoning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371600"/>
            <a:ext cx="8229600" cy="4756150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An illness caused by eating contaminated food and infectious organisms such as bacteria and toxins.</a:t>
            </a:r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sz="1000" dirty="0"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F7C017-61FF-4706-A75F-A00BB7315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087631"/>
            <a:ext cx="2957314" cy="304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5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HACCP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79512" y="1371600"/>
            <a:ext cx="8507288" cy="4865712"/>
          </a:xfrm>
        </p:spPr>
        <p:txBody>
          <a:bodyPr/>
          <a:lstStyle/>
          <a:p>
            <a:pPr lvl="3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Hazard analysis and critical control points is a well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-known and used food safety management system.</a:t>
            </a:r>
          </a:p>
          <a:p>
            <a:pPr lvl="3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can be used effectively in all sizes and types of food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</a:p>
          <a:p>
            <a:pPr lvl="3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Its main aim is to focus attention on CCP’s in the food business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 to ensure that situations do not occur which could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make the food unsafe to eat</a:t>
            </a:r>
          </a:p>
          <a:p>
            <a:pPr lvl="3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step in the food production process must be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analysed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identify points at which something could go wrong and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then procedures must be put in place accordingly.</a:t>
            </a:r>
          </a:p>
          <a:p>
            <a:pPr lvl="2">
              <a:defRPr/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pPr marL="0" indent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lvl="2"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295ED-3946-4E42-ADE2-7297A4E58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560" y="1988840"/>
            <a:ext cx="2160240" cy="262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44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 awareness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A hazard is anything that may cause harm to people who eat the food.</a:t>
            </a:r>
          </a:p>
          <a:p>
            <a:r>
              <a:rPr lang="en-US" dirty="0"/>
              <a:t>Consider the list of hazards listed and explain what risk they pose: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42702"/>
              </p:ext>
            </p:extLst>
          </p:nvPr>
        </p:nvGraphicFramePr>
        <p:xfrm>
          <a:off x="539552" y="2374042"/>
          <a:ext cx="7632848" cy="3515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816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9860"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Hazard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Risk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Dirty hands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Food handler sneezing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Outdoor clothing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Septic facial spots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Food handler wearing </a:t>
                      </a:r>
                      <a:r>
                        <a:rPr lang="en-US" sz="1800" dirty="0" err="1"/>
                        <a:t>jewellery</a:t>
                      </a: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Dirty serving utensils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A bowl of cooked rice left in a warm kitchen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ts val="2000"/>
                        </a:lnSpc>
                      </a:pPr>
                      <a:r>
                        <a:rPr lang="en-US" sz="1800" dirty="0"/>
                        <a:t>Chipped mixing bowl</a:t>
                      </a:r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ts val="2000"/>
                        </a:lnSpc>
                      </a:pPr>
                      <a:endParaRPr lang="en-US" sz="1800" dirty="0"/>
                    </a:p>
                  </a:txBody>
                  <a:tcPr>
                    <a:lnL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914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principles of HACCP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lvl="1" indent="-457200">
              <a:buFont typeface="+mj-lt"/>
              <a:buAutoNum type="arabicPeriod"/>
            </a:pPr>
            <a:endParaRPr lang="en-US" dirty="0"/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Conduct a hazard analysis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Identify critical control points (CCP)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Establish critical limits for each CCP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Establish CCP monitoring requirements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Establish corrective actions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Establish record keeping procedures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/>
              <a:t>Establish procedures for ensuring HACCP system is working as intended</a:t>
            </a:r>
          </a:p>
          <a:p>
            <a:pPr marL="457200" lvl="1" indent="-457200">
              <a:buFont typeface="+mj-lt"/>
              <a:buAutoNum type="arabicPeriod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39298F-71B5-401B-9C2C-71C1EA127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700808"/>
            <a:ext cx="2602632" cy="247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797024"/>
            <a:ext cx="8218488" cy="687760"/>
          </a:xfrm>
        </p:spPr>
        <p:txBody>
          <a:bodyPr/>
          <a:lstStyle/>
          <a:p>
            <a:r>
              <a:rPr lang="en-US" dirty="0"/>
              <a:t>Food safety records used in a food safety management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700808"/>
            <a:ext cx="8229600" cy="4426392"/>
          </a:xfrm>
        </p:spPr>
        <p:txBody>
          <a:bodyPr/>
          <a:lstStyle/>
          <a:p>
            <a:pPr lvl="1"/>
            <a:r>
              <a:rPr lang="en-US" dirty="0"/>
              <a:t>Fitness to work records</a:t>
            </a:r>
          </a:p>
          <a:p>
            <a:pPr lvl="1"/>
            <a:r>
              <a:rPr lang="en-US" dirty="0"/>
              <a:t>Training records</a:t>
            </a:r>
          </a:p>
          <a:p>
            <a:pPr lvl="1"/>
            <a:r>
              <a:rPr lang="en-US" dirty="0"/>
              <a:t>Pest control records</a:t>
            </a:r>
          </a:p>
          <a:p>
            <a:pPr lvl="1"/>
            <a:r>
              <a:rPr lang="en-US" dirty="0"/>
              <a:t>Temperature records</a:t>
            </a:r>
          </a:p>
          <a:p>
            <a:pPr lvl="1"/>
            <a:r>
              <a:rPr lang="en-US" dirty="0"/>
              <a:t>Refrigerator/freezer temperature records</a:t>
            </a:r>
          </a:p>
          <a:p>
            <a:pPr lvl="1"/>
            <a:r>
              <a:rPr lang="en-US" dirty="0"/>
              <a:t>Cleaning records</a:t>
            </a:r>
          </a:p>
          <a:p>
            <a:pPr lvl="1"/>
            <a:r>
              <a:rPr lang="en-US" dirty="0"/>
              <a:t>Stock rotation records</a:t>
            </a:r>
          </a:p>
          <a:p>
            <a:pPr lvl="1"/>
            <a:r>
              <a:rPr lang="en-US" dirty="0"/>
              <a:t>Audit records</a:t>
            </a:r>
          </a:p>
          <a:p>
            <a:pPr lvl="1"/>
            <a:endParaRPr lang="en-US" dirty="0"/>
          </a:p>
          <a:p>
            <a:pPr marL="457200" lvl="1" indent="-457200">
              <a:buFont typeface="+mj-lt"/>
              <a:buAutoNum type="arabicPeriod"/>
            </a:pP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B8332-40D7-4C32-BC53-9A1719800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3241330"/>
            <a:ext cx="4860032" cy="316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34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 algn="ctr" eaLnBrk="1" hangingPunct="1">
              <a:lnSpc>
                <a:spcPct val="100000"/>
              </a:lnSpc>
            </a:pPr>
            <a:endParaRPr sz="6000">
              <a:solidFill>
                <a:srgbClr val="E30613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marL="0" indent="0" algn="ctr" eaLnBrk="1" hangingPunct="1">
              <a:lnSpc>
                <a:spcPct val="100000"/>
              </a:lnSpc>
            </a:pPr>
            <a:r>
              <a:rPr sz="6000">
                <a:solidFill>
                  <a:srgbClr val="E30613"/>
                </a:solidFill>
                <a:ea typeface="ＭＳ Ｐゴシック" pitchFamily="-105" charset="-128"/>
                <a:cs typeface="ＭＳ Ｐゴシック" pitchFamily="-105" charset="-128"/>
              </a:rPr>
              <a:t>Any questions?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295</Words>
  <Application>Microsoft Macintosh PowerPoint</Application>
  <PresentationFormat>On-screen 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Lucida Grande</vt:lpstr>
      <vt:lpstr>Times New Roman</vt:lpstr>
      <vt:lpstr>Default Design</vt:lpstr>
      <vt:lpstr>Importance of food safety</vt:lpstr>
      <vt:lpstr>Definition of food safety</vt:lpstr>
      <vt:lpstr>Definition of Food Poisoning</vt:lpstr>
      <vt:lpstr>HACCP</vt:lpstr>
      <vt:lpstr>Hazard awareness</vt:lpstr>
      <vt:lpstr>7 principles of HACCP</vt:lpstr>
      <vt:lpstr>Food safety records used in a food safety management system</vt:lpstr>
      <vt:lpstr>PowerPoint Presentation</vt:lpstr>
    </vt:vector>
  </TitlesOfParts>
  <Company>City &amp; Guilds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janicec</dc:creator>
  <cp:lastModifiedBy>Hannah Cooper</cp:lastModifiedBy>
  <cp:revision>112</cp:revision>
  <dcterms:created xsi:type="dcterms:W3CDTF">2013-05-28T00:38:54Z</dcterms:created>
  <dcterms:modified xsi:type="dcterms:W3CDTF">2020-04-02T15:10:51Z</dcterms:modified>
</cp:coreProperties>
</file>