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9" r:id="rId3"/>
    <p:sldId id="353" r:id="rId4"/>
    <p:sldId id="350" r:id="rId5"/>
    <p:sldId id="351" r:id="rId6"/>
    <p:sldId id="352" r:id="rId7"/>
    <p:sldId id="354" r:id="rId8"/>
    <p:sldId id="355" r:id="rId9"/>
    <p:sldId id="356" r:id="rId10"/>
    <p:sldId id="267" r:id="rId11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howGuide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2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2017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10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 dirty="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Personal hygiene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207: Food safety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It is the responsibility of all food handlers to maintain a high level of personal hygiene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Many bacteria live on or in the body and can be transferred by using our hands to contaminate utensils, surfaces and food.</a:t>
            </a:r>
          </a:p>
          <a:p>
            <a:pPr marL="0" lvl="1" indent="0">
              <a:buNone/>
            </a:pPr>
            <a:endParaRPr lang="en-US" b="1" dirty="0"/>
          </a:p>
          <a:p>
            <a:pPr marL="0" lvl="1" indent="0">
              <a:buNone/>
            </a:pPr>
            <a:endParaRPr lang="en-US" b="1" dirty="0"/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F1BD5-3B55-4595-914F-364048EB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662" y="4149080"/>
            <a:ext cx="5019137" cy="20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20788"/>
            <a:ext cx="8229600" cy="4944516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/>
              <a:t>Poor personal hygiene practices</a:t>
            </a:r>
          </a:p>
          <a:p>
            <a:pPr lvl="1"/>
            <a:r>
              <a:rPr lang="en-US" dirty="0"/>
              <a:t>eating/chewing</a:t>
            </a:r>
          </a:p>
          <a:p>
            <a:pPr lvl="1"/>
            <a:r>
              <a:rPr lang="en-US" dirty="0"/>
              <a:t>spitting</a:t>
            </a:r>
          </a:p>
          <a:p>
            <a:pPr lvl="1"/>
            <a:r>
              <a:rPr lang="en-US" dirty="0"/>
              <a:t>nail biting</a:t>
            </a:r>
          </a:p>
          <a:p>
            <a:pPr lvl="1"/>
            <a:r>
              <a:rPr lang="en-US" dirty="0"/>
              <a:t>scratching</a:t>
            </a:r>
          </a:p>
          <a:p>
            <a:pPr lvl="1"/>
            <a:r>
              <a:rPr lang="en-US" dirty="0"/>
              <a:t>smoking</a:t>
            </a:r>
          </a:p>
          <a:p>
            <a:pPr lvl="1"/>
            <a:r>
              <a:rPr lang="en-US" dirty="0"/>
              <a:t>infrequent bathing/showering</a:t>
            </a:r>
          </a:p>
          <a:p>
            <a:pPr lvl="1"/>
            <a:r>
              <a:rPr lang="en-US" dirty="0"/>
              <a:t>infrequent cleaning of work area</a:t>
            </a:r>
          </a:p>
          <a:p>
            <a:pPr lvl="1"/>
            <a:r>
              <a:rPr lang="en-US" dirty="0"/>
              <a:t>touching parts of the body</a:t>
            </a:r>
          </a:p>
          <a:p>
            <a:pPr lvl="1"/>
            <a:r>
              <a:rPr lang="en-US" dirty="0"/>
              <a:t>tasting using fingers</a:t>
            </a:r>
          </a:p>
          <a:p>
            <a:pPr lvl="1"/>
            <a:r>
              <a:rPr lang="en-US" dirty="0"/>
              <a:t>wetting finger to turn pages.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4637C-F82D-4CFE-B860-7AFE38B1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060848"/>
            <a:ext cx="22383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 dirty="0"/>
              <a:t>Hand washing should be carried out:</a:t>
            </a:r>
          </a:p>
          <a:p>
            <a:pPr lvl="1"/>
            <a:r>
              <a:rPr lang="en-US" dirty="0"/>
              <a:t>before entering a food preparation area and touching food</a:t>
            </a:r>
          </a:p>
          <a:p>
            <a:pPr lvl="1"/>
            <a:r>
              <a:rPr lang="en-US" dirty="0"/>
              <a:t>after eating</a:t>
            </a:r>
          </a:p>
          <a:p>
            <a:pPr lvl="1"/>
            <a:r>
              <a:rPr lang="en-US" dirty="0"/>
              <a:t>after going to the toilet</a:t>
            </a:r>
          </a:p>
          <a:p>
            <a:pPr lvl="1"/>
            <a:r>
              <a:rPr lang="en-US" dirty="0"/>
              <a:t>after handling raw meat, shellfish, poultry, eggs or vegetables</a:t>
            </a:r>
          </a:p>
          <a:p>
            <a:pPr lvl="1"/>
            <a:r>
              <a:rPr lang="en-US" dirty="0"/>
              <a:t>after coughing or sneezing into your hand or handkerchief</a:t>
            </a:r>
          </a:p>
          <a:p>
            <a:pPr lvl="1"/>
            <a:r>
              <a:rPr lang="en-US" dirty="0"/>
              <a:t>after touching your face or hands</a:t>
            </a:r>
          </a:p>
          <a:p>
            <a:pPr lvl="1"/>
            <a:r>
              <a:rPr lang="en-US" dirty="0"/>
              <a:t>after handling rubbish</a:t>
            </a:r>
          </a:p>
          <a:p>
            <a:pPr lvl="1"/>
            <a:r>
              <a:rPr lang="en-US" dirty="0"/>
              <a:t>after completing cleaning tasks</a:t>
            </a:r>
          </a:p>
          <a:p>
            <a:pPr lvl="1"/>
            <a:r>
              <a:rPr lang="en-US" dirty="0"/>
              <a:t>after handling money</a:t>
            </a:r>
          </a:p>
          <a:p>
            <a:pPr lvl="1"/>
            <a:r>
              <a:rPr lang="en-US" dirty="0"/>
              <a:t>after smoking.</a:t>
            </a:r>
          </a:p>
          <a:p>
            <a:pPr lvl="1"/>
            <a:endParaRPr lang="en-US" dirty="0"/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56180-CBC0-4B12-962B-A1B283F9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00" y="4005064"/>
            <a:ext cx="1934518" cy="21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20788"/>
            <a:ext cx="8229600" cy="4944516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/>
              <a:t>Clothes</a:t>
            </a:r>
          </a:p>
          <a:p>
            <a:pPr lvl="1"/>
            <a:r>
              <a:rPr lang="en-US" sz="1800" dirty="0"/>
              <a:t>Clothes must always be freshly laundered</a:t>
            </a:r>
          </a:p>
          <a:p>
            <a:pPr lvl="1"/>
            <a:r>
              <a:rPr lang="en-US" sz="1800" dirty="0"/>
              <a:t>Appropriate protective clothing must be worn including, head covering and sensible footwear.</a:t>
            </a:r>
          </a:p>
          <a:p>
            <a:pPr marL="0" lvl="1" indent="0">
              <a:buNone/>
            </a:pPr>
            <a:r>
              <a:rPr lang="en-US" sz="1800" b="1" dirty="0"/>
              <a:t>Features of protective clothing:</a:t>
            </a:r>
          </a:p>
          <a:p>
            <a:pPr lvl="1"/>
            <a:r>
              <a:rPr lang="en-US" sz="1800" dirty="0"/>
              <a:t>no external pocket</a:t>
            </a:r>
          </a:p>
          <a:p>
            <a:pPr lvl="1"/>
            <a:r>
              <a:rPr lang="en-US" sz="1800" dirty="0"/>
              <a:t>press studs or </a:t>
            </a:r>
            <a:r>
              <a:rPr lang="en-US" sz="1800" dirty="0" err="1"/>
              <a:t>velcro</a:t>
            </a:r>
            <a:r>
              <a:rPr lang="en-US" sz="1800" dirty="0"/>
              <a:t> rather than buttons</a:t>
            </a:r>
          </a:p>
          <a:p>
            <a:pPr lvl="1"/>
            <a:r>
              <a:rPr lang="en-US" sz="1800" dirty="0"/>
              <a:t>able to cover own clothes</a:t>
            </a:r>
          </a:p>
          <a:p>
            <a:pPr lvl="1"/>
            <a:r>
              <a:rPr lang="en-US" sz="1800" dirty="0"/>
              <a:t>durable</a:t>
            </a:r>
          </a:p>
          <a:p>
            <a:pPr lvl="1"/>
            <a:r>
              <a:rPr lang="en-US" sz="1800" dirty="0"/>
              <a:t>easy to clean</a:t>
            </a:r>
          </a:p>
          <a:p>
            <a:pPr lvl="1"/>
            <a:r>
              <a:rPr lang="en-US" sz="1800" dirty="0"/>
              <a:t>light in </a:t>
            </a:r>
            <a:r>
              <a:rPr lang="en-US" sz="1800" dirty="0" err="1"/>
              <a:t>colour</a:t>
            </a:r>
            <a:endParaRPr lang="en-US" sz="1800" dirty="0"/>
          </a:p>
          <a:p>
            <a:pPr lvl="1"/>
            <a:r>
              <a:rPr lang="en-US" sz="1800" dirty="0"/>
              <a:t>long sleeves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E2702-C2C3-4B7A-B051-5EF8337FA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653" y="2736304"/>
            <a:ext cx="29560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5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20788"/>
            <a:ext cx="8229600" cy="4944516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/>
              <a:t>Illness</a:t>
            </a:r>
          </a:p>
          <a:p>
            <a:pPr lvl="1"/>
            <a:r>
              <a:rPr lang="en-US" sz="1800" dirty="0"/>
              <a:t>If you are unwell it is your responsibility as a food handler to report to your supervisor as some illnesses may prevent you from working.</a:t>
            </a:r>
          </a:p>
          <a:p>
            <a:pPr marL="0" lvl="1" indent="0">
              <a:buNone/>
            </a:pPr>
            <a:r>
              <a:rPr lang="en-US" sz="1800" b="1" dirty="0"/>
              <a:t>Reportable illnesses and infections:</a:t>
            </a:r>
          </a:p>
          <a:p>
            <a:pPr lvl="1"/>
            <a:r>
              <a:rPr lang="en-US" sz="1800" dirty="0" err="1"/>
              <a:t>diarrhoea</a:t>
            </a:r>
            <a:endParaRPr lang="en-US" sz="1800" dirty="0"/>
          </a:p>
          <a:p>
            <a:pPr lvl="1"/>
            <a:r>
              <a:rPr lang="en-US" sz="1800" dirty="0"/>
              <a:t>vomiting</a:t>
            </a:r>
          </a:p>
          <a:p>
            <a:pPr lvl="1"/>
            <a:r>
              <a:rPr lang="en-US" sz="1800" dirty="0"/>
              <a:t>colds</a:t>
            </a:r>
          </a:p>
          <a:p>
            <a:pPr lvl="1"/>
            <a:r>
              <a:rPr lang="en-US" sz="1800" dirty="0"/>
              <a:t>sore throats</a:t>
            </a:r>
          </a:p>
          <a:p>
            <a:pPr lvl="1"/>
            <a:r>
              <a:rPr lang="en-US" sz="1800" dirty="0"/>
              <a:t>congested eyes</a:t>
            </a:r>
          </a:p>
          <a:p>
            <a:pPr lvl="1"/>
            <a:r>
              <a:rPr lang="en-US" sz="1800" dirty="0"/>
              <a:t>skin infections</a:t>
            </a:r>
          </a:p>
          <a:p>
            <a:pPr lvl="1"/>
            <a:r>
              <a:rPr lang="en-US" sz="1800" dirty="0"/>
              <a:t>stomach upset</a:t>
            </a:r>
          </a:p>
          <a:p>
            <a:pPr lvl="1"/>
            <a:r>
              <a:rPr lang="en-US" sz="1800" dirty="0"/>
              <a:t>suspected food poisoning.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0B7B0-DB3E-4E1B-A3C8-B4986E97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484580"/>
            <a:ext cx="3680724" cy="368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7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6088" y="1628800"/>
            <a:ext cx="8229600" cy="4944516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/>
              <a:t>There are two categories of carriers:</a:t>
            </a:r>
          </a:p>
          <a:p>
            <a:pPr marL="0" lvl="1" indent="0">
              <a:buNone/>
            </a:pPr>
            <a:r>
              <a:rPr lang="en-US" b="1" dirty="0"/>
              <a:t>Healthy carrier</a:t>
            </a:r>
          </a:p>
          <a:p>
            <a:pPr lvl="1"/>
            <a:r>
              <a:rPr lang="en-US" dirty="0"/>
              <a:t>A person who </a:t>
            </a:r>
            <a:r>
              <a:rPr lang="en-US" dirty="0" err="1"/>
              <a:t>harbours</a:t>
            </a:r>
            <a:r>
              <a:rPr lang="en-US" dirty="0"/>
              <a:t>, and may pass on, harmful bacteria but are fit and well</a:t>
            </a:r>
          </a:p>
          <a:p>
            <a:pPr lvl="1"/>
            <a:r>
              <a:rPr lang="en-US" dirty="0"/>
              <a:t>They may not show signs of illness.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b="1" dirty="0"/>
              <a:t>Convalescent carriers </a:t>
            </a:r>
          </a:p>
          <a:p>
            <a:pPr lvl="1"/>
            <a:r>
              <a:rPr lang="en-US" dirty="0"/>
              <a:t>People recovering from salmonella food poisoning may be carrier for a number of months.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5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plasters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20788"/>
            <a:ext cx="8229600" cy="4944516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/>
              <a:t>There are three key features of plasters that can be used by food handlers: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Non-food </a:t>
            </a:r>
            <a:r>
              <a:rPr lang="en-US" dirty="0" err="1"/>
              <a:t>coloured</a:t>
            </a:r>
            <a:r>
              <a:rPr lang="en-US" dirty="0"/>
              <a:t> – usually blue</a:t>
            </a:r>
            <a:br>
              <a:rPr lang="en-US" dirty="0"/>
            </a:br>
            <a:r>
              <a:rPr lang="en-US" dirty="0"/>
              <a:t>so it can be easily seen if they come off</a:t>
            </a:r>
            <a:br>
              <a:rPr lang="en-US" dirty="0"/>
            </a:br>
            <a:endParaRPr lang="en-US" dirty="0"/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Waterproof – as the food handler will be immersing hands in water, it protects the wound</a:t>
            </a:r>
            <a:br>
              <a:rPr lang="en-US" dirty="0"/>
            </a:br>
            <a:endParaRPr lang="en-US" dirty="0"/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Metal strip – so it can be detected with a metal detector if it comes off during food production.</a:t>
            </a:r>
          </a:p>
          <a:p>
            <a:pPr lvl="1"/>
            <a:endParaRPr lang="en-US" dirty="0"/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8DF27-51B3-4F1D-953F-68D37A4E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264" y="1700808"/>
            <a:ext cx="3206753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1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pathogenic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20788"/>
            <a:ext cx="8229600" cy="4944516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Pathogenic bacteria are bacteria that pose a serious health risk and cause disease.</a:t>
            </a:r>
          </a:p>
          <a:p>
            <a:pPr marL="0" lvl="1" indent="0">
              <a:buNone/>
            </a:pPr>
            <a:r>
              <a:rPr lang="en-US" dirty="0"/>
              <a:t>Sources in human beings: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hair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mouth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throat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septic cuts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spots and boils.</a:t>
            </a:r>
            <a:br>
              <a:rPr lang="en-US" dirty="0"/>
            </a:b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5BECE8-6BA4-4EA9-8013-6D6B342C5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492896"/>
            <a:ext cx="3422116" cy="25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8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432</Words>
  <Application>Microsoft Macintosh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Lucida Grande</vt:lpstr>
      <vt:lpstr>Times New Roman</vt:lpstr>
      <vt:lpstr>Default Design</vt:lpstr>
      <vt:lpstr>Personal hygiene</vt:lpstr>
      <vt:lpstr>Personal hygiene</vt:lpstr>
      <vt:lpstr>Personal hygiene continued</vt:lpstr>
      <vt:lpstr>Personal hygiene continued</vt:lpstr>
      <vt:lpstr>Personal hygiene continued</vt:lpstr>
      <vt:lpstr>Personal hygiene continued</vt:lpstr>
      <vt:lpstr>Personal hygiene continued</vt:lpstr>
      <vt:lpstr>Features of plasters</vt:lpstr>
      <vt:lpstr>Sources of pathogenic bacteria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120</cp:revision>
  <dcterms:created xsi:type="dcterms:W3CDTF">2013-05-28T00:38:54Z</dcterms:created>
  <dcterms:modified xsi:type="dcterms:W3CDTF">2020-04-02T15:09:45Z</dcterms:modified>
</cp:coreProperties>
</file>