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8" r:id="rId3"/>
    <p:sldId id="347" r:id="rId4"/>
    <p:sldId id="341" r:id="rId5"/>
    <p:sldId id="331" r:id="rId6"/>
    <p:sldId id="342" r:id="rId7"/>
    <p:sldId id="332" r:id="rId8"/>
    <p:sldId id="343" r:id="rId9"/>
    <p:sldId id="348" r:id="rId10"/>
    <p:sldId id="349" r:id="rId11"/>
    <p:sldId id="350" r:id="rId12"/>
    <p:sldId id="344" r:id="rId13"/>
    <p:sldId id="345" r:id="rId14"/>
    <p:sldId id="346" r:id="rId15"/>
    <p:sldId id="334" r:id="rId16"/>
    <p:sldId id="267" r:id="rId17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howGuide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2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2017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16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Keeping working area clean and hygienic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207: Food safety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chemical safety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20788"/>
            <a:ext cx="8229600" cy="4906412"/>
          </a:xfrm>
        </p:spPr>
        <p:txBody>
          <a:bodyPr/>
          <a:lstStyle/>
          <a:p>
            <a:pPr lvl="2">
              <a:defRPr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When using chemicals it is important that personal protective equipment is supplied to reduce risks to staff.</a:t>
            </a:r>
          </a:p>
          <a:p>
            <a:pPr lvl="2">
              <a:defRPr/>
            </a:pPr>
            <a:endParaRPr lang="en-US" sz="2000" dirty="0">
              <a:ea typeface="ＭＳ Ｐゴシック" pitchFamily="-105" charset="-128"/>
            </a:endParaRPr>
          </a:p>
          <a:p>
            <a:pPr lvl="2">
              <a:defRPr/>
            </a:pPr>
            <a:r>
              <a:rPr lang="en-US" sz="2000" dirty="0">
                <a:ea typeface="ＭＳ Ｐゴシック" pitchFamily="-105" charset="-128"/>
              </a:rPr>
              <a:t>Examples of PPE:</a:t>
            </a:r>
            <a:endParaRPr lang="en-US" sz="2000" dirty="0"/>
          </a:p>
          <a:p>
            <a:pPr lvl="1"/>
            <a:r>
              <a:rPr lang="en-US" dirty="0"/>
              <a:t>gloves/gauntlets</a:t>
            </a:r>
          </a:p>
          <a:p>
            <a:pPr lvl="1"/>
            <a:r>
              <a:rPr lang="en-US" dirty="0"/>
              <a:t>goggles</a:t>
            </a:r>
          </a:p>
          <a:p>
            <a:pPr lvl="1"/>
            <a:r>
              <a:rPr lang="en-US" dirty="0"/>
              <a:t>eye protectors</a:t>
            </a:r>
          </a:p>
          <a:p>
            <a:pPr lvl="1"/>
            <a:r>
              <a:rPr lang="en-US" dirty="0"/>
              <a:t>face shields/masks</a:t>
            </a:r>
          </a:p>
          <a:p>
            <a:pPr marL="0" lvl="1" indent="0">
              <a:buNone/>
            </a:pPr>
            <a:r>
              <a:rPr lang="en-US" dirty="0"/>
              <a:t>Staff must also be made aware of the risks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mixing chemicals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decanting chemicals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using unlabeled containers. </a:t>
            </a:r>
          </a:p>
          <a:p>
            <a:pPr marL="0" lvl="1" indent="0">
              <a:buNone/>
            </a:pPr>
            <a:br>
              <a:rPr lang="en-US" dirty="0"/>
            </a:br>
            <a:br>
              <a:rPr lang="en-US" dirty="0"/>
            </a:br>
            <a:endParaRPr lang="en-US" sz="20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D655B-6BFD-46B4-895D-3F3E88E8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88840"/>
            <a:ext cx="18764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management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20788"/>
            <a:ext cx="8229600" cy="4906412"/>
          </a:xfrm>
        </p:spPr>
        <p:txBody>
          <a:bodyPr/>
          <a:lstStyle/>
          <a:p>
            <a:pPr lvl="2">
              <a:defRPr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A kitchen and restaurant will generate a wide range of waste, including: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packaging</a:t>
            </a:r>
          </a:p>
          <a:p>
            <a:pPr lvl="1"/>
            <a:r>
              <a:rPr lang="en-US" dirty="0"/>
              <a:t>glass</a:t>
            </a:r>
          </a:p>
          <a:p>
            <a:pPr lvl="1"/>
            <a:r>
              <a:rPr lang="en-US" dirty="0"/>
              <a:t>paper</a:t>
            </a:r>
          </a:p>
          <a:p>
            <a:pPr lvl="1"/>
            <a:r>
              <a:rPr lang="en-US" dirty="0"/>
              <a:t>oils</a:t>
            </a:r>
          </a:p>
          <a:p>
            <a:pPr lvl="1"/>
            <a:r>
              <a:rPr lang="en-US" dirty="0"/>
              <a:t>plastics.</a:t>
            </a:r>
          </a:p>
          <a:p>
            <a:pPr marL="0" lvl="1" indent="0">
              <a:buNone/>
            </a:pPr>
            <a:r>
              <a:rPr lang="en-US" dirty="0"/>
              <a:t>Bins are needed in food preparation areas that enable waste to be separated for disposal. They are also needed in an outside space.</a:t>
            </a:r>
          </a:p>
          <a:p>
            <a:pPr marL="0" lvl="1" indent="0">
              <a:buNone/>
            </a:pPr>
            <a:r>
              <a:rPr lang="en-US" dirty="0"/>
              <a:t>Bins must have well fitting lids, foot operated bins are best practice, must not be allowed to overflow, emptied and cleaned regularly. </a:t>
            </a:r>
            <a:br>
              <a:rPr lang="en-US" dirty="0"/>
            </a:br>
            <a:br>
              <a:rPr lang="en-US" dirty="0"/>
            </a:br>
            <a:endParaRPr lang="en-US" sz="20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75CD3-5B07-48A0-8703-FD3D0BB0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844824"/>
            <a:ext cx="20669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3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food pests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>
              <a:defRPr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Rearrange the jumbled letters to find common food pests:</a:t>
            </a:r>
          </a:p>
          <a:p>
            <a:pPr lvl="2">
              <a:defRPr/>
            </a:pPr>
            <a:endParaRPr lang="en-US" sz="2000" dirty="0"/>
          </a:p>
          <a:p>
            <a:pPr lvl="1"/>
            <a:r>
              <a:rPr lang="en-US" dirty="0"/>
              <a:t>RCOOCAKHL</a:t>
            </a:r>
          </a:p>
          <a:p>
            <a:pPr lvl="1"/>
            <a:r>
              <a:rPr lang="en-US" dirty="0"/>
              <a:t>YFL</a:t>
            </a:r>
          </a:p>
          <a:p>
            <a:pPr lvl="1"/>
            <a:r>
              <a:rPr lang="en-US" dirty="0"/>
              <a:t>OMEUS</a:t>
            </a:r>
          </a:p>
          <a:p>
            <a:pPr lvl="1"/>
            <a:r>
              <a:rPr lang="en-US" dirty="0"/>
              <a:t>RDBSI</a:t>
            </a:r>
          </a:p>
          <a:p>
            <a:pPr lvl="1"/>
            <a:r>
              <a:rPr lang="en-US" dirty="0"/>
              <a:t>SPWAS</a:t>
            </a:r>
          </a:p>
          <a:p>
            <a:pPr lvl="1"/>
            <a:r>
              <a:rPr lang="en-US" dirty="0"/>
              <a:t>ARTS</a:t>
            </a:r>
          </a:p>
          <a:p>
            <a:pPr lvl="1"/>
            <a:r>
              <a:rPr lang="en-US" dirty="0"/>
              <a:t>NTSA</a:t>
            </a:r>
          </a:p>
          <a:p>
            <a:pPr marL="0" lvl="1" indent="0">
              <a:buNone/>
            </a:pPr>
            <a:endParaRPr lang="en-US" dirty="0"/>
          </a:p>
          <a:p>
            <a:pPr lvl="2">
              <a:defRPr/>
            </a:pPr>
            <a:endParaRPr lang="en-US" sz="20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7B6A0-89BB-4162-8D85-17034890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571" y="3212976"/>
            <a:ext cx="453813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0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pest infestation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72816"/>
            <a:ext cx="8229600" cy="4354384"/>
          </a:xfrm>
        </p:spPr>
        <p:txBody>
          <a:bodyPr/>
          <a:lstStyle/>
          <a:p>
            <a:pPr lvl="1"/>
            <a:r>
              <a:rPr lang="en-US" dirty="0"/>
              <a:t>droppings</a:t>
            </a:r>
          </a:p>
          <a:p>
            <a:pPr lvl="1"/>
            <a:r>
              <a:rPr lang="en-US" dirty="0"/>
              <a:t>smell</a:t>
            </a:r>
          </a:p>
          <a:p>
            <a:pPr lvl="1"/>
            <a:r>
              <a:rPr lang="en-US" dirty="0"/>
              <a:t>smear marks</a:t>
            </a:r>
          </a:p>
          <a:p>
            <a:pPr lvl="1"/>
            <a:r>
              <a:rPr lang="en-US" dirty="0"/>
              <a:t>pupae cases</a:t>
            </a:r>
          </a:p>
          <a:p>
            <a:pPr lvl="1"/>
            <a:r>
              <a:rPr lang="en-US" dirty="0"/>
              <a:t>larvae</a:t>
            </a:r>
          </a:p>
          <a:p>
            <a:pPr lvl="1"/>
            <a:r>
              <a:rPr lang="en-US" dirty="0"/>
              <a:t>damage/gnawed</a:t>
            </a:r>
          </a:p>
          <a:p>
            <a:pPr lvl="1"/>
            <a:r>
              <a:rPr lang="en-US" dirty="0"/>
              <a:t>food spillages</a:t>
            </a:r>
          </a:p>
          <a:p>
            <a:pPr marL="0" lvl="1" indent="0">
              <a:buNone/>
            </a:pPr>
            <a:endParaRPr lang="en-US" dirty="0"/>
          </a:p>
          <a:p>
            <a:pPr lvl="2">
              <a:defRPr/>
            </a:pPr>
            <a:endParaRPr lang="en-US" sz="20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FF358-6394-48E0-BA86-6A1826B3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993542"/>
            <a:ext cx="45091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6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pest control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/>
              <a:t>Most food pests enter food areas to search out food, warmth and shelter:</a:t>
            </a:r>
          </a:p>
          <a:p>
            <a:pPr lvl="1"/>
            <a:r>
              <a:rPr lang="en-US" dirty="0"/>
              <a:t>check pests do not arrive in deliveries</a:t>
            </a:r>
          </a:p>
          <a:p>
            <a:pPr lvl="1"/>
            <a:r>
              <a:rPr lang="en-US" dirty="0"/>
              <a:t>use fly screens at window and doors</a:t>
            </a:r>
          </a:p>
          <a:p>
            <a:pPr lvl="1"/>
            <a:r>
              <a:rPr lang="en-US" dirty="0"/>
              <a:t>keep doors and windows closed</a:t>
            </a:r>
          </a:p>
          <a:p>
            <a:pPr lvl="1"/>
            <a:r>
              <a:rPr lang="en-US" dirty="0"/>
              <a:t>carry out regular checks to find possible entry routes</a:t>
            </a:r>
          </a:p>
          <a:p>
            <a:pPr lvl="1"/>
            <a:r>
              <a:rPr lang="en-US" dirty="0"/>
              <a:t>keep tightly fitting lids on bins at all times</a:t>
            </a:r>
          </a:p>
          <a:p>
            <a:pPr lvl="1"/>
            <a:r>
              <a:rPr lang="en-US" dirty="0"/>
              <a:t>install kick plates / bristle strips to prevent entry</a:t>
            </a:r>
          </a:p>
          <a:p>
            <a:pPr lvl="1"/>
            <a:r>
              <a:rPr lang="en-US" dirty="0"/>
              <a:t>clean as you go, following cleaning schedule</a:t>
            </a:r>
          </a:p>
          <a:p>
            <a:pPr lvl="1"/>
            <a:r>
              <a:rPr lang="en-US" dirty="0"/>
              <a:t>use a pest control contractor to install bait boxes</a:t>
            </a:r>
          </a:p>
          <a:p>
            <a:pPr lvl="1"/>
            <a:r>
              <a:rPr lang="en-US" dirty="0"/>
              <a:t>keep external waste areas clean and tidy.</a:t>
            </a:r>
          </a:p>
          <a:p>
            <a:pPr marL="0" lvl="1" indent="0">
              <a:buNone/>
            </a:pPr>
            <a:endParaRPr lang="en-US" dirty="0"/>
          </a:p>
          <a:p>
            <a:pPr lvl="2">
              <a:defRPr/>
            </a:pPr>
            <a:endParaRPr lang="en-US" sz="20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7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Remember the BIN rules:</a:t>
            </a:r>
          </a:p>
          <a:p>
            <a:r>
              <a:rPr lang="en-US" dirty="0"/>
              <a:t>E _ _ _ _   B _ _ _   R _ _ _ L _ _ _ Y Throughout the D _ _</a:t>
            </a:r>
          </a:p>
          <a:p>
            <a:r>
              <a:rPr lang="en-US" dirty="0"/>
              <a:t>W _ _ _   Y _ _ _   H _ _ _ S   A _ _ _ _   E _ _ _ _ _ _ _   Bins</a:t>
            </a:r>
          </a:p>
          <a:p>
            <a:r>
              <a:rPr lang="en-US" dirty="0"/>
              <a:t>Dis _ _ _ _ _ _   all bins   D _ _ _ _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Where should outside bins and waste skips be positioned?</a:t>
            </a:r>
          </a:p>
          <a:p>
            <a:pPr marL="457200" indent="-457200">
              <a:buAutoNum type="arabicPeriod"/>
            </a:pPr>
            <a:r>
              <a:rPr lang="en-US" dirty="0"/>
              <a:t>Why should external bins have well fitting lids?</a:t>
            </a:r>
          </a:p>
          <a:p>
            <a:pPr marL="457200" indent="-457200">
              <a:buAutoNum type="arabicPeriod"/>
            </a:pPr>
            <a:r>
              <a:rPr lang="en-US" dirty="0"/>
              <a:t>What can you do to the bin area after a refuse collection?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Cleaning the work area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Cleaning is key to maintaining hygiene standards in food preparation and service areas.</a:t>
            </a:r>
          </a:p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It is the responsibility of all food handler to follow cleaning schedules that outline:</a:t>
            </a:r>
          </a:p>
          <a:p>
            <a:pPr lvl="3"/>
            <a:r>
              <a:rPr lang="en-GB" sz="2000" dirty="0">
                <a:ea typeface="ＭＳ Ｐゴシック" pitchFamily="-105" charset="-128"/>
                <a:cs typeface="ＭＳ Ｐゴシック" pitchFamily="-105" charset="-128"/>
              </a:rPr>
              <a:t>step-by-step procedures to be followed</a:t>
            </a:r>
          </a:p>
          <a:p>
            <a:pPr lvl="3"/>
            <a:r>
              <a:rPr lang="en-GB" sz="2000" dirty="0">
                <a:ea typeface="ＭＳ Ｐゴシック" pitchFamily="-105" charset="-128"/>
                <a:cs typeface="ＭＳ Ｐゴシック" pitchFamily="-105" charset="-128"/>
              </a:rPr>
              <a:t>the correct equipment and chemicals for each task</a:t>
            </a:r>
          </a:p>
          <a:p>
            <a:pPr lvl="3"/>
            <a:r>
              <a:rPr lang="en-GB" sz="2000" dirty="0">
                <a:ea typeface="ＭＳ Ｐゴシック" pitchFamily="-105" charset="-128"/>
                <a:cs typeface="ＭＳ Ｐゴシック" pitchFamily="-105" charset="-128"/>
              </a:rPr>
              <a:t>how often each cleaning task should be carried out.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6F10C-70DB-4DB7-A075-43F041F3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221088"/>
            <a:ext cx="2597274" cy="17349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Cleaning practices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Cleaning practices are the methods used to maintain standards of cleanliness and hygiene.</a:t>
            </a:r>
          </a:p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This will include:</a:t>
            </a:r>
          </a:p>
          <a:p>
            <a:pPr lvl="3"/>
            <a:r>
              <a:rPr lang="en-US" sz="2000" dirty="0"/>
              <a:t>working tidily</a:t>
            </a:r>
          </a:p>
          <a:p>
            <a:pPr lvl="3"/>
            <a:r>
              <a:rPr lang="en-US" sz="2000" dirty="0"/>
              <a:t>removing waste</a:t>
            </a:r>
          </a:p>
          <a:p>
            <a:pPr lvl="3"/>
            <a:r>
              <a:rPr lang="en-US" sz="2000" dirty="0"/>
              <a:t>cleaning down worktops</a:t>
            </a:r>
          </a:p>
          <a:p>
            <a:pPr lvl="3"/>
            <a:r>
              <a:rPr lang="en-US" sz="2000" dirty="0" err="1"/>
              <a:t>sanitising</a:t>
            </a:r>
            <a:r>
              <a:rPr lang="en-US" sz="2000" dirty="0"/>
              <a:t> work areas</a:t>
            </a:r>
          </a:p>
          <a:p>
            <a:pPr lvl="3"/>
            <a:r>
              <a:rPr lang="en-US" sz="2000" dirty="0"/>
              <a:t>emptying bins</a:t>
            </a:r>
          </a:p>
          <a:p>
            <a:pPr lvl="3"/>
            <a:r>
              <a:rPr lang="en-US" sz="2000" dirty="0"/>
              <a:t>sweeping floor areas</a:t>
            </a:r>
          </a:p>
          <a:p>
            <a:pPr lvl="3"/>
            <a:r>
              <a:rPr lang="en-US" sz="2000" dirty="0"/>
              <a:t>Vacuuming.</a:t>
            </a:r>
            <a:endParaRPr lang="en-US" sz="2000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GB" sz="2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D01F6-5ACD-4520-89A6-C7BF5CC8A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869" y="3068960"/>
            <a:ext cx="4264587" cy="28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stages of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dirty="0"/>
              <a:t>Pre-clean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Main clean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Rinse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Disinfect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Rinse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Dry</a:t>
            </a:r>
          </a:p>
          <a:p>
            <a:pPr marL="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8025D-130B-4CDB-835C-2F08113FE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817118"/>
            <a:ext cx="2669282" cy="26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05" charset="-128"/>
                <a:cs typeface="ＭＳ Ｐゴシック" pitchFamily="-105" charset="-128"/>
              </a:rPr>
              <a:t>Information included in a cleaning schedule</a:t>
            </a:r>
          </a:p>
          <a:p>
            <a:pPr lvl="1"/>
            <a:r>
              <a:rPr lang="en-US" dirty="0"/>
              <a:t>Who is responsible?</a:t>
            </a:r>
          </a:p>
          <a:p>
            <a:pPr lvl="1"/>
            <a:r>
              <a:rPr lang="en-US" dirty="0"/>
              <a:t>What needs to be cleaned?</a:t>
            </a:r>
          </a:p>
          <a:p>
            <a:pPr lvl="1"/>
            <a:r>
              <a:rPr lang="en-US" dirty="0"/>
              <a:t>When or how often it needs to be cleaned?</a:t>
            </a:r>
          </a:p>
          <a:p>
            <a:pPr lvl="1"/>
            <a:r>
              <a:rPr lang="en-US" dirty="0"/>
              <a:t>How it should be cleaned?</a:t>
            </a:r>
          </a:p>
          <a:p>
            <a:pPr lvl="1"/>
            <a:r>
              <a:rPr lang="en-US" dirty="0"/>
              <a:t>What safety measures are required or considered?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0B3C1-2C1D-4680-98B8-19177524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333106"/>
            <a:ext cx="2995715" cy="16866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schedules: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20788"/>
            <a:ext cx="8229600" cy="4906412"/>
          </a:xfrm>
        </p:spPr>
        <p:txBody>
          <a:bodyPr/>
          <a:lstStyle/>
          <a:p>
            <a:r>
              <a:rPr lang="en-US" dirty="0"/>
              <a:t>Consider when each of the following should be cleaned and if it should be cleaned in place (CIP) or out of place (COP)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21361"/>
              </p:ext>
            </p:extLst>
          </p:nvPr>
        </p:nvGraphicFramePr>
        <p:xfrm>
          <a:off x="530920" y="2132856"/>
          <a:ext cx="8071048" cy="3769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3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46185101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01692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1915399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93421935"/>
                    </a:ext>
                  </a:extLst>
                </a:gridCol>
              </a:tblGrid>
              <a:tr h="598654"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Equipment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After each use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Daily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Deep clean weekly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CIP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COP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Grill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Oven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Handwash basin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Refrigerator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Work benches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Hot cupboard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Veg prep sink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Dishwasher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14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chemicals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>
              <a:defRPr/>
            </a:pPr>
            <a:r>
              <a:rPr lang="en-US" sz="1800" dirty="0"/>
              <a:t>Chemicals should be used when cleaning food</a:t>
            </a:r>
            <a:br>
              <a:rPr lang="en-US" sz="1800" dirty="0"/>
            </a:br>
            <a:r>
              <a:rPr lang="en-US" sz="1800" dirty="0"/>
              <a:t>production areas to ensure standards of hygiene </a:t>
            </a:r>
            <a:br>
              <a:rPr lang="en-US" sz="1800" dirty="0"/>
            </a:br>
            <a:r>
              <a:rPr lang="en-US" sz="1800" dirty="0"/>
              <a:t>are maintained.</a:t>
            </a:r>
          </a:p>
          <a:p>
            <a:pPr lvl="2">
              <a:defRPr/>
            </a:pPr>
            <a:r>
              <a:rPr lang="en-US" sz="1800" dirty="0"/>
              <a:t>In most cases the chemical is added to water to</a:t>
            </a:r>
            <a:br>
              <a:rPr lang="en-US" sz="1800" dirty="0"/>
            </a:br>
            <a:r>
              <a:rPr lang="en-US" sz="1800" dirty="0"/>
              <a:t>dilute it to the correct strength needed to clean</a:t>
            </a:r>
            <a:br>
              <a:rPr lang="en-US" sz="1800" dirty="0"/>
            </a:br>
            <a:r>
              <a:rPr lang="en-US" sz="1800" dirty="0"/>
              <a:t>effectively.</a:t>
            </a:r>
          </a:p>
          <a:p>
            <a:pPr lvl="2">
              <a:defRPr/>
            </a:pPr>
            <a:r>
              <a:rPr lang="en-US" sz="1800" b="1" dirty="0"/>
              <a:t>Rules to follow when using cleaning chemicals: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Follow manufacturer’s instructions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Wear recommended PPE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Store chemicals away from food in a cool area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Always label containers if decanting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Never mix chemicals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Dilute/mix as required to ensure the effectiveness of cleaning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Contact times must be followed to ensure it cleans effectively.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Disinfectant sxc">
            <a:extLst>
              <a:ext uri="{FF2B5EF4-FFF2-40B4-BE49-F238E27FC236}">
                <a16:creationId xmlns:a16="http://schemas.microsoft.com/office/drawing/2014/main" id="{230245FF-CDEA-4A81-BB48-D624372C5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1794"/>
            <a:ext cx="1601341" cy="27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chemicals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>
              <a:defRPr/>
            </a:pPr>
            <a:r>
              <a:rPr lang="en-US" sz="2000" b="1" dirty="0">
                <a:ea typeface="ＭＳ Ｐゴシック" pitchFamily="-105" charset="-128"/>
                <a:cs typeface="ＭＳ Ｐゴシック" pitchFamily="-105" charset="-128"/>
              </a:rPr>
              <a:t>Types of chemicals</a:t>
            </a:r>
            <a:endParaRPr lang="en-US" sz="2000" dirty="0"/>
          </a:p>
          <a:p>
            <a:pPr lvl="1"/>
            <a:r>
              <a:rPr lang="en-US" dirty="0"/>
              <a:t>Detergents – used to dissolve grease, help to remove food debris from surfaces and equipment. They do not kill bacteria.</a:t>
            </a:r>
          </a:p>
          <a:p>
            <a:pPr lvl="1"/>
            <a:r>
              <a:rPr lang="en-US" dirty="0"/>
              <a:t>Disinfectants – designed to destroy bacteria or reduce them to a safe level. They do not remove grease or dirt so must be used after a surface has been cleaned. May be strong smelling so care must be taken in food areas.</a:t>
            </a:r>
          </a:p>
          <a:p>
            <a:pPr lvl="1"/>
            <a:r>
              <a:rPr lang="en-US" dirty="0" err="1"/>
              <a:t>Sanitiser</a:t>
            </a:r>
            <a:r>
              <a:rPr lang="en-US" dirty="0"/>
              <a:t> – combine the effects of detergents and disinfectant to remove grease and dirt whilst disinfecting at the same time.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dirty="0"/>
              <a:t>Disinfection can also be carried out by heat as an effective way to kill bacteria, if using hot water it should be over 82°C.</a:t>
            </a:r>
          </a:p>
          <a:p>
            <a:pPr lvl="2">
              <a:defRPr/>
            </a:pPr>
            <a:endParaRPr lang="en-US" sz="20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0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chemical risk assessment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>
              <a:defRPr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A risk assessment must be carried out on all chemicals used in the work place to prevent harm to health.</a:t>
            </a:r>
          </a:p>
          <a:p>
            <a:pPr lvl="2">
              <a:defRPr/>
            </a:pPr>
            <a:r>
              <a:rPr lang="en-US" sz="2000" dirty="0">
                <a:ea typeface="ＭＳ Ｐゴシック" pitchFamily="-105" charset="-128"/>
              </a:rPr>
              <a:t>This will involve:</a:t>
            </a:r>
            <a:endParaRPr lang="en-US" sz="2000" dirty="0"/>
          </a:p>
          <a:p>
            <a:pPr lvl="1"/>
            <a:r>
              <a:rPr lang="en-US" dirty="0"/>
              <a:t>finding out the health hazards</a:t>
            </a:r>
          </a:p>
          <a:p>
            <a:pPr lvl="1"/>
            <a:r>
              <a:rPr lang="en-US" dirty="0"/>
              <a:t>deciding how to prevent harm to health</a:t>
            </a:r>
          </a:p>
          <a:p>
            <a:pPr lvl="1"/>
            <a:r>
              <a:rPr lang="en-US" dirty="0"/>
              <a:t>providing control measures to reduce harm to health</a:t>
            </a:r>
          </a:p>
          <a:p>
            <a:pPr lvl="1"/>
            <a:r>
              <a:rPr lang="en-US" dirty="0"/>
              <a:t>making sure controls are used – personal protective equipment</a:t>
            </a:r>
          </a:p>
          <a:p>
            <a:pPr lvl="1"/>
            <a:r>
              <a:rPr lang="en-US" dirty="0"/>
              <a:t>keeping all controls measures in good order</a:t>
            </a:r>
          </a:p>
          <a:p>
            <a:pPr lvl="1"/>
            <a:r>
              <a:rPr lang="en-US" dirty="0"/>
              <a:t>providing information, instruction and training to staff.</a:t>
            </a:r>
            <a:br>
              <a:rPr lang="en-US" dirty="0"/>
            </a:br>
            <a:br>
              <a:rPr lang="en-US" dirty="0"/>
            </a:br>
            <a:endParaRPr lang="en-US" sz="20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51E9A-2002-437D-A239-50F2C3D7C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772816"/>
            <a:ext cx="1869131" cy="18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53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875</Words>
  <Application>Microsoft Macintosh PowerPoint</Application>
  <PresentationFormat>On-screen Show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Lucida Grande</vt:lpstr>
      <vt:lpstr>Times New Roman</vt:lpstr>
      <vt:lpstr>Default Design</vt:lpstr>
      <vt:lpstr>Keeping working area clean and hygienic</vt:lpstr>
      <vt:lpstr>Cleaning the work area</vt:lpstr>
      <vt:lpstr>Cleaning practices</vt:lpstr>
      <vt:lpstr>Six stages of cleaning</vt:lpstr>
      <vt:lpstr>Cleaning schedules</vt:lpstr>
      <vt:lpstr>Cleaning schedules: Frequency</vt:lpstr>
      <vt:lpstr>Cleaning chemicals</vt:lpstr>
      <vt:lpstr>Cleaning chemicals</vt:lpstr>
      <vt:lpstr>Cleaning chemical risk assessment</vt:lpstr>
      <vt:lpstr>Cleaning chemical safety</vt:lpstr>
      <vt:lpstr>Waste management</vt:lpstr>
      <vt:lpstr>Common food pests</vt:lpstr>
      <vt:lpstr>Signs of pest infestation</vt:lpstr>
      <vt:lpstr>Methods of pest control</vt:lpstr>
      <vt:lpstr>Bin Rules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124</cp:revision>
  <dcterms:created xsi:type="dcterms:W3CDTF">2013-05-28T00:38:54Z</dcterms:created>
  <dcterms:modified xsi:type="dcterms:W3CDTF">2020-04-02T15:11:04Z</dcterms:modified>
</cp:coreProperties>
</file>