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3" r:id="rId3"/>
    <p:sldId id="347" r:id="rId4"/>
    <p:sldId id="328" r:id="rId5"/>
    <p:sldId id="341" r:id="rId6"/>
    <p:sldId id="344" r:id="rId7"/>
    <p:sldId id="345" r:id="rId8"/>
    <p:sldId id="346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2 </a:t>
            </a:r>
            <a:r>
              <a:rPr lang="en-GB" sz="1400" b="1" dirty="0">
                <a:solidFill>
                  <a:schemeClr val="bg1"/>
                </a:solidFill>
              </a:rPr>
              <a:t>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2017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9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Food storage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207: Food safety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18488" cy="382588"/>
          </a:xfrm>
        </p:spPr>
        <p:txBody>
          <a:bodyPr/>
          <a:lstStyle/>
          <a:p>
            <a:r>
              <a:rPr lang="en-US" dirty="0"/>
              <a:t>Food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/>
              <a:t>Most businesses have to store food even if it is only for a short time.</a:t>
            </a:r>
          </a:p>
          <a:p>
            <a:pPr marL="0" lvl="1" indent="0">
              <a:buNone/>
            </a:pPr>
            <a:r>
              <a:rPr lang="en-US" dirty="0"/>
              <a:t>Correct storage helps to: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Prevent illness linked to foods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Preserves the food’s taste, appearance and nutritional value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Provides adequate supplies when they are needed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Avoids spoilage and wasted food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Keeps to the budget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Keeps within the law and avoids prosecution for selling unfit food.</a:t>
            </a:r>
          </a:p>
          <a:p>
            <a:pPr marL="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7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B939-A195-42FF-9431-D1D8EE56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Checks for storing food small group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10E3-6EBB-4ECC-BAA6-F140EC4F22F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Working in small groups and thinking about when you are working in the kitchen, produce a mind map of the checks that should be carried out on the following types of foods: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deliveries of frozen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deliveries of dry goods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deliveries of fresh meat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deliveries of fresh fish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deliveries of fresh vegetables and fruit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cooked items to be used the following day.</a:t>
            </a:r>
            <a:br>
              <a:rPr lang="en-GB" dirty="0"/>
            </a:b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958213-6B34-4547-AE3F-82BAAEA78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323145"/>
            <a:ext cx="3322712" cy="186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0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Checks when storing food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lvl="3"/>
            <a:r>
              <a:rPr lang="en-US" sz="2000" dirty="0"/>
              <a:t>food temperature</a:t>
            </a:r>
          </a:p>
          <a:p>
            <a:pPr lvl="3"/>
            <a:r>
              <a:rPr lang="en-US" sz="2000" dirty="0"/>
              <a:t>storage area conditions are correct</a:t>
            </a:r>
          </a:p>
          <a:p>
            <a:pPr lvl="3"/>
            <a:r>
              <a:rPr lang="en-US" sz="2000" dirty="0"/>
              <a:t>damage to packaging</a:t>
            </a:r>
          </a:p>
          <a:p>
            <a:pPr lvl="3"/>
            <a:r>
              <a:rPr lang="en-US" sz="2000" dirty="0"/>
              <a:t>dates </a:t>
            </a:r>
          </a:p>
          <a:p>
            <a:pPr lvl="3"/>
            <a:r>
              <a:rPr lang="en-US" sz="2000" dirty="0"/>
              <a:t>quality</a:t>
            </a:r>
          </a:p>
          <a:p>
            <a:pPr lvl="3"/>
            <a:r>
              <a:rPr lang="en-US" sz="2000" dirty="0"/>
              <a:t>signs of pest infestation</a:t>
            </a:r>
          </a:p>
          <a:p>
            <a:pPr lvl="3"/>
            <a:r>
              <a:rPr lang="en-US" sz="2000" dirty="0"/>
              <a:t>temperature probe is working properly</a:t>
            </a:r>
          </a:p>
          <a:p>
            <a:pPr lvl="3"/>
            <a:r>
              <a:rPr lang="en-US" sz="2000" dirty="0"/>
              <a:t>raw and cooked foods stored separately.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5B8876-B9F2-44FD-9964-B42F5918C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3645024"/>
            <a:ext cx="2314575" cy="2228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en-US" dirty="0"/>
              <a:t>Dry goods store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 long- and short-term storage of canned and bottled foods, grains, spices, tea, coffee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Refrigerators and cold stores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high risk and perishable foods for short periods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Chiller cabinets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for displaying food for very short periods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Freezers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for longer term storage of frozen items.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6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Stock should be rotated to ensure that old stock is used before new stock, also know as FIFO (first in, first out).</a:t>
            </a:r>
          </a:p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The following systems should also be used to aid stock rotation:</a:t>
            </a:r>
          </a:p>
          <a:p>
            <a:pPr lvl="1"/>
            <a:r>
              <a:rPr lang="en-US" dirty="0"/>
              <a:t>day dots</a:t>
            </a:r>
          </a:p>
          <a:p>
            <a:pPr lvl="1"/>
            <a:r>
              <a:rPr lang="en-US" dirty="0"/>
              <a:t>date system</a:t>
            </a:r>
          </a:p>
          <a:p>
            <a:pPr lvl="1"/>
            <a:r>
              <a:rPr lang="en-US" dirty="0"/>
              <a:t>labelling.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7464F4-FF9E-4DC6-9582-2873974C7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960246"/>
            <a:ext cx="2138701" cy="302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food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Food can be contaminated in a number of ways and are classified as:</a:t>
            </a:r>
          </a:p>
          <a:p>
            <a:pPr lvl="1"/>
            <a:r>
              <a:rPr lang="en-US" dirty="0"/>
              <a:t>Chemical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 pesticides, fertilizers, cleaning chemicals.</a:t>
            </a:r>
          </a:p>
          <a:p>
            <a:pPr lvl="1"/>
            <a:r>
              <a:rPr lang="en-US" dirty="0"/>
              <a:t>Physical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soil or dirt on veg, hair, fingernails, plasters, buttons from food handlers, packaging, string, paint fragments, screws from buildings and equipment, pests, flies, ants.</a:t>
            </a:r>
            <a:endParaRPr lang="en-US" dirty="0"/>
          </a:p>
          <a:p>
            <a:pPr lvl="1"/>
            <a:r>
              <a:rPr lang="en-US" dirty="0"/>
              <a:t>Microbiological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</a:t>
            </a:r>
            <a:r>
              <a:rPr lang="en-GB" dirty="0"/>
              <a:t>pathogenic bacteria, spoilage bacteria, viruses.</a:t>
            </a:r>
            <a:endParaRPr lang="en-US" dirty="0"/>
          </a:p>
          <a:p>
            <a:pPr lvl="1"/>
            <a:r>
              <a:rPr lang="en-US" dirty="0"/>
              <a:t>Allergenic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  </a:t>
            </a:r>
            <a:r>
              <a:rPr lang="en-GB" dirty="0"/>
              <a:t>nuts, dairy, flour, shellfish,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reducing cross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20788"/>
            <a:ext cx="8229600" cy="490641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good personal hygiene practices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cleaning and disinfecting of work area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keeping foods covered and separated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separately zoned areas for raw and cooked foods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colour coded systems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thorough cooking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safe storage practices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linear workflow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appropriate training.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63E1C-2B12-4357-8585-1D5F2587B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4354" y="3501008"/>
            <a:ext cx="2408595" cy="251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2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419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Lucida Grande</vt:lpstr>
      <vt:lpstr>Times New Roman</vt:lpstr>
      <vt:lpstr>Default Design</vt:lpstr>
      <vt:lpstr>Food storage</vt:lpstr>
      <vt:lpstr>Food storage</vt:lpstr>
      <vt:lpstr>Checks for storing food small group activity</vt:lpstr>
      <vt:lpstr>Checks when storing food</vt:lpstr>
      <vt:lpstr>Types of storage</vt:lpstr>
      <vt:lpstr>Stock rotation</vt:lpstr>
      <vt:lpstr>Types of food contamination</vt:lpstr>
      <vt:lpstr>Ways of reducing cross contamination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112</cp:revision>
  <dcterms:created xsi:type="dcterms:W3CDTF">2013-05-28T00:38:54Z</dcterms:created>
  <dcterms:modified xsi:type="dcterms:W3CDTF">2020-04-02T15:16:39Z</dcterms:modified>
</cp:coreProperties>
</file>