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13"/>
  </p:notesMasterIdLst>
  <p:handoutMasterIdLst>
    <p:handoutMasterId r:id="rId14"/>
  </p:handoutMasterIdLst>
  <p:sldIdLst>
    <p:sldId id="256" r:id="rId2"/>
    <p:sldId id="343" r:id="rId3"/>
    <p:sldId id="328" r:id="rId4"/>
    <p:sldId id="341" r:id="rId5"/>
    <p:sldId id="342" r:id="rId6"/>
    <p:sldId id="344" r:id="rId7"/>
    <p:sldId id="331" r:id="rId8"/>
    <p:sldId id="345" r:id="rId9"/>
    <p:sldId id="346" r:id="rId10"/>
    <p:sldId id="330" r:id="rId11"/>
    <p:sldId id="267" r:id="rId12"/>
  </p:sldIdLst>
  <p:sldSz cx="9144000" cy="6858000" type="screen4x3"/>
  <p:notesSz cx="6858000" cy="9144000"/>
  <p:custDataLst>
    <p:tags r:id="rId15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30613"/>
    <a:srgbClr val="D9D9D9"/>
    <a:srgbClr val="D81E05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9"/>
  </p:normalViewPr>
  <p:slideViewPr>
    <p:cSldViewPr showGuides="1">
      <p:cViewPr varScale="1">
        <p:scale>
          <a:sx n="105" d="100"/>
          <a:sy n="105" d="100"/>
        </p:scale>
        <p:origin x="184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7" d="100"/>
          <a:sy n="57" d="100"/>
        </p:scale>
        <p:origin x="-117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86ABBB-9C0A-1D47-83E6-10FD6948B0D3}" type="datetime1">
              <a:rPr lang="en-US"/>
              <a:pPr/>
              <a:t>4/2/20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FAD621-1136-4040-A893-ED5AEC3FF1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557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847933-502B-D146-9428-3DDD196AD93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219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7556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10"/>
          <p:cNvSpPr txBox="1">
            <a:spLocks noChangeArrowheads="1"/>
          </p:cNvSpPr>
          <p:nvPr userDrawn="1"/>
        </p:nvSpPr>
        <p:spPr bwMode="white">
          <a:xfrm>
            <a:off x="0" y="234106"/>
            <a:ext cx="6549787" cy="457200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0" dirty="0">
                <a:solidFill>
                  <a:srgbClr val="D81E05"/>
                </a:solidFill>
                <a:cs typeface="Arial" charset="0"/>
              </a:rPr>
              <a:t> </a:t>
            </a:r>
          </a:p>
        </p:txBody>
      </p:sp>
      <p:sp>
        <p:nvSpPr>
          <p:cNvPr id="1027" name="Text Box 10"/>
          <p:cNvSpPr txBox="1">
            <a:spLocks noChangeArrowheads="1"/>
          </p:cNvSpPr>
          <p:nvPr userDrawn="1"/>
        </p:nvSpPr>
        <p:spPr bwMode="white">
          <a:xfrm>
            <a:off x="0" y="457200"/>
            <a:ext cx="9144000" cy="152400"/>
          </a:xfrm>
          <a:prstGeom prst="rect">
            <a:avLst/>
          </a:prstGeom>
          <a:solidFill>
            <a:srgbClr val="D9D9D9">
              <a:alpha val="0"/>
            </a:srgbClr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0">
                <a:solidFill>
                  <a:srgbClr val="D9D9D9"/>
                </a:solidFill>
                <a:cs typeface="Arial" charset="0"/>
              </a:rPr>
              <a:t> </a:t>
            </a:r>
          </a:p>
        </p:txBody>
      </p:sp>
      <p:sp>
        <p:nvSpPr>
          <p:cNvPr id="1029" name="Rectangle 14"/>
          <p:cNvSpPr>
            <a:spLocks noChangeArrowheads="1"/>
          </p:cNvSpPr>
          <p:nvPr userDrawn="1"/>
        </p:nvSpPr>
        <p:spPr bwMode="auto">
          <a:xfrm>
            <a:off x="457200" y="308718"/>
            <a:ext cx="6092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Level 2 </a:t>
            </a:r>
            <a:r>
              <a:rPr lang="en-GB" sz="1400" b="1" dirty="0">
                <a:solidFill>
                  <a:schemeClr val="bg1"/>
                </a:solidFill>
              </a:rPr>
              <a:t>Hospitality and Catering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30" name="Text Box 10"/>
          <p:cNvSpPr txBox="1">
            <a:spLocks noChangeArrowheads="1"/>
          </p:cNvSpPr>
          <p:nvPr userDrawn="1"/>
        </p:nvSpPr>
        <p:spPr bwMode="white">
          <a:xfrm>
            <a:off x="0" y="6324600"/>
            <a:ext cx="9144000" cy="381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0">
                <a:solidFill>
                  <a:srgbClr val="D81E05"/>
                </a:solidFill>
                <a:cs typeface="Arial" charset="0"/>
              </a:rPr>
              <a:t> </a:t>
            </a:r>
          </a:p>
        </p:txBody>
      </p:sp>
      <p:sp>
        <p:nvSpPr>
          <p:cNvPr id="1031" name="Text Box 10"/>
          <p:cNvSpPr txBox="1">
            <a:spLocks noChangeArrowheads="1"/>
          </p:cNvSpPr>
          <p:nvPr userDrawn="1"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0">
                <a:solidFill>
                  <a:srgbClr val="D81E05"/>
                </a:solidFill>
                <a:cs typeface="Arial" charset="0"/>
              </a:rPr>
              <a:t> </a:t>
            </a:r>
          </a:p>
        </p:txBody>
      </p:sp>
      <p:sp>
        <p:nvSpPr>
          <p:cNvPr id="53259" name="Text Box 11"/>
          <p:cNvSpPr txBox="1">
            <a:spLocks noChangeArrowheads="1"/>
          </p:cNvSpPr>
          <p:nvPr userDrawn="1"/>
        </p:nvSpPr>
        <p:spPr bwMode="auto">
          <a:xfrm>
            <a:off x="457200" y="6400800"/>
            <a:ext cx="6477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</a:pPr>
            <a:r>
              <a:rPr lang="en-US" sz="1100" dirty="0"/>
              <a:t>© 2017 City and Guilds of London Institute. All rights reserved</a:t>
            </a:r>
            <a:r>
              <a:rPr lang="en-US" sz="900" dirty="0"/>
              <a:t>.</a:t>
            </a:r>
            <a:br>
              <a:rPr lang="en-US" sz="1100" dirty="0">
                <a:ea typeface="Arial" pitchFamily="-105" charset="0"/>
                <a:cs typeface="Arial" pitchFamily="-105" charset="0"/>
              </a:rPr>
            </a:br>
            <a:endParaRPr lang="en-US" sz="1100" dirty="0">
              <a:ea typeface="Arial" pitchFamily="-105" charset="0"/>
              <a:cs typeface="Arial" pitchFamily="-105" charset="0"/>
            </a:endParaRPr>
          </a:p>
          <a:p>
            <a:endParaRPr lang="en-US" sz="1200" dirty="0">
              <a:latin typeface="Times New Roman" pitchFamily="-105" charset="0"/>
            </a:endParaRPr>
          </a:p>
          <a:p>
            <a:endParaRPr lang="en-US" sz="1200" dirty="0">
              <a:latin typeface="Times New Roman" pitchFamily="-105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 userDrawn="1"/>
        </p:nvSpPr>
        <p:spPr bwMode="auto">
          <a:xfrm>
            <a:off x="7239000" y="6400800"/>
            <a:ext cx="1447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>
              <a:spcBef>
                <a:spcPts val="600"/>
              </a:spcBef>
            </a:pPr>
            <a:fld id="{6152C911-7D81-1845-9D20-613E63F035EB}" type="slidenum">
              <a:rPr lang="en-US" sz="1100">
                <a:ea typeface="Arial" pitchFamily="-105" charset="0"/>
                <a:cs typeface="Arial" pitchFamily="-105" charset="0"/>
              </a:rPr>
              <a:pPr algn="r">
                <a:spcBef>
                  <a:spcPts val="600"/>
                </a:spcBef>
              </a:pPr>
              <a:t>‹#›</a:t>
            </a:fld>
            <a:r>
              <a:rPr lang="en-US" sz="1100" dirty="0">
                <a:ea typeface="Arial" pitchFamily="-105" charset="0"/>
                <a:cs typeface="Arial" pitchFamily="-105" charset="0"/>
              </a:rPr>
              <a:t> of 11</a:t>
            </a:r>
          </a:p>
          <a:p>
            <a:br>
              <a:rPr lang="en-US" sz="1100" dirty="0">
                <a:ea typeface="Arial" pitchFamily="-105" charset="0"/>
                <a:cs typeface="Arial" pitchFamily="-105" charset="0"/>
              </a:rPr>
            </a:br>
            <a:endParaRPr lang="en-US" sz="1100" dirty="0">
              <a:ea typeface="Arial" pitchFamily="-105" charset="0"/>
              <a:cs typeface="Arial" pitchFamily="-105" charset="0"/>
            </a:endParaRPr>
          </a:p>
          <a:p>
            <a:br>
              <a:rPr lang="en-US" sz="1100" dirty="0">
                <a:ea typeface="Arial" pitchFamily="-105" charset="0"/>
                <a:cs typeface="Arial" pitchFamily="-105" charset="0"/>
              </a:rPr>
            </a:br>
            <a:endParaRPr lang="en-US" sz="1100" dirty="0">
              <a:ea typeface="Arial" pitchFamily="-105" charset="0"/>
              <a:cs typeface="Arial" pitchFamily="-105" charset="0"/>
            </a:endParaRPr>
          </a:p>
          <a:p>
            <a:endParaRPr lang="en-US" sz="1200" dirty="0">
              <a:latin typeface="Times New Roman" pitchFamily="-105" charset="0"/>
            </a:endParaRPr>
          </a:p>
          <a:p>
            <a:endParaRPr lang="en-US" sz="1200" dirty="0">
              <a:latin typeface="Times New Roman" pitchFamily="-105" charset="0"/>
            </a:endParaRPr>
          </a:p>
        </p:txBody>
      </p:sp>
      <p:sp>
        <p:nvSpPr>
          <p:cNvPr id="1035" name="Title Placeholder 10"/>
          <p:cNvSpPr>
            <a:spLocks noGrp="1"/>
          </p:cNvSpPr>
          <p:nvPr>
            <p:ph type="title"/>
          </p:nvPr>
        </p:nvSpPr>
        <p:spPr bwMode="auto">
          <a:xfrm>
            <a:off x="457200" y="838200"/>
            <a:ext cx="8218488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36" name="Text Placeholder 13"/>
          <p:cNvSpPr>
            <a:spLocks noGrp="1"/>
          </p:cNvSpPr>
          <p:nvPr>
            <p:ph type="body" idx="1"/>
          </p:nvPr>
        </p:nvSpPr>
        <p:spPr bwMode="auto">
          <a:xfrm>
            <a:off x="457200" y="1371600"/>
            <a:ext cx="8229600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4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513" y="259929"/>
            <a:ext cx="2015456" cy="3977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9pPr>
    </p:titleStyle>
    <p:bodyStyle>
      <a:lvl1pPr marL="0" indent="0" algn="l" rtl="0" eaLnBrk="0" fontAlgn="base" hangingPunct="0">
        <a:lnSpc>
          <a:spcPts val="2400"/>
        </a:lnSpc>
        <a:spcBef>
          <a:spcPts val="1000"/>
        </a:spcBef>
        <a:spcAft>
          <a:spcPts val="1000"/>
        </a:spcAft>
        <a:defRPr lang="en-GB" sz="20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215900" indent="-215900" algn="l" rtl="0" eaLnBrk="0" fontAlgn="base" hangingPunct="0">
        <a:lnSpc>
          <a:spcPts val="2400"/>
        </a:lnSpc>
        <a:spcBef>
          <a:spcPts val="500"/>
        </a:spcBef>
        <a:spcAft>
          <a:spcPts val="500"/>
        </a:spcAft>
        <a:buClr>
          <a:srgbClr val="E30613"/>
        </a:buClr>
        <a:buFont typeface="Arial" pitchFamily="-105" charset="0"/>
        <a:buChar char="•"/>
        <a:defRPr lang="en-GB" sz="2000" dirty="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0" indent="0" algn="l" rtl="0" eaLnBrk="0" fontAlgn="base" hangingPunct="0">
        <a:lnSpc>
          <a:spcPts val="2000"/>
        </a:lnSpc>
        <a:spcBef>
          <a:spcPts val="500"/>
        </a:spcBef>
        <a:spcAft>
          <a:spcPts val="500"/>
        </a:spcAft>
        <a:buFont typeface="Lucida Grande" pitchFamily="-105" charset="0"/>
        <a:defRPr lang="en-GB" sz="1600" dirty="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215900" indent="-215900" algn="l" rtl="0" eaLnBrk="0" fontAlgn="base" hangingPunct="0">
        <a:lnSpc>
          <a:spcPts val="2000"/>
        </a:lnSpc>
        <a:spcBef>
          <a:spcPts val="500"/>
        </a:spcBef>
        <a:spcAft>
          <a:spcPts val="500"/>
        </a:spcAft>
        <a:buClr>
          <a:srgbClr val="E30613"/>
        </a:buClr>
        <a:buFont typeface="Arial" pitchFamily="-105" charset="0"/>
        <a:buChar char="•"/>
        <a:defRPr lang="en-GB" sz="16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4pPr>
      <a:lvl5pPr marL="431800" indent="-215900" algn="l" rtl="0" eaLnBrk="0" fontAlgn="base" hangingPunct="0">
        <a:lnSpc>
          <a:spcPts val="2000"/>
        </a:lnSpc>
        <a:spcBef>
          <a:spcPct val="0"/>
        </a:spcBef>
        <a:spcAft>
          <a:spcPts val="500"/>
        </a:spcAft>
        <a:buFont typeface="Arial" pitchFamily="-105" charset="0"/>
        <a:buChar char="–"/>
        <a:defRPr lang="en-US" sz="16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5pPr>
      <a:lvl6pPr marL="457200" indent="-457200" algn="l" defTabSz="914400" rtl="0" fontAlgn="base">
        <a:spcBef>
          <a:spcPct val="20000"/>
        </a:spcBef>
        <a:spcAft>
          <a:spcPct val="0"/>
        </a:spcAft>
        <a:buChar char="»"/>
        <a:defRPr lang="en-GB" sz="1600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6pPr>
      <a:lvl7pPr marL="2971800" indent="-228600" algn="l" defTabSz="914400" rtl="0" fontAlgn="base">
        <a:spcBef>
          <a:spcPct val="20000"/>
        </a:spcBef>
        <a:spcAft>
          <a:spcPct val="0"/>
        </a:spcAft>
        <a:buClr>
          <a:srgbClr val="E30613"/>
        </a:buClr>
        <a:buChar char="»"/>
        <a:defRPr lang="en-GB" sz="1600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7pPr>
      <a:lvl8pPr marL="3429000" indent="-228600" algn="l" defTabSz="914400" rtl="0" fontAlgn="base">
        <a:spcBef>
          <a:spcPct val="20000"/>
        </a:spcBef>
        <a:spcAft>
          <a:spcPct val="0"/>
        </a:spcAft>
        <a:buChar char="»"/>
        <a:defRPr lang="en-GB" sz="1600" kern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8pPr>
      <a:lvl9pPr marL="3886200" indent="-228600" algn="l" defTabSz="914400" rtl="0" fontAlgn="base">
        <a:spcBef>
          <a:spcPct val="20000"/>
        </a:spcBef>
        <a:spcAft>
          <a:spcPct val="0"/>
        </a:spcAft>
        <a:buChar char="»"/>
        <a:defRPr lang="en-GB" sz="1000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4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 eaLnBrk="1" hangingPunct="1"/>
            <a:endParaRPr b="1" dirty="0">
              <a:ea typeface="ＭＳ Ｐゴシック" pitchFamily="-105" charset="-128"/>
              <a:cs typeface="ＭＳ Ｐゴシック" pitchFamily="-105" charset="-128"/>
            </a:endParaRPr>
          </a:p>
          <a:p>
            <a:pPr marL="0" indent="0" eaLnBrk="1" hangingPunct="1"/>
            <a:endParaRPr b="1" dirty="0">
              <a:ea typeface="ＭＳ Ｐゴシック" pitchFamily="-105" charset="-128"/>
              <a:cs typeface="ＭＳ Ｐゴシック" pitchFamily="-105" charset="-128"/>
            </a:endParaRPr>
          </a:p>
          <a:p>
            <a:pPr marL="0" indent="0" algn="ctr" eaLnBrk="1" hangingPunct="1"/>
            <a:r>
              <a:rPr sz="6600" dirty="0">
                <a:solidFill>
                  <a:schemeClr val="bg1"/>
                </a:solidFill>
                <a:ea typeface="ＭＳ Ｐゴシック" pitchFamily="-105" charset="-128"/>
                <a:cs typeface="ＭＳ Ｐゴシック" pitchFamily="-105" charset="-128"/>
              </a:rPr>
              <a:t>PowerPoint presentation</a:t>
            </a:r>
          </a:p>
        </p:txBody>
      </p:sp>
      <p:sp>
        <p:nvSpPr>
          <p:cNvPr id="2051" name="Text Box 10"/>
          <p:cNvSpPr txBox="1">
            <a:spLocks noChangeArrowheads="1"/>
          </p:cNvSpPr>
          <p:nvPr/>
        </p:nvSpPr>
        <p:spPr bwMode="white">
          <a:xfrm>
            <a:off x="533400" y="2057400"/>
            <a:ext cx="8077200" cy="1295400"/>
          </a:xfrm>
          <a:prstGeom prst="rect">
            <a:avLst/>
          </a:prstGeom>
          <a:solidFill>
            <a:srgbClr val="E30613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r>
              <a:rPr lang="en-GB" sz="1800">
                <a:solidFill>
                  <a:srgbClr val="D81E05"/>
                </a:solidFill>
                <a:ea typeface="Arial" pitchFamily="-105" charset="0"/>
                <a:cs typeface="Arial" pitchFamily="-105" charset="0"/>
              </a:rPr>
              <a:t> </a:t>
            </a:r>
          </a:p>
        </p:txBody>
      </p:sp>
      <p:sp>
        <p:nvSpPr>
          <p:cNvPr id="2052" name="Text Box 10"/>
          <p:cNvSpPr txBox="1">
            <a:spLocks noChangeArrowheads="1"/>
          </p:cNvSpPr>
          <p:nvPr/>
        </p:nvSpPr>
        <p:spPr bwMode="white">
          <a:xfrm>
            <a:off x="533400" y="3352800"/>
            <a:ext cx="8077200" cy="228600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r>
              <a:rPr lang="en-GB" sz="1800">
                <a:solidFill>
                  <a:srgbClr val="D81E05"/>
                </a:solidFill>
                <a:ea typeface="Arial" pitchFamily="-105" charset="0"/>
                <a:cs typeface="Arial" pitchFamily="-105" charset="0"/>
              </a:rPr>
              <a:t> </a:t>
            </a:r>
          </a:p>
        </p:txBody>
      </p:sp>
      <p:sp>
        <p:nvSpPr>
          <p:cNvPr id="2053" name="Rectangle 15"/>
          <p:cNvSpPr>
            <a:spLocks noGrp="1" noChangeArrowheads="1"/>
          </p:cNvSpPr>
          <p:nvPr>
            <p:ph type="title"/>
          </p:nvPr>
        </p:nvSpPr>
        <p:spPr>
          <a:xfrm>
            <a:off x="762000" y="3581400"/>
            <a:ext cx="7848600" cy="2514600"/>
          </a:xfrm>
        </p:spPr>
        <p:txBody>
          <a:bodyPr anchor="t"/>
          <a:lstStyle/>
          <a:p>
            <a:pPr eaLnBrk="1" hangingPunct="1"/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Food safety risks</a:t>
            </a:r>
          </a:p>
        </p:txBody>
      </p:sp>
      <p:sp>
        <p:nvSpPr>
          <p:cNvPr id="2054" name="TextBox 9"/>
          <p:cNvSpPr txBox="1">
            <a:spLocks noChangeArrowheads="1"/>
          </p:cNvSpPr>
          <p:nvPr/>
        </p:nvSpPr>
        <p:spPr bwMode="auto">
          <a:xfrm>
            <a:off x="762000" y="2209800"/>
            <a:ext cx="7696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solidFill>
                  <a:srgbClr val="FFFFFF"/>
                </a:solidFill>
              </a:rPr>
              <a:t>Unit 207: Food safety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756150"/>
          </a:xfrm>
        </p:spPr>
        <p:txBody>
          <a:bodyPr/>
          <a:lstStyle/>
          <a:p>
            <a:pPr>
              <a:defRPr/>
            </a:pPr>
            <a:r>
              <a:rPr lang="en-US" dirty="0"/>
              <a:t>Time and temperature are key to controlling the conditions bacteria require to multiply to levels that cause food poisoning.</a:t>
            </a:r>
          </a:p>
          <a:p>
            <a:pPr>
              <a:defRPr/>
            </a:pPr>
            <a:r>
              <a:rPr lang="en-US" dirty="0"/>
              <a:t>Every possible step must be taken to destroy pathogenic micro-organisms before food is eaten.</a:t>
            </a:r>
          </a:p>
          <a:p>
            <a:pPr lvl="2">
              <a:defRPr/>
            </a:pPr>
            <a:endParaRPr lang="en-US" sz="2000" b="1" dirty="0"/>
          </a:p>
          <a:p>
            <a:pPr lvl="2">
              <a:defRPr/>
            </a:pPr>
            <a:r>
              <a:rPr lang="en-US" sz="2000" b="1" dirty="0"/>
              <a:t>Key terms</a:t>
            </a:r>
          </a:p>
          <a:p>
            <a:pPr marL="324000" lvl="0" indent="-324000">
              <a:lnSpc>
                <a:spcPts val="2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core temperature                                           </a:t>
            </a:r>
          </a:p>
          <a:p>
            <a:pPr marL="324000" lvl="0" indent="-324000">
              <a:lnSpc>
                <a:spcPts val="2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danger zone</a:t>
            </a:r>
          </a:p>
          <a:p>
            <a:pPr marL="324000" lvl="0" indent="-324000">
              <a:lnSpc>
                <a:spcPts val="2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hot holding</a:t>
            </a:r>
          </a:p>
          <a:p>
            <a:pPr marL="324000" lvl="0" indent="-324000">
              <a:lnSpc>
                <a:spcPts val="2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cold holding</a:t>
            </a:r>
          </a:p>
          <a:p>
            <a:pPr marL="324000" lvl="0" indent="-324000">
              <a:lnSpc>
                <a:spcPts val="2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re-heating.</a:t>
            </a:r>
          </a:p>
          <a:p>
            <a:pPr marL="324000" lvl="0" indent="-324000">
              <a:lnSpc>
                <a:spcPts val="2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  <a:ea typeface="ＭＳ Ｐゴシック" pitchFamily="-105" charset="-128"/>
              <a:cs typeface="ＭＳ Ｐゴシック" pitchFamily="-105" charset="-128"/>
            </a:endParaRPr>
          </a:p>
          <a:p>
            <a:pPr marL="324000" lvl="0" indent="-324000">
              <a:lnSpc>
                <a:spcPts val="2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  <a:ea typeface="ＭＳ Ｐゴシック" pitchFamily="-105" charset="-128"/>
              <a:cs typeface="ＭＳ Ｐゴシック" pitchFamily="-105" charset="-128"/>
            </a:endParaRPr>
          </a:p>
          <a:p>
            <a:pPr marL="0" indent="0"/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75619C-1574-4ED9-B3BB-646F7A025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 and temperature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AC08D8-8A7D-4F64-820A-DFD9B6455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2924944"/>
            <a:ext cx="2664296" cy="286924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 algn="ctr" eaLnBrk="1" hangingPunct="1">
              <a:lnSpc>
                <a:spcPct val="100000"/>
              </a:lnSpc>
            </a:pPr>
            <a:endParaRPr sz="6000">
              <a:solidFill>
                <a:srgbClr val="E30613"/>
              </a:solidFill>
              <a:ea typeface="ＭＳ Ｐゴシック" pitchFamily="-105" charset="-128"/>
              <a:cs typeface="ＭＳ Ｐゴシック" pitchFamily="-105" charset="-128"/>
            </a:endParaRPr>
          </a:p>
          <a:p>
            <a:pPr marL="0" indent="0" algn="ctr" eaLnBrk="1" hangingPunct="1">
              <a:lnSpc>
                <a:spcPct val="100000"/>
              </a:lnSpc>
            </a:pPr>
            <a:r>
              <a:rPr sz="6000">
                <a:solidFill>
                  <a:srgbClr val="E30613"/>
                </a:solidFill>
                <a:ea typeface="ＭＳ Ｐゴシック" pitchFamily="-105" charset="-128"/>
                <a:cs typeface="ＭＳ Ｐゴシック" pitchFamily="-105" charset="-128"/>
              </a:rPr>
              <a:t>Any questions?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Biological hazards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Biological hazards are the main cause of food poisoning and most cases of illness are caused by bacteria.</a:t>
            </a:r>
          </a:p>
          <a:p>
            <a:pPr lvl="1"/>
            <a:r>
              <a:rPr lang="en-US" dirty="0"/>
              <a:t>Pathogen – an organism that causes illness/disease</a:t>
            </a:r>
          </a:p>
          <a:p>
            <a:pPr lvl="1"/>
            <a:r>
              <a:rPr lang="en-US" dirty="0"/>
              <a:t>Spoilage – the process of causing damage, spoilage bacteria causes food to perish.</a:t>
            </a:r>
          </a:p>
          <a:p>
            <a:pPr marL="0" lvl="1" indent="0">
              <a:buNone/>
            </a:pPr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  <a:p>
            <a:pPr marL="0" lvl="1" indent="0">
              <a:buNone/>
            </a:pPr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Conditions bacteria require to multiply</a:t>
            </a:r>
            <a:endParaRPr lang="en-US" dirty="0"/>
          </a:p>
          <a:p>
            <a:pPr lvl="1"/>
            <a:r>
              <a:rPr lang="en-US" dirty="0"/>
              <a:t>warmth</a:t>
            </a:r>
          </a:p>
          <a:p>
            <a:pPr lvl="1"/>
            <a:r>
              <a:rPr lang="en-US" dirty="0"/>
              <a:t>food</a:t>
            </a:r>
          </a:p>
          <a:p>
            <a:pPr lvl="1"/>
            <a:r>
              <a:rPr lang="en-US" dirty="0"/>
              <a:t>moisture</a:t>
            </a:r>
          </a:p>
          <a:p>
            <a:pPr lvl="1"/>
            <a:r>
              <a:rPr lang="en-US" dirty="0"/>
              <a:t>Time.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7C56FC-93C6-400D-BBC0-60E6E6ACF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3645024"/>
            <a:ext cx="2842105" cy="213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817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Food poisoning bacteria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756150"/>
          </a:xfrm>
        </p:spPr>
        <p:txBody>
          <a:bodyPr/>
          <a:lstStyle/>
          <a:p>
            <a: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The chart below provides information on sources of food poisoning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.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bacteria describing both the symptoms and onset times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0B6445-DD99-47F0-98CD-8B1C7DDEC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133" y="2023528"/>
            <a:ext cx="8187638" cy="348111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poisoning bacteria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AB4A0A-E763-4B4C-ADD6-C024657F6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602" y="1398856"/>
            <a:ext cx="8260796" cy="406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363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– low risk foods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High risk foods are those most likely to be involved in food poisoning cases. Identify from the list below whish foods are high risk or low risk.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D51498-03E9-4436-B924-CE6D397DD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276872"/>
            <a:ext cx="6552728" cy="348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147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Procedures for food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dirty="0"/>
              <a:t>The diagram below shows the recommended work flow in a kitchen from delivery to service</a:t>
            </a:r>
          </a:p>
          <a:p>
            <a:pPr lvl="1"/>
            <a:r>
              <a:rPr lang="en-US" dirty="0"/>
              <a:t>Use the boxes on the right to list the correct hygienic work procedures at each stage.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865C66-0617-462D-BE21-74A250CED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823779"/>
            <a:ext cx="6624736" cy="331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707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Allergens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755600"/>
          </a:xfrm>
        </p:spPr>
        <p:txBody>
          <a:bodyPr/>
          <a:lstStyle/>
          <a:p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Some people are particularly sensitive to certain foods and as a result of this have an allergic reaction.</a:t>
            </a:r>
          </a:p>
          <a:p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Allergic reactions to food result in the immune system reacting as if the body were under attack.</a:t>
            </a:r>
          </a:p>
          <a:p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Food allergies affect a small group of people with symptoms that are life threatening.</a:t>
            </a:r>
          </a:p>
          <a:p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Symptoms can include: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tingling                                         </a:t>
            </a:r>
            <a:r>
              <a:rPr lang="en-US" dirty="0" err="1"/>
              <a:t>diarrhoea</a:t>
            </a:r>
            <a:endParaRPr lang="en-US" dirty="0"/>
          </a:p>
          <a:p>
            <a:pPr lvl="1"/>
            <a:r>
              <a:rPr lang="en-US" dirty="0"/>
              <a:t>swelling                                        cramps </a:t>
            </a:r>
          </a:p>
          <a:p>
            <a:pPr lvl="1"/>
            <a:r>
              <a:rPr lang="en-US" dirty="0"/>
              <a:t>breathing difficulties                     anaphylactic shock</a:t>
            </a:r>
          </a:p>
          <a:p>
            <a:pPr lvl="1"/>
            <a:r>
              <a:rPr lang="en-US" dirty="0"/>
              <a:t>vomiting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79797E-7F29-429E-97FD-8B07ACFB6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3645024"/>
            <a:ext cx="1688976" cy="168897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Allergens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755600"/>
          </a:xfrm>
        </p:spPr>
        <p:txBody>
          <a:bodyPr/>
          <a:lstStyle/>
          <a:p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The identified allergens are:</a:t>
            </a:r>
          </a:p>
          <a:p>
            <a:pPr lvl="1"/>
            <a:r>
              <a:rPr lang="en-US" dirty="0"/>
              <a:t>cereals containing gluten              sesame seeds</a:t>
            </a:r>
          </a:p>
          <a:p>
            <a:pPr lvl="1"/>
            <a:r>
              <a:rPr lang="en-US" dirty="0"/>
              <a:t>crustaceans                                   </a:t>
            </a:r>
            <a:r>
              <a:rPr lang="en-US" dirty="0" err="1"/>
              <a:t>sulphur</a:t>
            </a:r>
            <a:r>
              <a:rPr lang="en-US" dirty="0"/>
              <a:t> dioxide</a:t>
            </a:r>
          </a:p>
          <a:p>
            <a:pPr lvl="1"/>
            <a:r>
              <a:rPr lang="en-US" dirty="0"/>
              <a:t>eggs                                               lupin</a:t>
            </a:r>
          </a:p>
          <a:p>
            <a:pPr lvl="1"/>
            <a:r>
              <a:rPr lang="en-US" dirty="0"/>
              <a:t>fish                                                 </a:t>
            </a:r>
            <a:r>
              <a:rPr lang="en-US" dirty="0" err="1"/>
              <a:t>molluscs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peanuts</a:t>
            </a:r>
          </a:p>
          <a:p>
            <a:pPr lvl="1"/>
            <a:r>
              <a:rPr lang="en-US" dirty="0"/>
              <a:t>soybeans</a:t>
            </a:r>
          </a:p>
          <a:p>
            <a:pPr lvl="1"/>
            <a:r>
              <a:rPr lang="en-US" dirty="0"/>
              <a:t>milk</a:t>
            </a:r>
          </a:p>
          <a:p>
            <a:pPr lvl="1"/>
            <a:r>
              <a:rPr lang="en-US" dirty="0"/>
              <a:t>nuts</a:t>
            </a:r>
          </a:p>
          <a:p>
            <a:pPr lvl="1"/>
            <a:r>
              <a:rPr lang="en-US" dirty="0"/>
              <a:t>celery</a:t>
            </a:r>
          </a:p>
          <a:p>
            <a:pPr lvl="1"/>
            <a:r>
              <a:rPr lang="en-US" dirty="0"/>
              <a:t>mustard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F7C337-C980-4BD7-9CC7-63CD25C36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5482" y="3501008"/>
            <a:ext cx="2853795" cy="262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412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Allergen identification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28800"/>
            <a:ext cx="8229600" cy="4498400"/>
          </a:xfrm>
        </p:spPr>
        <p:txBody>
          <a:bodyPr/>
          <a:lstStyle/>
          <a:p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Using a range of recipes and menus available in your </a:t>
            </a:r>
            <a:r>
              <a:rPr lang="en-US" dirty="0" err="1">
                <a:ea typeface="ＭＳ Ｐゴシック" pitchFamily="-105" charset="-128"/>
                <a:cs typeface="ＭＳ Ｐゴシック" pitchFamily="-105" charset="-128"/>
              </a:rPr>
              <a:t>centre</a:t>
            </a:r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, complete an allergen chart stating the ingredient where the allergen is found.</a:t>
            </a:r>
          </a:p>
          <a:p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You may use the template in </a:t>
            </a:r>
            <a:r>
              <a:rPr lang="en-US" b="1" dirty="0">
                <a:ea typeface="ＭＳ Ｐゴシック" pitchFamily="-105" charset="-128"/>
                <a:cs typeface="ＭＳ Ｐゴシック" pitchFamily="-105" charset="-128"/>
              </a:rPr>
              <a:t>Handout 7 </a:t>
            </a:r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or a version supplied by your </a:t>
            </a:r>
            <a:r>
              <a:rPr lang="en-US" dirty="0" err="1">
                <a:ea typeface="ＭＳ Ｐゴシック" pitchFamily="-105" charset="-128"/>
                <a:cs typeface="ＭＳ Ｐゴシック" pitchFamily="-105" charset="-128"/>
              </a:rPr>
              <a:t>centre</a:t>
            </a:r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.</a:t>
            </a:r>
          </a:p>
          <a:p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Compare the allergens you have identified with your peers to produce a definitive list of the allergens for each recipe/menu.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0574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871</TotalTime>
  <Words>377</Words>
  <Application>Microsoft Macintosh PowerPoint</Application>
  <PresentationFormat>On-screen Show (4:3)</PresentationFormat>
  <Paragraphs>67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Lucida Grande</vt:lpstr>
      <vt:lpstr>Times New Roman</vt:lpstr>
      <vt:lpstr>Default Design</vt:lpstr>
      <vt:lpstr>Food safety risks</vt:lpstr>
      <vt:lpstr>Biological hazards</vt:lpstr>
      <vt:lpstr>Food poisoning bacteria</vt:lpstr>
      <vt:lpstr>Food poisoning bacteria continued</vt:lpstr>
      <vt:lpstr>High – low risk foods</vt:lpstr>
      <vt:lpstr>Procedures for food safety</vt:lpstr>
      <vt:lpstr>Allergens</vt:lpstr>
      <vt:lpstr>List of Allergens</vt:lpstr>
      <vt:lpstr>Allergen identification activity</vt:lpstr>
      <vt:lpstr>Time and temperature</vt:lpstr>
      <vt:lpstr>PowerPoint Presentation</vt:lpstr>
    </vt:vector>
  </TitlesOfParts>
  <Company>City &amp; Guilds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janicec</dc:creator>
  <cp:lastModifiedBy>Hannah Cooper</cp:lastModifiedBy>
  <cp:revision>113</cp:revision>
  <dcterms:created xsi:type="dcterms:W3CDTF">2013-05-28T00:38:54Z</dcterms:created>
  <dcterms:modified xsi:type="dcterms:W3CDTF">2020-04-02T15:20:50Z</dcterms:modified>
</cp:coreProperties>
</file>