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8" r:id="rId3"/>
    <p:sldId id="331" r:id="rId4"/>
    <p:sldId id="334" r:id="rId5"/>
    <p:sldId id="335" r:id="rId6"/>
    <p:sldId id="342" r:id="rId7"/>
    <p:sldId id="332" r:id="rId8"/>
    <p:sldId id="267" r:id="rId9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allsup" initials="la" lastIdx="13" clrIdx="0">
    <p:extLst>
      <p:ext uri="{19B8F6BF-5375-455C-9EA6-DF929625EA0E}">
        <p15:presenceInfo xmlns:p15="http://schemas.microsoft.com/office/powerpoint/2012/main" userId="80a94389016bb0be" providerId="Windows Live"/>
      </p:ext>
    </p:extLst>
  </p:cmAuthor>
  <p:cmAuthor id="2" name="Miriam Garstang" initials="MG" lastIdx="6" clrIdx="1">
    <p:extLst>
      <p:ext uri="{19B8F6BF-5375-455C-9EA6-DF929625EA0E}">
        <p15:presenceInfo xmlns:p15="http://schemas.microsoft.com/office/powerpoint/2012/main" userId="Miriam Garst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0000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83318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107504" y="3429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8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498196-3E7C-3946-B21F-CD8013CC6D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58324"/>
            <a:ext cx="2166077" cy="427475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Roles and opportunities in a professional kitchen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301: Developing opportunities for progression in the culinary industry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system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altLang="en-US" dirty="0"/>
              <a:t>Traditionally, the kitchen is broken into different </a:t>
            </a:r>
            <a:r>
              <a:rPr lang="en-AU" altLang="en-US" b="1" dirty="0"/>
              <a:t>sections</a:t>
            </a:r>
            <a:r>
              <a:rPr lang="en-AU" altLang="en-US" dirty="0"/>
              <a:t>, or </a:t>
            </a:r>
            <a:r>
              <a:rPr lang="en-AU" altLang="en-US" b="1" dirty="0"/>
              <a:t>parties</a:t>
            </a:r>
            <a:r>
              <a:rPr lang="en-AU" altLang="en-US" dirty="0"/>
              <a:t>, to speed up service times and share the preparation steps.</a:t>
            </a:r>
          </a:p>
          <a:p>
            <a:pPr>
              <a:spcBef>
                <a:spcPts val="600"/>
              </a:spcBef>
            </a:pPr>
            <a:r>
              <a:rPr lang="en-AU" altLang="en-US" dirty="0"/>
              <a:t> The benefits of the </a:t>
            </a:r>
            <a:r>
              <a:rPr lang="en-AU" altLang="en-US" dirty="0" err="1"/>
              <a:t>partie</a:t>
            </a:r>
            <a:r>
              <a:rPr lang="en-AU" altLang="en-US" dirty="0"/>
              <a:t> system: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more dishes can be produced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organisation is easier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production is streamlined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aids accountability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/>
              <a:t>specialises preparation and cooking of foods.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Partie</a:t>
            </a:r>
            <a:r>
              <a:rPr lang="en-US" dirty="0"/>
              <a:t> system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Depending on the size of the establishment, the arrangement could be as simple as: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cold section preparing all cold menu items, including cold starters, buffets and salads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hot section preparing items, such as meat and seafood, as well as the accompaniments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dessert section preparing all dessert items and special items for buffets, e.g. fruit for breakfast buffet.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Depending on the menu, kitchen design and complexities of dishes, the number of staff in the kitchen can vary. 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AU" altLang="en-US" dirty="0"/>
              <a:t>The business has to be conscious of the number of staff employed to control labour costs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</a:t>
            </a:r>
            <a:r>
              <a:rPr lang="en-US" dirty="0" err="1"/>
              <a:t>Partie</a:t>
            </a:r>
            <a:r>
              <a:rPr lang="en-US" dirty="0"/>
              <a:t> system sections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5E9A7B-BFB5-4C7E-A25F-A9BDD61D94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07678" y="1371600"/>
            <a:ext cx="7128643" cy="4756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27289-BE55-46A8-A74D-50712558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1" y="1233145"/>
            <a:ext cx="7642606" cy="5099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</a:t>
            </a:r>
            <a:r>
              <a:rPr lang="en-US" dirty="0" err="1"/>
              <a:t>Partie</a:t>
            </a:r>
            <a:r>
              <a:rPr lang="en-US" dirty="0"/>
              <a:t> system large establishment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0C1691-59B0-463E-9183-C4F9D5870B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69874" y="1371599"/>
            <a:ext cx="7002526" cy="4907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3115C-49DA-43B0-BD45-0C31DEC46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15" y="1277022"/>
            <a:ext cx="7156145" cy="5002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Progression routes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altLang="en-US" dirty="0"/>
              <a:t>In a professional kitchen there are opportunities to progress both: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vertically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dirty="0">
                <a:ea typeface="Arial" panose="020B0604020202020204" pitchFamily="34" charset="0"/>
              </a:rPr>
              <a:t>horizontally</a:t>
            </a:r>
          </a:p>
          <a:p>
            <a:pPr marL="0" lvl="1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dirty="0">
                <a:ea typeface="Arial" panose="020B0604020202020204" pitchFamily="34" charset="0"/>
              </a:rPr>
              <a:t>A progression route could be: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Trainee / apprentice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Team member / operative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Supervisor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Front line manager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Department manager</a:t>
            </a:r>
          </a:p>
          <a:p>
            <a:pPr marL="0" lvl="1" indent="0" algn="ctr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sz="1600" dirty="0">
                <a:ea typeface="Arial" panose="020B0604020202020204" pitchFamily="34" charset="0"/>
              </a:rPr>
              <a:t>Senior manager</a:t>
            </a:r>
          </a:p>
          <a:p>
            <a:pPr marL="0" lvl="1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AU" altLang="en-US" dirty="0">
                <a:ea typeface="Arial" panose="020B0604020202020204" pitchFamily="34" charset="0"/>
              </a:rPr>
              <a:t/>
            </a:r>
            <a:br>
              <a:rPr lang="en-AU" altLang="en-US" dirty="0">
                <a:ea typeface="Arial" panose="020B0604020202020204" pitchFamily="34" charset="0"/>
              </a:rPr>
            </a:br>
            <a:endParaRPr lang="en-AU" altLang="en-US" dirty="0">
              <a:ea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rgbClr val="C00000"/>
              </a:buClr>
              <a:buNone/>
            </a:pPr>
            <a:endParaRPr lang="en-AU" altLang="en-US" dirty="0">
              <a:ea typeface="Arial" panose="020B060402020202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55D8633-3C8D-4005-AFC6-8EB34713480C}"/>
              </a:ext>
            </a:extLst>
          </p:cNvPr>
          <p:cNvSpPr/>
          <p:nvPr/>
        </p:nvSpPr>
        <p:spPr>
          <a:xfrm>
            <a:off x="4312840" y="3504130"/>
            <a:ext cx="391888" cy="288032"/>
          </a:xfrm>
          <a:prstGeom prst="downArrow">
            <a:avLst/>
          </a:prstGeom>
          <a:solidFill>
            <a:srgbClr val="E306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30613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FD7C25-E4E4-4C26-80FB-96A03D892170}"/>
              </a:ext>
            </a:extLst>
          </p:cNvPr>
          <p:cNvSpPr/>
          <p:nvPr/>
        </p:nvSpPr>
        <p:spPr>
          <a:xfrm>
            <a:off x="4312840" y="3970695"/>
            <a:ext cx="391888" cy="288032"/>
          </a:xfrm>
          <a:prstGeom prst="downArrow">
            <a:avLst/>
          </a:prstGeom>
          <a:solidFill>
            <a:srgbClr val="E306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3742F75-B284-4DE0-8A7F-BF76EEA9E813}"/>
              </a:ext>
            </a:extLst>
          </p:cNvPr>
          <p:cNvSpPr/>
          <p:nvPr/>
        </p:nvSpPr>
        <p:spPr>
          <a:xfrm>
            <a:off x="4302680" y="5304373"/>
            <a:ext cx="391888" cy="288032"/>
          </a:xfrm>
          <a:prstGeom prst="downArrow">
            <a:avLst/>
          </a:prstGeom>
          <a:solidFill>
            <a:srgbClr val="E306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E08C18D-16FC-4D23-ABA7-C9C34692D7EE}"/>
              </a:ext>
            </a:extLst>
          </p:cNvPr>
          <p:cNvSpPr/>
          <p:nvPr/>
        </p:nvSpPr>
        <p:spPr>
          <a:xfrm>
            <a:off x="4302680" y="4854129"/>
            <a:ext cx="391888" cy="288032"/>
          </a:xfrm>
          <a:prstGeom prst="downArrow">
            <a:avLst/>
          </a:prstGeom>
          <a:solidFill>
            <a:srgbClr val="E306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5D4FCD1-1524-4146-BD0A-E69501B241D2}"/>
              </a:ext>
            </a:extLst>
          </p:cNvPr>
          <p:cNvSpPr/>
          <p:nvPr/>
        </p:nvSpPr>
        <p:spPr>
          <a:xfrm>
            <a:off x="4302680" y="4450964"/>
            <a:ext cx="391888" cy="288032"/>
          </a:xfrm>
          <a:prstGeom prst="downArrow">
            <a:avLst/>
          </a:prstGeom>
          <a:solidFill>
            <a:srgbClr val="E306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2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responsibilities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3898776" cy="4755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AU" altLang="en-US" dirty="0"/>
              <a:t>Creating job roles and clear responsibilities prevents confusion and allows for the establishments to have clear guidelines and tasks. 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dirty="0"/>
              <a:t>These responsibilities vary from establishment to establishment, but the overarching rule is that the amount of responsibilities increase with the degree of management and the number of people supervised. </a:t>
            </a:r>
          </a:p>
          <a:p>
            <a:pPr eaLnBrk="1" hangingPunct="1">
              <a:spcBef>
                <a:spcPts val="600"/>
              </a:spcBef>
            </a:pPr>
            <a:endParaRPr lang="en-AU" altLang="en-US" sz="1400" dirty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4" descr="The Brigade.png">
            <a:extLst>
              <a:ext uri="{FF2B5EF4-FFF2-40B4-BE49-F238E27FC236}">
                <a16:creationId xmlns:a16="http://schemas.microsoft.com/office/drawing/2014/main" id="{83F683FC-9D0C-4582-9504-90C10451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1170454"/>
            <a:ext cx="4494213" cy="4845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DESIGN_ID_DEFAULT DESIGN" val="DR8HsyC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285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Lucida Grande</vt:lpstr>
      <vt:lpstr>Times New Roman</vt:lpstr>
      <vt:lpstr>Default Design</vt:lpstr>
      <vt:lpstr>Roles and opportunities in a professional kitchen</vt:lpstr>
      <vt:lpstr>Partie system</vt:lpstr>
      <vt:lpstr>Partie system continued</vt:lpstr>
      <vt:lpstr>Classical Partie system sections</vt:lpstr>
      <vt:lpstr>Classical Partie system large establishment</vt:lpstr>
      <vt:lpstr>Progression routes</vt:lpstr>
      <vt:lpstr>Staff responsibilities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121</cp:revision>
  <dcterms:created xsi:type="dcterms:W3CDTF">2013-05-28T00:38:54Z</dcterms:created>
  <dcterms:modified xsi:type="dcterms:W3CDTF">2020-04-28T14:48:00Z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9298074C-9215-404E-89A6-52249BB356D2</vt:lpwstr>
  </property>
  <property fmtid="{D5CDD505-2E9C-101B-9397-08002B2CF9AE}" pid="3" name="ArticulatePath">
    <vt:lpwstr>8064_l3_301_PPT1</vt:lpwstr>
  </property>
</Properties>
</file>