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328" r:id="rId3"/>
    <p:sldId id="331" r:id="rId4"/>
    <p:sldId id="341" r:id="rId5"/>
    <p:sldId id="342" r:id="rId6"/>
    <p:sldId id="343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allsup" initials="la" lastIdx="9" clrIdx="0">
    <p:extLst>
      <p:ext uri="{19B8F6BF-5375-455C-9EA6-DF929625EA0E}">
        <p15:presenceInfo xmlns:p15="http://schemas.microsoft.com/office/powerpoint/2012/main" userId="80a94389016bb0be" providerId="Windows Live"/>
      </p:ext>
    </p:extLst>
  </p:cmAuthor>
  <p:cmAuthor id="2" name="Miriam Garstang" initials="MG" lastIdx="4" clrIdx="1">
    <p:extLst>
      <p:ext uri="{19B8F6BF-5375-455C-9EA6-DF929625EA0E}">
        <p15:presenceInfo xmlns:p15="http://schemas.microsoft.com/office/powerpoint/2012/main" userId="Miriam Garst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8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7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Attributes of a Chef de Partie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301: Developing opportunities for progression in the culinary industry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Qualities required of a chef de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879A70-83A7-4C5A-A978-56516EE60E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40768"/>
            <a:ext cx="8229600" cy="4786982"/>
          </a:xfrm>
        </p:spPr>
        <p:txBody>
          <a:bodyPr numCol="2"/>
          <a:lstStyle/>
          <a:p>
            <a:pPr lvl="3">
              <a:defRPr/>
            </a:pPr>
            <a:r>
              <a:rPr lang="en-US" dirty="0"/>
              <a:t>Ability to handle stress                              </a:t>
            </a:r>
          </a:p>
          <a:p>
            <a:pPr lvl="3">
              <a:defRPr/>
            </a:pPr>
            <a:r>
              <a:rPr lang="en-US" dirty="0"/>
              <a:t>Problem solving</a:t>
            </a:r>
          </a:p>
          <a:p>
            <a:pPr lvl="3">
              <a:defRPr/>
            </a:pPr>
            <a:r>
              <a:rPr lang="en-US" dirty="0"/>
              <a:t>Appearance                                               </a:t>
            </a:r>
          </a:p>
          <a:p>
            <a:pPr lvl="3">
              <a:defRPr/>
            </a:pPr>
            <a:r>
              <a:rPr lang="en-US" dirty="0"/>
              <a:t>Reliability</a:t>
            </a:r>
          </a:p>
          <a:p>
            <a:pPr lvl="3">
              <a:defRPr/>
            </a:pPr>
            <a:r>
              <a:rPr lang="en-US" dirty="0"/>
              <a:t>Attention to detail                                        </a:t>
            </a:r>
          </a:p>
          <a:p>
            <a:pPr lvl="3">
              <a:defRPr/>
            </a:pPr>
            <a:r>
              <a:rPr lang="en-US" dirty="0"/>
              <a:t>Resilience</a:t>
            </a:r>
          </a:p>
          <a:p>
            <a:pPr lvl="3">
              <a:defRPr/>
            </a:pPr>
            <a:r>
              <a:rPr lang="en-US" dirty="0"/>
              <a:t>Attitude                                                       </a:t>
            </a:r>
          </a:p>
          <a:p>
            <a:pPr lvl="3">
              <a:defRPr/>
            </a:pPr>
            <a:r>
              <a:rPr lang="en-US" dirty="0"/>
              <a:t>Respecting diversity</a:t>
            </a:r>
          </a:p>
          <a:p>
            <a:pPr lvl="3">
              <a:defRPr/>
            </a:pPr>
            <a:r>
              <a:rPr lang="en-US" dirty="0"/>
              <a:t>Communication                                           </a:t>
            </a:r>
          </a:p>
          <a:p>
            <a:pPr lvl="3">
              <a:defRPr/>
            </a:pPr>
            <a:r>
              <a:rPr lang="en-US" dirty="0"/>
              <a:t>Stamina</a:t>
            </a:r>
          </a:p>
          <a:p>
            <a:pPr lvl="3">
              <a:defRPr/>
            </a:pPr>
            <a:r>
              <a:rPr lang="en-US" dirty="0"/>
              <a:t>Creativity</a:t>
            </a:r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r>
              <a:rPr lang="en-US" dirty="0"/>
              <a:t>                                                    </a:t>
            </a:r>
          </a:p>
          <a:p>
            <a:pPr lvl="3">
              <a:defRPr/>
            </a:pPr>
            <a:r>
              <a:rPr lang="en-US" dirty="0"/>
              <a:t>Time keeping</a:t>
            </a:r>
          </a:p>
          <a:p>
            <a:pPr lvl="3">
              <a:defRPr/>
            </a:pPr>
            <a:r>
              <a:rPr lang="en-US" dirty="0"/>
              <a:t>Curiosity and desire to learn                       </a:t>
            </a:r>
          </a:p>
          <a:p>
            <a:pPr lvl="3">
              <a:defRPr/>
            </a:pPr>
            <a:r>
              <a:rPr lang="en-US" dirty="0"/>
              <a:t>Willingness to accept criticism</a:t>
            </a:r>
          </a:p>
          <a:p>
            <a:pPr lvl="3">
              <a:defRPr/>
            </a:pPr>
            <a:r>
              <a:rPr lang="en-US" dirty="0"/>
              <a:t>Flexibility                                                     </a:t>
            </a:r>
          </a:p>
          <a:p>
            <a:pPr lvl="3">
              <a:defRPr/>
            </a:pPr>
            <a:r>
              <a:rPr lang="en-US" dirty="0"/>
              <a:t>Willingness to develop</a:t>
            </a:r>
          </a:p>
          <a:p>
            <a:pPr lvl="3">
              <a:defRPr/>
            </a:pPr>
            <a:r>
              <a:rPr lang="en-US" dirty="0"/>
              <a:t>Guest experience skills</a:t>
            </a:r>
          </a:p>
          <a:p>
            <a:pPr lvl="3">
              <a:defRPr/>
            </a:pPr>
            <a:r>
              <a:rPr lang="en-US" dirty="0"/>
              <a:t>Honesty</a:t>
            </a:r>
          </a:p>
          <a:p>
            <a:pPr lvl="3">
              <a:defRPr/>
            </a:pPr>
            <a:r>
              <a:rPr lang="en-US" dirty="0"/>
              <a:t>Multi-tasking</a:t>
            </a:r>
          </a:p>
          <a:p>
            <a:pPr lvl="3">
              <a:defRPr/>
            </a:pPr>
            <a:r>
              <a:rPr lang="en-US" dirty="0"/>
              <a:t>Organisational skills</a:t>
            </a:r>
          </a:p>
          <a:p>
            <a:pPr lvl="3">
              <a:defRPr/>
            </a:pPr>
            <a:r>
              <a:rPr lang="en-US" dirty="0"/>
              <a:t>Planning</a:t>
            </a:r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knowledge of a chef de </a:t>
            </a:r>
            <a:r>
              <a:rPr lang="en-US" dirty="0" err="1"/>
              <a:t>partie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0DC8BF-0B09-490D-886C-2B4AD4951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lvl="3">
              <a:defRPr/>
            </a:pPr>
            <a:r>
              <a:rPr lang="en-US" sz="2000" dirty="0"/>
              <a:t>Recipes</a:t>
            </a:r>
          </a:p>
          <a:p>
            <a:pPr lvl="3">
              <a:defRPr/>
            </a:pPr>
            <a:r>
              <a:rPr lang="en-US" sz="2000" dirty="0"/>
              <a:t>Ingredients</a:t>
            </a:r>
          </a:p>
          <a:p>
            <a:pPr lvl="3">
              <a:defRPr/>
            </a:pPr>
            <a:r>
              <a:rPr lang="en-US" sz="2000" dirty="0"/>
              <a:t>Equipment</a:t>
            </a:r>
          </a:p>
          <a:p>
            <a:pPr lvl="3">
              <a:defRPr/>
            </a:pPr>
            <a:r>
              <a:rPr lang="en-US" sz="2000" dirty="0"/>
              <a:t>Kitchen procedures</a:t>
            </a:r>
          </a:p>
          <a:p>
            <a:pPr lvl="3">
              <a:defRPr/>
            </a:pPr>
            <a:r>
              <a:rPr lang="en-US" sz="2000" dirty="0"/>
              <a:t>Legislation</a:t>
            </a:r>
          </a:p>
          <a:p>
            <a:pPr lvl="3">
              <a:defRPr/>
            </a:pPr>
            <a:r>
              <a:rPr lang="en-US" sz="2000" dirty="0"/>
              <a:t>Trend in foods</a:t>
            </a:r>
          </a:p>
          <a:p>
            <a:pPr lvl="3">
              <a:defRPr/>
            </a:pPr>
            <a:r>
              <a:rPr lang="en-US" sz="2000" dirty="0"/>
              <a:t>Food safety</a:t>
            </a:r>
          </a:p>
          <a:p>
            <a:pPr lvl="3">
              <a:defRPr/>
            </a:pPr>
            <a:r>
              <a:rPr lang="en-US" sz="2000" dirty="0"/>
              <a:t>Sustainability awareness</a:t>
            </a:r>
          </a:p>
          <a:p>
            <a:pPr lvl="3">
              <a:defRPr/>
            </a:pPr>
            <a:r>
              <a:rPr lang="en-US" sz="2000" dirty="0"/>
              <a:t>Specialisms</a:t>
            </a:r>
          </a:p>
          <a:p>
            <a:pPr lvl="3">
              <a:defRPr/>
            </a:pPr>
            <a:r>
              <a:rPr lang="en-US" sz="2000" dirty="0"/>
              <a:t>Commercial awareness</a:t>
            </a:r>
          </a:p>
          <a:p>
            <a:pPr lvl="3">
              <a:defRPr/>
            </a:pPr>
            <a:r>
              <a:rPr lang="en-US" sz="2000" dirty="0"/>
              <a:t>Health and safety</a:t>
            </a:r>
          </a:p>
          <a:p>
            <a:pPr marL="0" lvl="3" indent="0">
              <a:buNone/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08" y="860003"/>
            <a:ext cx="8218488" cy="382588"/>
          </a:xfrm>
        </p:spPr>
        <p:txBody>
          <a:bodyPr/>
          <a:lstStyle/>
          <a:p>
            <a:r>
              <a:rPr lang="en-US" dirty="0"/>
              <a:t>Leadership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E42033F-5753-4A9F-87DD-B6C552B94509}"/>
              </a:ext>
            </a:extLst>
          </p:cNvPr>
          <p:cNvSpPr txBox="1">
            <a:spLocks/>
          </p:cNvSpPr>
          <p:nvPr/>
        </p:nvSpPr>
        <p:spPr>
          <a:xfrm>
            <a:off x="323528" y="1458314"/>
            <a:ext cx="6120680" cy="470699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ts val="1000"/>
              </a:spcAft>
              <a:defRPr lang="en-GB" sz="20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15900" indent="-215900" algn="l" rtl="0" eaLnBrk="0" fontAlgn="base" hangingPunct="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rgbClr val="E30613"/>
              </a:buClr>
              <a:buFont typeface="Arial" pitchFamily="-105" charset="0"/>
              <a:buChar char="•"/>
              <a:defRPr lang="en-GB" sz="20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0" fontAlgn="base" hangingPunct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Lucida Grande" pitchFamily="-105" charset="0"/>
              <a:defRPr lang="en-GB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215900" indent="-215900" algn="l" rtl="0" eaLnBrk="0" fontAlgn="base" hangingPunct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>
                <a:srgbClr val="E30613"/>
              </a:buClr>
              <a:buFont typeface="Arial" pitchFamily="-105" charset="0"/>
              <a:buChar char="•"/>
              <a:defRPr lang="en-GB" sz="16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431800" indent="-215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500"/>
              </a:spcAft>
              <a:buFont typeface="Arial" pitchFamily="-105" charset="0"/>
              <a:buChar char="–"/>
              <a:def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Char char="»"/>
              <a:defRPr lang="en-GB" sz="1600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6pPr>
            <a:lvl7pPr marL="2971800" indent="-228600" algn="l" defTabSz="914400" rtl="0" fontAlgn="base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Char char="»"/>
              <a:defRPr lang="en-GB" sz="1600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7pPr>
            <a:lvl8pPr marL="3429000" indent="-228600" algn="l" defTabSz="914400" rtl="0" fontAlgn="base">
              <a:spcBef>
                <a:spcPct val="20000"/>
              </a:spcBef>
              <a:spcAft>
                <a:spcPct val="0"/>
              </a:spcAft>
              <a:buChar char="»"/>
              <a:defRPr lang="en-GB" sz="1600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8pPr>
            <a:lvl9pPr marL="3886200" indent="-228600" algn="l" defTabSz="914400" rtl="0" fontAlgn="base">
              <a:spcBef>
                <a:spcPct val="20000"/>
              </a:spcBef>
              <a:spcAft>
                <a:spcPct val="0"/>
              </a:spcAft>
              <a:buChar char="»"/>
              <a:defRPr lang="en-GB" sz="1000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The way in which a supervisor develops their leadership style and behaviour will effect those that answer to them. 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There are different types of leadership style, including:</a:t>
            </a:r>
            <a:b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Autocratic/authoritarian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Democratic/participative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Laissez-faire/delegative</a:t>
            </a:r>
            <a:b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kern="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kern="0" dirty="0">
                <a:latin typeface="Arial" charset="0"/>
                <a:ea typeface="Arial" charset="0"/>
                <a:cs typeface="Arial" charset="0"/>
              </a:rPr>
              <a:t>Each of these styles have different characteristics.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80D82-D656-42DC-8AD6-B09E5FD1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60086"/>
            <a:ext cx="3275856" cy="27674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leadership styles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47ADFB-F626-4808-9795-C615260DB0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5873" y="1412776"/>
            <a:ext cx="5728083" cy="475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B7C57-6866-4330-BCC5-734457A3B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845440" cy="2845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chef de </a:t>
            </a:r>
            <a:r>
              <a:rPr lang="en-US" dirty="0" err="1"/>
              <a:t>partie</a:t>
            </a:r>
            <a:r>
              <a:rPr lang="en-US" dirty="0"/>
              <a:t> in kitchen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altLang="en-US" dirty="0"/>
              <a:t>The chef de </a:t>
            </a:r>
            <a:r>
              <a:rPr lang="en-AU" altLang="en-US" dirty="0" err="1"/>
              <a:t>partie</a:t>
            </a:r>
            <a:r>
              <a:rPr lang="en-AU" altLang="en-US" dirty="0"/>
              <a:t> will have a range of responsibilities when supervising the team, including: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supporting staff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coaching staff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developing staff performance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training staff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creating effective working relationships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target setting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ongoing reviews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motivating staff.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  <p:tag name="ARTICULATE_DESIGN_ID_DEFAULT DESIGN" val="k6M0XV3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193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Lucida Grande</vt:lpstr>
      <vt:lpstr>Times New Roman</vt:lpstr>
      <vt:lpstr>Default Design</vt:lpstr>
      <vt:lpstr>Attributes of a Chef de Partie</vt:lpstr>
      <vt:lpstr>Qualities required of a chef de partie</vt:lpstr>
      <vt:lpstr>Technical knowledge of a chef de partie</vt:lpstr>
      <vt:lpstr>Leadership styles</vt:lpstr>
      <vt:lpstr>Use of leadership styles</vt:lpstr>
      <vt:lpstr>Role of chef de partie in kitchen supervision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109</cp:revision>
  <dcterms:created xsi:type="dcterms:W3CDTF">2013-05-28T00:38:54Z</dcterms:created>
  <dcterms:modified xsi:type="dcterms:W3CDTF">2020-04-28T14:49:04Z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D9F702CB-0A0A-40D6-A801-FE52F15B6C53</vt:lpwstr>
  </property>
  <property fmtid="{D5CDD505-2E9C-101B-9397-08002B2CF9AE}" pid="3" name="ArticulatePath">
    <vt:lpwstr>8064_l3_301_PPT2</vt:lpwstr>
  </property>
</Properties>
</file>