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7"/>
  </p:notesMasterIdLst>
  <p:handoutMasterIdLst>
    <p:handoutMasterId r:id="rId8"/>
  </p:handoutMasterIdLst>
  <p:sldIdLst>
    <p:sldId id="256" r:id="rId2"/>
    <p:sldId id="340" r:id="rId3"/>
    <p:sldId id="328" r:id="rId4"/>
    <p:sldId id="331" r:id="rId5"/>
    <p:sldId id="267" r:id="rId6"/>
  </p:sldIdLst>
  <p:sldSz cx="9144000" cy="6858000" type="screen4x3"/>
  <p:notesSz cx="6858000" cy="9144000"/>
  <p:custDataLst>
    <p:tags r:id="rId9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e allsup" initials="la" lastIdx="2" clrIdx="0">
    <p:extLst>
      <p:ext uri="{19B8F6BF-5375-455C-9EA6-DF929625EA0E}">
        <p15:presenceInfo xmlns:p15="http://schemas.microsoft.com/office/powerpoint/2012/main" userId="80a94389016bb0be" providerId="Windows Live"/>
      </p:ext>
    </p:extLst>
  </p:cmAuthor>
  <p:cmAuthor id="2" name="Miriam Garstang" initials="MG" lastIdx="2" clrIdx="1">
    <p:extLst>
      <p:ext uri="{19B8F6BF-5375-455C-9EA6-DF929625EA0E}">
        <p15:presenceInfo xmlns:p15="http://schemas.microsoft.com/office/powerpoint/2012/main" userId="Miriam Garsta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30613"/>
    <a:srgbClr val="D9D9D9"/>
    <a:srgbClr val="D81E05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4" autoAdjust="0"/>
    <p:restoredTop sz="94548"/>
  </p:normalViewPr>
  <p:slideViewPr>
    <p:cSldViewPr showGuides="1">
      <p:cViewPr varScale="1">
        <p:scale>
          <a:sx n="65" d="100"/>
          <a:sy n="65" d="100"/>
        </p:scale>
        <p:origin x="90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7" d="100"/>
          <a:sy n="57" d="100"/>
        </p:scale>
        <p:origin x="-11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86ABBB-9C0A-1D47-83E6-10FD6948B0D3}" type="datetime1">
              <a:rPr lang="en-US"/>
              <a:pPr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FAD621-1136-4040-A893-ED5AEC3FF1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57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847933-502B-D146-9428-3DDD196AD93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219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0"/>
          <p:cNvSpPr txBox="1">
            <a:spLocks noChangeArrowheads="1"/>
          </p:cNvSpPr>
          <p:nvPr userDrawn="1"/>
        </p:nvSpPr>
        <p:spPr bwMode="white">
          <a:xfrm>
            <a:off x="-4393" y="251838"/>
            <a:ext cx="6549787" cy="4572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dirty="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27" name="Text Box 10"/>
          <p:cNvSpPr txBox="1">
            <a:spLocks noChangeArrowheads="1"/>
          </p:cNvSpPr>
          <p:nvPr userDrawn="1"/>
        </p:nvSpPr>
        <p:spPr bwMode="white">
          <a:xfrm>
            <a:off x="0" y="457200"/>
            <a:ext cx="9144000" cy="152400"/>
          </a:xfrm>
          <a:prstGeom prst="rect">
            <a:avLst/>
          </a:prstGeom>
          <a:solidFill>
            <a:srgbClr val="D9D9D9">
              <a:alpha val="0"/>
            </a:srgbClr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9D9D9"/>
                </a:solidFill>
                <a:cs typeface="Arial" charset="0"/>
              </a:rPr>
              <a:t> </a:t>
            </a: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457200" y="308718"/>
            <a:ext cx="60925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Level </a:t>
            </a:r>
            <a:r>
              <a:rPr lang="en-GB" sz="1400" dirty="0" smtClean="0">
                <a:solidFill>
                  <a:schemeClr val="bg1"/>
                </a:solidFill>
              </a:rPr>
              <a:t>3 </a:t>
            </a:r>
            <a:r>
              <a:rPr lang="en-GB" sz="1400" b="1" dirty="0">
                <a:solidFill>
                  <a:schemeClr val="bg1"/>
                </a:solidFill>
              </a:rPr>
              <a:t>Hospitality and Catering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30" name="Text Box 10"/>
          <p:cNvSpPr txBox="1">
            <a:spLocks noChangeArrowheads="1"/>
          </p:cNvSpPr>
          <p:nvPr userDrawn="1"/>
        </p:nvSpPr>
        <p:spPr bwMode="white">
          <a:xfrm>
            <a:off x="0" y="6324600"/>
            <a:ext cx="9144000" cy="381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 userDrawn="1"/>
        </p:nvSpPr>
        <p:spPr bwMode="auto">
          <a:xfrm>
            <a:off x="457200" y="6400800"/>
            <a:ext cx="647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en-US" sz="1100" dirty="0"/>
              <a:t>© </a:t>
            </a:r>
            <a:r>
              <a:rPr lang="en-US" sz="1100" dirty="0" smtClean="0"/>
              <a:t>2020 </a:t>
            </a:r>
            <a:r>
              <a:rPr lang="en-US" sz="1100" dirty="0"/>
              <a:t>City and Guilds of London Institute. All rights reserved</a:t>
            </a:r>
            <a:r>
              <a:rPr lang="en-US" sz="900" dirty="0"/>
              <a:t>.</a:t>
            </a:r>
            <a:r>
              <a:rPr lang="en-US" sz="1100" dirty="0">
                <a:ea typeface="Arial" pitchFamily="-105" charset="0"/>
                <a:cs typeface="Arial" pitchFamily="-105" charset="0"/>
              </a:rPr>
              <a:t/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 userDrawn="1"/>
        </p:nvSpPr>
        <p:spPr bwMode="auto">
          <a:xfrm>
            <a:off x="7239000" y="64008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>
              <a:spcBef>
                <a:spcPts val="600"/>
              </a:spcBef>
            </a:pPr>
            <a:fld id="{6152C911-7D81-1845-9D20-613E63F035EB}" type="slidenum">
              <a:rPr lang="en-US" sz="1100">
                <a:ea typeface="Arial" pitchFamily="-105" charset="0"/>
                <a:cs typeface="Arial" pitchFamily="-105" charset="0"/>
              </a:rPr>
              <a:pPr algn="r">
                <a:spcBef>
                  <a:spcPts val="600"/>
                </a:spcBef>
              </a:pPr>
              <a:t>‹#›</a:t>
            </a:fld>
            <a:r>
              <a:rPr lang="en-US" sz="1100" dirty="0">
                <a:ea typeface="Arial" pitchFamily="-105" charset="0"/>
                <a:cs typeface="Arial" pitchFamily="-105" charset="0"/>
              </a:rPr>
              <a:t> of 5</a:t>
            </a:r>
          </a:p>
          <a:p>
            <a:r>
              <a:rPr lang="en-US" sz="1100" dirty="0">
                <a:ea typeface="Arial" pitchFamily="-105" charset="0"/>
                <a:cs typeface="Arial" pitchFamily="-105" charset="0"/>
              </a:rPr>
              <a:t/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r>
              <a:rPr lang="en-US" sz="1100" dirty="0">
                <a:ea typeface="Arial" pitchFamily="-105" charset="0"/>
                <a:cs typeface="Arial" pitchFamily="-105" charset="0"/>
              </a:rPr>
              <a:t/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035" name="Title Placeholder 10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1848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36" name="Text Placeholder 13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4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58325"/>
            <a:ext cx="2015456" cy="397750"/>
          </a:xfrm>
          <a:prstGeom prst="rect">
            <a:avLst/>
          </a:prstGeom>
        </p:spPr>
      </p:pic>
    </p:spTree>
    <p:custDataLst>
      <p:tags r:id="rId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9pPr>
    </p:titleStyle>
    <p:bodyStyle>
      <a:lvl1pPr marL="0" indent="0" algn="l" rtl="0" eaLnBrk="0" fontAlgn="base" hangingPunct="0">
        <a:lnSpc>
          <a:spcPts val="2400"/>
        </a:lnSpc>
        <a:spcBef>
          <a:spcPts val="1000"/>
        </a:spcBef>
        <a:spcAft>
          <a:spcPts val="1000"/>
        </a:spcAft>
        <a:defRPr lang="en-GB" sz="20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15900" indent="-215900" algn="l" rtl="0" eaLnBrk="0" fontAlgn="base" hangingPunct="0">
        <a:lnSpc>
          <a:spcPts val="24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2000" dirty="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0" indent="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Font typeface="Lucida Grande" pitchFamily="-105" charset="0"/>
        <a:defRPr lang="en-GB" sz="1600" dirty="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215900" indent="-21590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4pPr>
      <a:lvl5pPr marL="431800" indent="-215900" algn="l" rtl="0" eaLnBrk="0" fontAlgn="base" hangingPunct="0">
        <a:lnSpc>
          <a:spcPts val="2000"/>
        </a:lnSpc>
        <a:spcBef>
          <a:spcPct val="0"/>
        </a:spcBef>
        <a:spcAft>
          <a:spcPts val="500"/>
        </a:spcAft>
        <a:buFont typeface="Arial" pitchFamily="-105" charset="0"/>
        <a:buChar char="–"/>
        <a:defRPr lang="en-US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457200" indent="-457200" algn="l" defTabSz="914400" rtl="0" fontAlgn="base">
        <a:spcBef>
          <a:spcPct val="20000"/>
        </a:spcBef>
        <a:spcAft>
          <a:spcPct val="0"/>
        </a:spcAft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6pPr>
      <a:lvl7pPr marL="2971800" indent="-228600" algn="l" defTabSz="914400" rtl="0" fontAlgn="base">
        <a:spcBef>
          <a:spcPct val="20000"/>
        </a:spcBef>
        <a:spcAft>
          <a:spcPct val="0"/>
        </a:spcAft>
        <a:buClr>
          <a:srgbClr val="E30613"/>
        </a:buClr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7pPr>
      <a:lvl8pPr marL="34290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600" kern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8pPr>
      <a:lvl9pPr marL="38862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0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/>
            <a:r>
              <a:rPr sz="6600" dirty="0">
                <a:solidFill>
                  <a:schemeClr val="bg1"/>
                </a:solidFill>
                <a:ea typeface="ＭＳ Ｐゴシック" pitchFamily="-105" charset="-128"/>
                <a:cs typeface="ＭＳ Ｐゴシック" pitchFamily="-105" charset="-128"/>
              </a:rPr>
              <a:t>PowerPoint presentation</a:t>
            </a: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white">
          <a:xfrm>
            <a:off x="533400" y="2057400"/>
            <a:ext cx="8077200" cy="1295400"/>
          </a:xfrm>
          <a:prstGeom prst="rect">
            <a:avLst/>
          </a:prstGeom>
          <a:solidFill>
            <a:srgbClr val="E30613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white">
          <a:xfrm>
            <a:off x="533400" y="3352800"/>
            <a:ext cx="8077200" cy="228600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3" name="Rectangle 15"/>
          <p:cNvSpPr>
            <a:spLocks noGrp="1" noChangeArrowheads="1"/>
          </p:cNvSpPr>
          <p:nvPr>
            <p:ph type="title"/>
          </p:nvPr>
        </p:nvSpPr>
        <p:spPr>
          <a:xfrm>
            <a:off x="762000" y="3581400"/>
            <a:ext cx="7848600" cy="2514600"/>
          </a:xfrm>
        </p:spPr>
        <p:txBody>
          <a:bodyPr anchor="t"/>
          <a:lstStyle/>
          <a:p>
            <a:pPr eaLnBrk="1" hangingPunct="1"/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Completing own professional development</a:t>
            </a: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762000" y="2209800"/>
            <a:ext cx="7696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solidFill>
                  <a:srgbClr val="FFFFFF"/>
                </a:solidFill>
              </a:rPr>
              <a:t>Unit 301: Developing opportunities for progression in the </a:t>
            </a:r>
            <a:r>
              <a:rPr lang="en-GB" sz="2400" b="1" dirty="0" err="1">
                <a:solidFill>
                  <a:srgbClr val="FFFFFF"/>
                </a:solidFill>
              </a:rPr>
              <a:t>culinaryn</a:t>
            </a:r>
            <a:r>
              <a:rPr lang="en-GB" sz="2400" b="1" dirty="0">
                <a:solidFill>
                  <a:srgbClr val="FFFFFF"/>
                </a:solidFill>
              </a:rPr>
              <a:t> industry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professional development cycle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FB1E2AD-3FC1-4941-AC23-25337E502140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3"/>
          <a:stretch>
            <a:fillRect/>
          </a:stretch>
        </p:blipFill>
        <p:spPr>
          <a:xfrm>
            <a:off x="1187624" y="1220788"/>
            <a:ext cx="6840760" cy="5016524"/>
          </a:xfrm>
        </p:spPr>
      </p:pic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Completing own professional development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pPr marL="0" indent="0"/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Procedures for developing own knowledge and skills: </a:t>
            </a:r>
            <a:endParaRPr dirty="0">
              <a:ea typeface="ＭＳ Ｐゴシック" pitchFamily="-105" charset="-128"/>
              <a:cs typeface="ＭＳ Ｐゴシック" pitchFamily="-105" charset="-128"/>
            </a:endParaRPr>
          </a:p>
          <a:p>
            <a:pPr marL="457200" lvl="1" indent="-457200">
              <a:buFont typeface="+mj-lt"/>
              <a:buAutoNum type="arabicPeriod"/>
            </a:pPr>
            <a:r>
              <a:rPr lang="en-US" dirty="0"/>
              <a:t>Complete a SWOT analysis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dirty="0"/>
              <a:t>Complete training needs analysis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dirty="0"/>
              <a:t>Complete a development plan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dirty="0"/>
              <a:t>Complete an action plan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dirty="0"/>
              <a:t>Undertake personal development activities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dirty="0"/>
              <a:t>Evaluate development performance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dirty="0"/>
              <a:t>Update development plan/action plans.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1"/>
            <a:r>
              <a:rPr lang="en-US" dirty="0"/>
              <a:t>Be honest</a:t>
            </a:r>
          </a:p>
          <a:p>
            <a:pPr lvl="1"/>
            <a:r>
              <a:rPr lang="en-US" dirty="0"/>
              <a:t>Be realistic</a:t>
            </a:r>
          </a:p>
          <a:p>
            <a:pPr lvl="1"/>
            <a:r>
              <a:rPr lang="en-US" dirty="0"/>
              <a:t>Identify performance measures</a:t>
            </a:r>
          </a:p>
          <a:p>
            <a:pPr lvl="1"/>
            <a:r>
              <a:rPr lang="en-US" dirty="0"/>
              <a:t>Seek feedback from peers/line managers/customers</a:t>
            </a:r>
          </a:p>
          <a:p>
            <a:pPr lvl="1"/>
            <a:r>
              <a:rPr lang="en-US" dirty="0"/>
              <a:t>Identify areas for development</a:t>
            </a:r>
          </a:p>
          <a:p>
            <a:pPr lvl="1"/>
            <a:r>
              <a:rPr lang="en-US" dirty="0"/>
              <a:t>Review SMART targets.</a:t>
            </a:r>
          </a:p>
          <a:p>
            <a:pPr marL="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</a:pPr>
            <a:endParaRPr sz="6000">
              <a:solidFill>
                <a:srgbClr val="E30613"/>
              </a:solidFill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>
              <a:lnSpc>
                <a:spcPct val="100000"/>
              </a:lnSpc>
            </a:pPr>
            <a:r>
              <a:rPr sz="6000">
                <a:solidFill>
                  <a:srgbClr val="E30613"/>
                </a:solidFill>
                <a:ea typeface="ＭＳ Ｐゴシック" pitchFamily="-105" charset="-128"/>
                <a:cs typeface="ＭＳ Ｐゴシック" pitchFamily="-105" charset="-128"/>
              </a:rPr>
              <a:t>Any questions?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5"/>
  <p:tag name="ARTICULATE_PROJECT_OPEN" val="0"/>
  <p:tag name="ARTICULATE_DESIGN_ID_DEFAULT DESIGN" val="6ViJYhl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994</TotalTime>
  <Words>88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Lucida Grande</vt:lpstr>
      <vt:lpstr>Times New Roman</vt:lpstr>
      <vt:lpstr>Default Design</vt:lpstr>
      <vt:lpstr>Completing own professional development</vt:lpstr>
      <vt:lpstr>Continuous professional development cycle</vt:lpstr>
      <vt:lpstr>Completing own professional development</vt:lpstr>
      <vt:lpstr>Evaluating performance</vt:lpstr>
      <vt:lpstr>PowerPoint Presentation</vt:lpstr>
    </vt:vector>
  </TitlesOfParts>
  <Company>City &amp; Guilds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janicec</dc:creator>
  <cp:lastModifiedBy>Fiona Freel</cp:lastModifiedBy>
  <cp:revision>109</cp:revision>
  <dcterms:created xsi:type="dcterms:W3CDTF">2013-05-28T00:38:54Z</dcterms:created>
  <dcterms:modified xsi:type="dcterms:W3CDTF">2020-04-28T14:57:00Z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F88782B0-6564-49C2-95B2-83EAC55CBB71</vt:lpwstr>
  </property>
  <property fmtid="{D5CDD505-2E9C-101B-9397-08002B2CF9AE}" pid="3" name="ArticulatePath">
    <vt:lpwstr>8064_l3_301_PPT4</vt:lpwstr>
  </property>
</Properties>
</file>