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3" r:id="rId3"/>
    <p:sldId id="344" r:id="rId4"/>
    <p:sldId id="345" r:id="rId5"/>
    <p:sldId id="328" r:id="rId6"/>
    <p:sldId id="331" r:id="rId7"/>
    <p:sldId id="330" r:id="rId8"/>
    <p:sldId id="346" r:id="rId9"/>
    <p:sldId id="347" r:id="rId10"/>
    <p:sldId id="348" r:id="rId11"/>
    <p:sldId id="267" r:id="rId12"/>
  </p:sldIdLst>
  <p:sldSz cx="9144000" cy="6858000" type="screen4x3"/>
  <p:notesSz cx="6858000" cy="9144000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howGuides="1">
      <p:cViewPr varScale="1">
        <p:scale>
          <a:sx n="65" d="100"/>
          <a:sy n="65" d="100"/>
        </p:scale>
        <p:origin x="8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</a:t>
            </a:r>
            <a:r>
              <a:rPr lang="en-GB" sz="1400" b="1" dirty="0">
                <a:solidFill>
                  <a:schemeClr val="bg1"/>
                </a:solidFill>
              </a:rPr>
              <a:t>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</a:t>
            </a:r>
            <a:r>
              <a:rPr lang="en-US" sz="1100" dirty="0" smtClean="0"/>
              <a:t>2020 </a:t>
            </a:r>
            <a:r>
              <a:rPr lang="en-US" sz="1100" dirty="0"/>
              <a:t>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11</a:t>
            </a: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Set goals and targets to manage own section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302: Supervise and monitor own section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37816" y="989012"/>
            <a:ext cx="8218488" cy="38258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Considerations when planning a briefing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lvl="1"/>
            <a:r>
              <a:rPr lang="en-GB" dirty="0"/>
              <a:t>Timings – not too long, at the appropriate time</a:t>
            </a:r>
          </a:p>
          <a:p>
            <a:pPr lvl="1"/>
            <a:r>
              <a:rPr lang="en-GB" dirty="0"/>
              <a:t>Information to be shared - targets for the day/shift</a:t>
            </a:r>
          </a:p>
          <a:p>
            <a:pPr lvl="1"/>
            <a:r>
              <a:rPr lang="en-GB" dirty="0"/>
              <a:t>Specific actions to be addressed</a:t>
            </a:r>
          </a:p>
          <a:p>
            <a:pPr lvl="1"/>
            <a:r>
              <a:rPr lang="en-GB" dirty="0"/>
              <a:t>Plan for the day/shift/service</a:t>
            </a:r>
          </a:p>
          <a:p>
            <a:pPr lvl="1"/>
            <a:r>
              <a:rPr lang="en-GB" dirty="0"/>
              <a:t>Motivational techniques – incentives, pep talk</a:t>
            </a:r>
          </a:p>
          <a:p>
            <a:pPr lvl="1"/>
            <a:r>
              <a:rPr lang="en-GB" dirty="0"/>
              <a:t>Style – of delivery.</a:t>
            </a:r>
          </a:p>
          <a:p>
            <a:pPr marL="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marL="0" lvl="3" indent="0">
              <a:buNone/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873A0F-1138-4B2E-AF98-6484B2757E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4097844"/>
            <a:ext cx="3608722" cy="20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53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18488" cy="382588"/>
          </a:xfrm>
        </p:spPr>
        <p:txBody>
          <a:bodyPr/>
          <a:lstStyle/>
          <a:p>
            <a:r>
              <a:rPr lang="en-US" dirty="0"/>
              <a:t>Goals and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075284"/>
            <a:ext cx="8229600" cy="530604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a typeface="ＭＳ Ｐゴシック" pitchFamily="-105" charset="-128"/>
                <a:cs typeface="ＭＳ Ｐゴシック" pitchFamily="-105" charset="-128"/>
              </a:rPr>
              <a:t>Team goals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are</a:t>
            </a:r>
            <a:r>
              <a:rPr lang="en-US" b="1" dirty="0">
                <a:solidFill>
                  <a:srgbClr val="FF0000"/>
                </a:solidFill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the long-term vision for the team, with the results the </a:t>
            </a:r>
            <a:r>
              <a:rPr lang="en-US" dirty="0" err="1">
                <a:ea typeface="ＭＳ Ｐゴシック" pitchFamily="-105" charset="-128"/>
                <a:cs typeface="ＭＳ Ｐゴシック" pitchFamily="-105" charset="-128"/>
              </a:rPr>
              <a:t>organsation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 is looking to achieve.</a:t>
            </a:r>
          </a:p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The more a team are involved in agreeing what results need to be achieved, the more committed they will be to achieving them.</a:t>
            </a:r>
          </a:p>
          <a:p>
            <a:r>
              <a:rPr lang="en-US" b="1" dirty="0">
                <a:solidFill>
                  <a:srgbClr val="FF0000"/>
                </a:solidFill>
                <a:ea typeface="ＭＳ Ｐゴシック" pitchFamily="-105" charset="-128"/>
                <a:cs typeface="ＭＳ Ｐゴシック" pitchFamily="-105" charset="-128"/>
              </a:rPr>
              <a:t>Targets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 are the smaller steps to be taken to achieve the goals. They are more specific and have a measurable outcome.</a:t>
            </a:r>
          </a:p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Targets need to be:                              </a:t>
            </a:r>
          </a:p>
          <a:p>
            <a:pPr lvl="1"/>
            <a:r>
              <a:rPr lang="en-US" dirty="0"/>
              <a:t>Specific</a:t>
            </a:r>
          </a:p>
          <a:p>
            <a:pPr lvl="1"/>
            <a:r>
              <a:rPr lang="en-US" dirty="0"/>
              <a:t>Measurable  </a:t>
            </a:r>
          </a:p>
          <a:p>
            <a:pPr lvl="1"/>
            <a:r>
              <a:rPr lang="en-US" dirty="0"/>
              <a:t>Achievable</a:t>
            </a:r>
          </a:p>
          <a:p>
            <a:pPr lvl="1"/>
            <a:r>
              <a:rPr lang="en-US" dirty="0"/>
              <a:t>Realistic</a:t>
            </a:r>
          </a:p>
          <a:p>
            <a:pPr lvl="1"/>
            <a:r>
              <a:rPr lang="en-US" dirty="0"/>
              <a:t>Timebound</a:t>
            </a:r>
          </a:p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5D8A54-6DAF-40AC-962E-5FAA97F66CA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9516" y="3717032"/>
            <a:ext cx="4222861" cy="26392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710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Purpose of team goals:</a:t>
            </a:r>
          </a:p>
          <a:p>
            <a:pPr lvl="1"/>
            <a:r>
              <a:rPr lang="en-US" dirty="0">
                <a:ea typeface="ＭＳ Ｐゴシック" pitchFamily="-105" charset="-128"/>
              </a:rPr>
              <a:t>To provide transparency – everyone is on the same page</a:t>
            </a:r>
          </a:p>
          <a:p>
            <a:pPr lvl="1"/>
            <a:r>
              <a:rPr lang="en-US" dirty="0">
                <a:ea typeface="ＭＳ Ｐゴシック" pitchFamily="-105" charset="-128"/>
              </a:rPr>
              <a:t>To motivate the team – encourages the team to achieve </a:t>
            </a:r>
            <a:endParaRPr lang="en-US" dirty="0"/>
          </a:p>
          <a:p>
            <a:pPr lvl="1"/>
            <a:r>
              <a:rPr lang="en-US" dirty="0"/>
              <a:t> To enable collaboration – one persons success is everyone success.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Importance of team goals:</a:t>
            </a:r>
          </a:p>
          <a:p>
            <a:pPr lvl="1"/>
            <a:r>
              <a:rPr lang="en-US" dirty="0"/>
              <a:t>Boosts work performance</a:t>
            </a:r>
          </a:p>
          <a:p>
            <a:pPr lvl="1"/>
            <a:r>
              <a:rPr lang="en-US" dirty="0"/>
              <a:t>Strengthen working relationships</a:t>
            </a:r>
          </a:p>
          <a:p>
            <a:pPr lvl="1"/>
            <a:r>
              <a:rPr lang="en-US" dirty="0"/>
              <a:t>Provides a sense of belonging.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4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Purpose of targets:</a:t>
            </a:r>
          </a:p>
          <a:p>
            <a:pPr lvl="1"/>
            <a:r>
              <a:rPr lang="en-US" dirty="0"/>
              <a:t>To enable success to be measured                 </a:t>
            </a:r>
          </a:p>
          <a:p>
            <a:pPr lvl="1"/>
            <a:r>
              <a:rPr lang="en-US" dirty="0"/>
              <a:t>To provide a clear focus for the team</a:t>
            </a:r>
          </a:p>
          <a:p>
            <a:pPr lvl="1"/>
            <a:r>
              <a:rPr lang="en-US" dirty="0"/>
              <a:t>To support team building</a:t>
            </a:r>
          </a:p>
          <a:p>
            <a:pPr lvl="1"/>
            <a:r>
              <a:rPr lang="en-US" dirty="0"/>
              <a:t>To track progress.</a:t>
            </a:r>
          </a:p>
          <a:p>
            <a:pPr marL="0" lvl="1" indent="0">
              <a:buNone/>
            </a:pPr>
            <a:endParaRPr lang="en-US" dirty="0"/>
          </a:p>
          <a:p>
            <a:r>
              <a:rPr lang="en-US" dirty="0"/>
              <a:t>Importance of targets:</a:t>
            </a:r>
          </a:p>
          <a:p>
            <a:pPr lvl="1"/>
            <a:r>
              <a:rPr lang="en-US" dirty="0"/>
              <a:t>To aid allocation of tasks</a:t>
            </a:r>
          </a:p>
          <a:p>
            <a:pPr lvl="1"/>
            <a:r>
              <a:rPr lang="en-US" dirty="0"/>
              <a:t>To provide a clear focus for the team</a:t>
            </a:r>
          </a:p>
          <a:p>
            <a:pPr lvl="1"/>
            <a:r>
              <a:rPr lang="en-US" dirty="0"/>
              <a:t>To enable results to be celebrated.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7AA759-9733-4215-9075-544916B7FC8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2564904"/>
            <a:ext cx="388843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27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Supervising own section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E7F47A1-BF65-4E4D-9C07-ACFF2FBBE07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 lIns="91440" tIns="45720" rIns="91440" bIns="45720"/>
          <a:lstStyle/>
          <a:p>
            <a:pPr marL="0" indent="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>
                <a:latin typeface="Arial" charset="0"/>
                <a:ea typeface="Arial" charset="0"/>
                <a:cs typeface="Arial" charset="0"/>
              </a:rPr>
              <a:t>Within a supervisory role in a professional kitchen, you need to understand the range of tasks involved to ensure you fully commit to the role. Some of these tasks include:</a:t>
            </a:r>
          </a:p>
          <a:p>
            <a:pPr marL="285750" indent="-285750" eaLnBrk="1" hangingPunct="1">
              <a:lnSpc>
                <a:spcPct val="8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GB" altLang="en-US" sz="1800" dirty="0">
                <a:latin typeface="Arial" charset="0"/>
                <a:ea typeface="Arial" charset="0"/>
                <a:cs typeface="Arial" charset="0"/>
              </a:rPr>
              <a:t>Planning</a:t>
            </a:r>
          </a:p>
          <a:p>
            <a:pPr marL="285750" indent="-285750" eaLnBrk="1" hangingPunct="1">
              <a:lnSpc>
                <a:spcPct val="8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GB" altLang="en-US" sz="1800" dirty="0">
                <a:latin typeface="Arial" charset="0"/>
                <a:ea typeface="Arial" charset="0"/>
                <a:cs typeface="Arial" charset="0"/>
              </a:rPr>
              <a:t>Monitoring                                                 </a:t>
            </a:r>
          </a:p>
          <a:p>
            <a:pPr marL="285750" indent="-285750" eaLnBrk="1" hangingPunct="1">
              <a:lnSpc>
                <a:spcPct val="8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GB" altLang="en-US" sz="1800" dirty="0">
                <a:latin typeface="Arial" charset="0"/>
                <a:ea typeface="Arial" charset="0"/>
                <a:cs typeface="Arial" charset="0"/>
              </a:rPr>
              <a:t>Reviewing</a:t>
            </a:r>
          </a:p>
          <a:p>
            <a:pPr marL="0" indent="0" eaLnBrk="1" hangingPunct="1">
              <a:lnSpc>
                <a:spcPct val="80000"/>
              </a:lnSpc>
            </a:pPr>
            <a:endParaRPr lang="en-GB" altLang="en-US" sz="18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19E1DC-BC1D-46A9-8B88-D6E9667EDDB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3957030"/>
            <a:ext cx="3312368" cy="2210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472B79-36DD-4400-8F52-6D7DCB07212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0741" y="2377476"/>
            <a:ext cx="3513707" cy="23424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A supervisor within the professional kitchen environment should understand the need to plan with regards to:</a:t>
            </a:r>
          </a:p>
          <a:p>
            <a:pPr lvl="1"/>
            <a:r>
              <a:rPr lang="en-US" dirty="0"/>
              <a:t>Setting and communicating goals</a:t>
            </a:r>
          </a:p>
          <a:p>
            <a:pPr lvl="1"/>
            <a:r>
              <a:rPr lang="en-US" dirty="0"/>
              <a:t>Setting and communicating targets</a:t>
            </a:r>
          </a:p>
          <a:p>
            <a:pPr lvl="1"/>
            <a:r>
              <a:rPr lang="en-US" dirty="0"/>
              <a:t>Developing work schedules</a:t>
            </a:r>
          </a:p>
          <a:p>
            <a:pPr lvl="1"/>
            <a:r>
              <a:rPr lang="en-US" dirty="0"/>
              <a:t>Team Development</a:t>
            </a:r>
          </a:p>
          <a:p>
            <a:pPr lvl="1"/>
            <a:r>
              <a:rPr lang="en-US" dirty="0"/>
              <a:t>Health safety and welfare</a:t>
            </a:r>
          </a:p>
          <a:p>
            <a:pPr lvl="1"/>
            <a:r>
              <a:rPr lang="en-US" dirty="0"/>
              <a:t>Risk assessment</a:t>
            </a:r>
          </a:p>
          <a:p>
            <a:pPr lvl="1"/>
            <a:r>
              <a:rPr lang="en-US" dirty="0"/>
              <a:t>Implementation of standards</a:t>
            </a:r>
          </a:p>
          <a:p>
            <a:pPr lvl="1"/>
            <a:r>
              <a:rPr lang="en-US" dirty="0"/>
              <a:t>Resource and budget management.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866DA9-FFFC-47AB-9580-487362013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948" y="2996952"/>
            <a:ext cx="4009628" cy="20048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Briefings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>
              <a:defRPr/>
            </a:pPr>
            <a:r>
              <a:rPr lang="en-US" dirty="0"/>
              <a:t>A team briefing is a type of communication where the team get together to share information, ask questions and provide feedback.</a:t>
            </a:r>
          </a:p>
          <a:p>
            <a:pPr>
              <a:defRPr/>
            </a:pPr>
            <a:r>
              <a:rPr lang="en-US" dirty="0"/>
              <a:t>The aim of a team briefing is to:</a:t>
            </a:r>
          </a:p>
          <a:p>
            <a:pPr marL="342900" lvl="0" indent="-342900">
              <a:lnSpc>
                <a:spcPts val="2000"/>
              </a:lnSpc>
              <a:spcBef>
                <a:spcPts val="500"/>
              </a:spcBef>
              <a:spcAft>
                <a:spcPts val="500"/>
              </a:spcAft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Disseminate information to the team in a timely, concise and clear manner</a:t>
            </a:r>
          </a:p>
          <a:p>
            <a:pPr marL="342900" lvl="0" indent="-342900">
              <a:lnSpc>
                <a:spcPts val="2000"/>
              </a:lnSpc>
              <a:spcBef>
                <a:spcPts val="500"/>
              </a:spcBef>
              <a:spcAft>
                <a:spcPts val="500"/>
              </a:spcAft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Ensure everyone in the team understands the information</a:t>
            </a:r>
          </a:p>
          <a:p>
            <a:pPr marL="342900" lvl="0" indent="-342900">
              <a:lnSpc>
                <a:spcPts val="2000"/>
              </a:lnSpc>
              <a:spcBef>
                <a:spcPts val="500"/>
              </a:spcBef>
              <a:spcAft>
                <a:spcPts val="500"/>
              </a:spcAft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Provide opportunities for two-way communication.</a:t>
            </a:r>
          </a:p>
          <a:p>
            <a:pPr marL="0" lvl="3" indent="0">
              <a:buNone/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A7CD7B-6369-4392-BE51-0A5F5B6BE51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7600" y="4005064"/>
            <a:ext cx="1934480" cy="22410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Types of briefing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20788"/>
            <a:ext cx="8229600" cy="4906962"/>
          </a:xfrm>
        </p:spPr>
        <p:txBody>
          <a:bodyPr/>
          <a:lstStyle/>
          <a:p>
            <a:pPr marL="342900" lvl="0" indent="-342900">
              <a:lnSpc>
                <a:spcPts val="2000"/>
              </a:lnSpc>
              <a:spcBef>
                <a:spcPts val="500"/>
              </a:spcBef>
              <a:spcAft>
                <a:spcPts val="500"/>
              </a:spcAft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At the start of a shift:</a:t>
            </a: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allocate tasks,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issue </a:t>
            </a:r>
            <a:r>
              <a:rPr lang="en-US" sz="1800" dirty="0" err="1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standardised</a:t>
            </a: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 recipes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issue prep lists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motivate the team.</a:t>
            </a:r>
          </a:p>
          <a:p>
            <a:pPr marL="342900" lvl="0" indent="-342900">
              <a:lnSpc>
                <a:spcPts val="2000"/>
              </a:lnSpc>
              <a:spcBef>
                <a:spcPts val="500"/>
              </a:spcBef>
              <a:spcAft>
                <a:spcPts val="500"/>
              </a:spcAft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Pre-service:</a:t>
            </a: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outline the plan for service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discuss special requests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discuss / reinforce service standards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discuss potential issues for service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motivate the team.</a:t>
            </a:r>
          </a:p>
          <a:p>
            <a:pPr marL="342900" lvl="0" indent="-342900">
              <a:lnSpc>
                <a:spcPts val="2000"/>
              </a:lnSpc>
              <a:spcBef>
                <a:spcPts val="500"/>
              </a:spcBef>
              <a:spcAft>
                <a:spcPts val="500"/>
              </a:spcAft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At the end of the shift:</a:t>
            </a: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de-brief the team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share customer feedback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provide team/individual feedback on performance</a:t>
            </a:r>
            <a:b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To deal with any issues.</a:t>
            </a:r>
            <a:r>
              <a:rPr lang="en-US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</a:br>
            <a:endParaRPr lang="en-US" dirty="0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lvl="3" indent="0">
              <a:buNone/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1F623A-7277-4BE4-AB8A-362872141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157" y="2064669"/>
            <a:ext cx="3703643" cy="1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3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Briefings continued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8272" y="1340768"/>
            <a:ext cx="8229600" cy="475615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Benefits:</a:t>
            </a:r>
          </a:p>
          <a:p>
            <a:pPr lvl="1"/>
            <a:r>
              <a:rPr lang="en-GB" dirty="0"/>
              <a:t>Opportunity for two-way communication, listening and responding to questions</a:t>
            </a:r>
          </a:p>
          <a:p>
            <a:pPr lvl="1"/>
            <a:r>
              <a:rPr lang="en-GB" dirty="0"/>
              <a:t>Encourages a democratic style of leadership as the team have an input and can share ideas</a:t>
            </a:r>
          </a:p>
          <a:p>
            <a:pPr lvl="1"/>
            <a:r>
              <a:rPr lang="en-GB" dirty="0"/>
              <a:t>Motivates the team</a:t>
            </a:r>
          </a:p>
          <a:p>
            <a:pPr lvl="1"/>
            <a:r>
              <a:rPr lang="en-GB" dirty="0"/>
              <a:t>Avoids misunderstandings</a:t>
            </a:r>
          </a:p>
          <a:p>
            <a:pPr lvl="1"/>
            <a:r>
              <a:rPr lang="en-GB" dirty="0"/>
              <a:t>Ensures the team are kept up to date on practices, procedures and standard</a:t>
            </a:r>
          </a:p>
          <a:p>
            <a:pPr lvl="1"/>
            <a:r>
              <a:rPr lang="en-GB" dirty="0"/>
              <a:t>Develops a shared vision and team work.</a:t>
            </a:r>
          </a:p>
          <a:p>
            <a:pPr marL="0" lvl="3" indent="0">
              <a:buNone/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2955F9-A232-41C8-B723-74AED4BDD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597" y="4671288"/>
            <a:ext cx="2309131" cy="152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593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  <p:tag name="ARTICULATE_DESIGN_ID_DEFAULT DESIGN" val="xinysj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555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Lucida Grande</vt:lpstr>
      <vt:lpstr>Times New Roman</vt:lpstr>
      <vt:lpstr>Default Design</vt:lpstr>
      <vt:lpstr>Set goals and targets to manage own section</vt:lpstr>
      <vt:lpstr>Goals and targets</vt:lpstr>
      <vt:lpstr>Goals</vt:lpstr>
      <vt:lpstr>Targets</vt:lpstr>
      <vt:lpstr>Supervising own section</vt:lpstr>
      <vt:lpstr>Planning</vt:lpstr>
      <vt:lpstr>Briefings</vt:lpstr>
      <vt:lpstr>Types of briefing</vt:lpstr>
      <vt:lpstr>Briefings continued</vt:lpstr>
      <vt:lpstr>Considerations when planning a briefing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122</cp:revision>
  <dcterms:created xsi:type="dcterms:W3CDTF">2013-05-28T00:38:54Z</dcterms:created>
  <dcterms:modified xsi:type="dcterms:W3CDTF">2020-04-28T15:14:33Z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45379E98-6CCE-43D5-A6DB-ED42BEACFC6D</vt:lpwstr>
  </property>
  <property fmtid="{D5CDD505-2E9C-101B-9397-08002B2CF9AE}" pid="3" name="ArticulatePath">
    <vt:lpwstr>8064_l3_302_PPT1</vt:lpwstr>
  </property>
</Properties>
</file>