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8" r:id="rId3"/>
    <p:sldId id="331" r:id="rId4"/>
    <p:sldId id="330" r:id="rId5"/>
    <p:sldId id="341" r:id="rId6"/>
    <p:sldId id="343" r:id="rId7"/>
    <p:sldId id="342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5" r:id="rId17"/>
    <p:sldId id="354" r:id="rId18"/>
    <p:sldId id="352" r:id="rId19"/>
    <p:sldId id="267" r:id="rId20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</a:t>
            </a:r>
            <a:r>
              <a:rPr lang="en-US" sz="1100" dirty="0" smtClean="0"/>
              <a:t>2020 </a:t>
            </a:r>
            <a:r>
              <a:rPr lang="en-US" sz="1100" dirty="0"/>
              <a:t>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19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Monitor own section to deliver service standards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302: Supervise and monitor own section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Activities to be supervised continued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340768"/>
            <a:ext cx="8229600" cy="5220284"/>
          </a:xfrm>
        </p:spPr>
        <p:txBody>
          <a:bodyPr lIns="91440" tIns="45720" rIns="91440" bIns="45720"/>
          <a:lstStyle/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b="1" dirty="0">
                <a:latin typeface="Arial" charset="0"/>
                <a:ea typeface="Arial" charset="0"/>
                <a:cs typeface="Arial" charset="0"/>
              </a:rPr>
              <a:t>Producing food to meet organisation standards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quality of menu items 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menu items meet customer requirements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reputation of the organisation if maintained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b="1" dirty="0">
                <a:latin typeface="Arial" charset="0"/>
                <a:ea typeface="Arial" charset="0"/>
                <a:cs typeface="Arial" charset="0"/>
              </a:rPr>
              <a:t>Plating and presenting menu items to meet organisations standards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- correct garnishes are used</a:t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- served according to specifications – correct plates</a:t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- correct potion size served</a:t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- correct accompaniments served.</a:t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0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Monitoring a section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4384" y="1268760"/>
            <a:ext cx="8229600" cy="5220284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As well as ensuring that menu items are prepared, cooked and served to meet organisation standards, a chef de </a:t>
            </a:r>
            <a:r>
              <a:rPr lang="en-GB" altLang="en-US" sz="1800" dirty="0" err="1">
                <a:latin typeface="Arial" charset="0"/>
                <a:ea typeface="Arial" charset="0"/>
                <a:cs typeface="Arial" charset="0"/>
              </a:rPr>
              <a:t>partie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will be monitoring other aspects of the section, including: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How the whole section is performing to identify any team work strengths/weaknesses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Individual team members performance to identify training needs/areas for development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Food safety compliance and due diligence to maintain reputation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Personal hygiene standards for the whole team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‘Clean as you go’ policy being adhered to 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Correct procedures being followed to minimise waste and control costs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Energy management to avoid waste and promote sustainability policies.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5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63432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Documentation used to support the monitoring process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8229600" cy="4666768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The chef de </a:t>
            </a:r>
            <a:r>
              <a:rPr lang="en-GB" altLang="en-US" sz="1800" dirty="0" err="1">
                <a:latin typeface="Arial" charset="0"/>
                <a:ea typeface="Arial" charset="0"/>
                <a:cs typeface="Arial" charset="0"/>
              </a:rPr>
              <a:t>partie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will use a range of documentation when monitoring the team which will also demonstrate due diligence, including: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temperature records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stock records 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accident reports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equipment fault reports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cleaning schedules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risk assessments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wastage records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food delivery records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staff schedules/</a:t>
            </a:r>
            <a:r>
              <a:rPr lang="en-US" altLang="en-US" sz="1800" dirty="0" err="1">
                <a:latin typeface="Arial" charset="0"/>
                <a:ea typeface="Arial" charset="0"/>
                <a:cs typeface="Arial" charset="0"/>
              </a:rPr>
              <a:t>rota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4DE87-F040-44B3-99B2-01603A36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068960"/>
            <a:ext cx="32861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4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63432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Team feedback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8229600" cy="4666768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As well as briefing the team before service it is important for the chef de </a:t>
            </a:r>
            <a:r>
              <a:rPr lang="en-GB" altLang="en-US" sz="1800" dirty="0" err="1">
                <a:latin typeface="Arial" charset="0"/>
                <a:ea typeface="Arial" charset="0"/>
                <a:cs typeface="Arial" charset="0"/>
              </a:rPr>
              <a:t>partie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to de-brief the team and provide feedback at the end of service.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Feedback should: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allow for two-way communications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be given at an appropriate time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include praise on performance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address any problems/issues that occurred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be specific and accurate using facts to support comments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end on a positive note.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65146-445C-4D0B-90AE-2203E130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204864"/>
            <a:ext cx="17145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9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63432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Purpose of team feedback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8229600" cy="4666768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The aim of feedback is to improve performance. It should focus on improvement using a positive approach and not be critical or offensive.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Purpose: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To improve self/team awareness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To enhance self esteem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To raise morale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To encourage the team/individuals to want to learn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To offer reassurance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To motivate the team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To improve individual/team performance.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967E1-15D6-4D43-97B6-5786160A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310497"/>
            <a:ext cx="3483884" cy="18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2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63432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Techniques for giving feedback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8229600" cy="4666768"/>
          </a:xfrm>
        </p:spPr>
        <p:txBody>
          <a:bodyPr lIns="91440" tIns="45720" rIns="91440" bIns="45720"/>
          <a:lstStyle/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1" dirty="0">
                <a:latin typeface="Arial" charset="0"/>
                <a:ea typeface="Arial" charset="0"/>
                <a:cs typeface="Arial" charset="0"/>
              </a:rPr>
              <a:t>Feedback sandwich </a:t>
            </a: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- start and end with a positive and discuss areas for improvement in the middle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1" dirty="0">
                <a:latin typeface="Arial" charset="0"/>
                <a:ea typeface="Arial" charset="0"/>
                <a:cs typeface="Arial" charset="0"/>
              </a:rPr>
              <a:t>Stop, start, continue</a:t>
            </a: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- what the team feel they should stop doing</a:t>
            </a:r>
            <a:br>
              <a:rPr lang="en-GB" altLang="en-US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- what the team feel they should start doing</a:t>
            </a:r>
            <a:br>
              <a:rPr lang="en-GB" altLang="en-US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- what the team wish to continue doing.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9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Reviewing process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81DF2C-7B6A-439F-AADA-7FF0CE78D0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A supervisor within the professional kitchen environment should understand the importance of the reviewing process in relation to: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Targets – team and individual</a:t>
            </a:r>
          </a:p>
          <a:p>
            <a:pPr lvl="1"/>
            <a:r>
              <a:rPr lang="en-US" dirty="0"/>
              <a:t>Budgets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KPIs</a:t>
            </a:r>
          </a:p>
          <a:p>
            <a:pPr lvl="1"/>
            <a:r>
              <a:rPr lang="en-US" dirty="0"/>
              <a:t>Menu specifications.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76412-9399-4A94-8D75-54419167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924944"/>
            <a:ext cx="216024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63432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Evaluating process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8229600" cy="4666768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It is important for a chef de </a:t>
            </a:r>
            <a:r>
              <a:rPr lang="en-GB" altLang="en-US" sz="1800" dirty="0" err="1">
                <a:latin typeface="Arial" charset="0"/>
                <a:ea typeface="Arial" charset="0"/>
                <a:cs typeface="Arial" charset="0"/>
              </a:rPr>
              <a:t>partie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to reflect on both the teams performance and their own and part of that process will be to evaluate the monitoring process.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Process: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Planning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Implementation – formative and process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Completion – summative, outcome and impact evaluation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Dissemination and reporting.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As part of the evaluation, the chef de </a:t>
            </a:r>
            <a:r>
              <a:rPr lang="en-GB" altLang="en-US" sz="1800" dirty="0" err="1">
                <a:latin typeface="Arial" charset="0"/>
                <a:ea typeface="Arial" charset="0"/>
                <a:cs typeface="Arial" charset="0"/>
              </a:rPr>
              <a:t>partie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will need to look at the whole process; from planning through to the actual outcomes and how monitoring the activities have played a part.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F40CC-318A-442A-9E66-E0C6E1AB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144" y="2276872"/>
            <a:ext cx="1810544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63432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Evaluating the monitoring process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8229600" cy="4666768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Areas to be evaluated: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The section performance – individual/team roles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Customer comments/feedback – positive/negative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Compliance with policies and procedures – evidence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Achievement of goal/targets. </a:t>
            </a:r>
            <a:br>
              <a:rPr lang="en-GB" altLang="en-US" dirty="0">
                <a:latin typeface="Arial" charset="0"/>
                <a:ea typeface="Arial" charset="0"/>
                <a:cs typeface="Arial" charset="0"/>
              </a:rPr>
            </a:br>
            <a:endParaRPr lang="en-GB" alt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For each of the areas the chef de </a:t>
            </a:r>
            <a:r>
              <a:rPr lang="en-GB" altLang="en-US" dirty="0" err="1">
                <a:latin typeface="Arial" charset="0"/>
                <a:ea typeface="Arial" charset="0"/>
                <a:cs typeface="Arial" charset="0"/>
              </a:rPr>
              <a:t>partie</a:t>
            </a: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should consider: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What went well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What improvements could be made.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55A55-C3C0-4F93-B7A3-494BF789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186102"/>
            <a:ext cx="3329193" cy="31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3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Monitoring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4F0ABB-2052-4544-9C3F-06ED72CAC6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A supervisor within the professional kitchen environment should understand the importance of the monitoring process in relation to:</a:t>
            </a:r>
          </a:p>
          <a:p>
            <a:pPr lvl="1"/>
            <a:r>
              <a:rPr lang="en-US" dirty="0"/>
              <a:t>performance management</a:t>
            </a:r>
          </a:p>
          <a:p>
            <a:pPr lvl="1"/>
            <a:r>
              <a:rPr lang="en-US" dirty="0"/>
              <a:t>quality control</a:t>
            </a:r>
          </a:p>
          <a:p>
            <a:pPr lvl="1"/>
            <a:r>
              <a:rPr lang="en-US" dirty="0"/>
              <a:t>company standards</a:t>
            </a:r>
          </a:p>
          <a:p>
            <a:pPr lvl="1"/>
            <a:r>
              <a:rPr lang="en-US" dirty="0"/>
              <a:t>health and safety</a:t>
            </a:r>
          </a:p>
          <a:p>
            <a:pPr lvl="1"/>
            <a:r>
              <a:rPr lang="en-US" dirty="0"/>
              <a:t>food safety</a:t>
            </a:r>
          </a:p>
          <a:p>
            <a:pPr lvl="1"/>
            <a:r>
              <a:rPr lang="en-US" dirty="0"/>
              <a:t>waste control</a:t>
            </a:r>
          </a:p>
          <a:p>
            <a:pPr lvl="1"/>
            <a:r>
              <a:rPr lang="en-US" dirty="0"/>
              <a:t>budgets</a:t>
            </a:r>
          </a:p>
          <a:p>
            <a:pPr lvl="1"/>
            <a:r>
              <a:rPr lang="en-US" dirty="0"/>
              <a:t>stock control.</a:t>
            </a: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9E550-70DB-4F48-89B4-6AC99B13C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996952"/>
            <a:ext cx="2636912" cy="26369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not monitoring the team effectively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/>
              <a:t>Team do not perform to required standards</a:t>
            </a:r>
          </a:p>
          <a:p>
            <a:pPr lvl="1"/>
            <a:r>
              <a:rPr lang="en-US" dirty="0"/>
              <a:t>Training needs are not identified</a:t>
            </a:r>
          </a:p>
          <a:p>
            <a:pPr lvl="1"/>
            <a:r>
              <a:rPr lang="en-US" dirty="0"/>
              <a:t>Menu items are not produced to the required standards</a:t>
            </a:r>
          </a:p>
          <a:p>
            <a:pPr lvl="1"/>
            <a:r>
              <a:rPr lang="en-US" dirty="0"/>
              <a:t>Increase in customer complaints</a:t>
            </a:r>
          </a:p>
          <a:p>
            <a:pPr lvl="1"/>
            <a:r>
              <a:rPr lang="en-US" dirty="0"/>
              <a:t>Loss of revenue/business</a:t>
            </a:r>
          </a:p>
          <a:p>
            <a:pPr lvl="1"/>
            <a:r>
              <a:rPr lang="en-US" dirty="0"/>
              <a:t>Increased number of accidents</a:t>
            </a:r>
          </a:p>
          <a:p>
            <a:pPr lvl="1"/>
            <a:r>
              <a:rPr lang="en-US" dirty="0"/>
              <a:t>Breaches in health and safety – penalties/fines</a:t>
            </a:r>
          </a:p>
          <a:p>
            <a:pPr lvl="1"/>
            <a:r>
              <a:rPr lang="en-US" dirty="0"/>
              <a:t>Food poisoning, loss of reputation</a:t>
            </a:r>
          </a:p>
          <a:p>
            <a:pPr lvl="1"/>
            <a:r>
              <a:rPr lang="en-US" dirty="0"/>
              <a:t>Increased waste, impacting on profits</a:t>
            </a:r>
          </a:p>
          <a:p>
            <a:pPr lvl="1"/>
            <a:r>
              <a:rPr lang="en-US" dirty="0"/>
              <a:t>Budgets not met, loss of revenue due to increased costs</a:t>
            </a:r>
          </a:p>
          <a:p>
            <a:pPr lvl="1"/>
            <a:r>
              <a:rPr lang="en-US" dirty="0"/>
              <a:t>Out of date stock, higher level of stock, increased costs.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Monitoring preparation procedures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dirty="0"/>
              <a:t>A chef de </a:t>
            </a:r>
            <a:r>
              <a:rPr lang="en-US" dirty="0" err="1"/>
              <a:t>partie</a:t>
            </a:r>
            <a:r>
              <a:rPr lang="en-US" dirty="0"/>
              <a:t> needs to ensure the section is prepared by:</a:t>
            </a:r>
          </a:p>
          <a:p>
            <a:pPr lvl="3">
              <a:defRPr/>
            </a:pPr>
            <a:r>
              <a:rPr lang="en-US" sz="2000" dirty="0"/>
              <a:t>ensuring all ingredients are available</a:t>
            </a:r>
          </a:p>
          <a:p>
            <a:pPr lvl="3">
              <a:defRPr/>
            </a:pPr>
            <a:r>
              <a:rPr lang="en-US" sz="2000" dirty="0"/>
              <a:t>ensuring </a:t>
            </a:r>
            <a:r>
              <a:rPr lang="en-US" sz="2000" dirty="0" err="1"/>
              <a:t>standardised</a:t>
            </a:r>
            <a:r>
              <a:rPr lang="en-US" sz="2000" dirty="0"/>
              <a:t> recipes are available</a:t>
            </a:r>
          </a:p>
          <a:p>
            <a:pPr lvl="3">
              <a:defRPr/>
            </a:pPr>
            <a:r>
              <a:rPr lang="en-US" sz="2000" dirty="0"/>
              <a:t>ensuring equipment and utensils are available and working</a:t>
            </a:r>
          </a:p>
          <a:p>
            <a:pPr lvl="3">
              <a:defRPr/>
            </a:pPr>
            <a:r>
              <a:rPr lang="en-US" sz="2000" dirty="0"/>
              <a:t>ensuring staff are present and allocated tasks to complete</a:t>
            </a:r>
          </a:p>
          <a:p>
            <a:pPr lvl="3">
              <a:defRPr/>
            </a:pPr>
            <a:r>
              <a:rPr lang="en-US" sz="2000" dirty="0"/>
              <a:t>ensuring health and safety check have been completed</a:t>
            </a:r>
          </a:p>
          <a:p>
            <a:pPr lvl="3">
              <a:defRPr/>
            </a:pPr>
            <a:r>
              <a:rPr lang="en-US" sz="2000" dirty="0"/>
              <a:t>ensuring food safety records are completed. </a:t>
            </a:r>
          </a:p>
          <a:p>
            <a:pPr marL="0" lvl="3" indent="0">
              <a:buNone/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Corrective Actions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As a supervisor, it is essential to understand what can be done about challenges identified when preparing a section.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altLang="en-US" sz="1800" b="1" dirty="0">
                <a:latin typeface="Arial" charset="0"/>
                <a:ea typeface="Arial" charset="0"/>
                <a:cs typeface="Arial" charset="0"/>
              </a:rPr>
              <a:t>Staff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en-US" sz="18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 staff problems can be alleviated by discussing </a:t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issues. When asking staff to work on a day off, consider                               their welfare, the use of temporary staff and, as a last                                                  resort, reducing the workload.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altLang="en-US" sz="1800" b="1" dirty="0">
                <a:latin typeface="Arial" charset="0"/>
                <a:ea typeface="Arial" charset="0"/>
                <a:cs typeface="Arial" charset="0"/>
              </a:rPr>
              <a:t>Commodities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en-US" sz="18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 if more commodities are required </a:t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use your supplier network, approach business colleagues, </a:t>
            </a:r>
            <a:br>
              <a:rPr lang="en-US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buy from local suppliers, or change the menu. If commodities are poor consider your procurement plan.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altLang="en-US" sz="1800" b="1" dirty="0">
                <a:latin typeface="Arial" charset="0"/>
                <a:ea typeface="Arial" charset="0"/>
                <a:cs typeface="Arial" charset="0"/>
              </a:rPr>
              <a:t>Other resources </a:t>
            </a:r>
            <a:r>
              <a:rPr lang="mr-IN" altLang="en-US" sz="18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if required, these can be obtained from local suppliers or even online. However, you may be limited in what you can achieve, due to time constraints. This includes power, equipment and water.</a:t>
            </a: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3E172-F1E4-43D8-B052-3C6B32398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91" y="1700808"/>
            <a:ext cx="2129850" cy="19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3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Service preparations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89036"/>
            <a:ext cx="8229600" cy="5220284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The chef de </a:t>
            </a:r>
            <a:r>
              <a:rPr lang="en-GB" altLang="en-US" sz="1800" dirty="0" err="1">
                <a:latin typeface="Arial" charset="0"/>
                <a:ea typeface="Arial" charset="0"/>
                <a:cs typeface="Arial" charset="0"/>
              </a:rPr>
              <a:t>partie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is responsible for ensuring service deadlines are met by: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Providing information that is correct and current, including: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Allergen information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Number of portions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Ensuring mis </a:t>
            </a:r>
            <a:r>
              <a:rPr lang="en-GB" altLang="en-US" sz="1800" dirty="0" err="1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place is complete: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Have cook-to-order items ready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Keep hot holding items at correct temperature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Have garnishes available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Ensuring service dishes and plates are at hand: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Hot and cold plates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Ensuring equipment is in working order: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Equipment checks completed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Contingencies in place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Ensure technology is working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Ensure the team are prepared, ready and briefed for service.</a:t>
            </a: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29A27-C58A-4C42-ACA2-F2B37F016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276872"/>
            <a:ext cx="2926236" cy="29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Methods used to confirm section is ready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16"/>
            <a:ext cx="8229600" cy="4893180"/>
          </a:xfrm>
        </p:spPr>
        <p:txBody>
          <a:bodyPr lIns="91440" tIns="45720" rIns="91440" bIns="45720"/>
          <a:lstStyle/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endParaRPr lang="en-GB" alt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Team briefing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Visual checks completed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Completion of records 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Completion of checklists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dirty="0">
                <a:latin typeface="Arial" charset="0"/>
                <a:ea typeface="Arial" charset="0"/>
                <a:cs typeface="Arial" charset="0"/>
              </a:rPr>
              <a:t>Verbal confirmations.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38BE1-DF7D-490E-9A2F-86E23D82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924944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Supervisory skills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89036"/>
            <a:ext cx="8229600" cy="5220284"/>
          </a:xfrm>
        </p:spPr>
        <p:txBody>
          <a:bodyPr lIns="91440" tIns="45720" rIns="91440" bIns="45720"/>
          <a:lstStyle/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 chef de </a:t>
            </a:r>
            <a:r>
              <a:rPr lang="en-GB" altLang="en-US" sz="1800" dirty="0" err="1">
                <a:latin typeface="Arial" charset="0"/>
                <a:ea typeface="Arial" charset="0"/>
                <a:cs typeface="Arial" charset="0"/>
              </a:rPr>
              <a:t>partie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will require a number of skills to be an effective supervisor in the kitchen, including: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leadership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communication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time management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conflict handling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problem solving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planning and organisation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managing resources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approachability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technical skills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delegation.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D58D9-7E23-4A50-86A8-325E281D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844824"/>
            <a:ext cx="4998567" cy="28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8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6448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Activities to be supervised to meet standards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0CAD29-A240-4C49-A302-305ED44D7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340768"/>
            <a:ext cx="8229600" cy="5220284"/>
          </a:xfrm>
        </p:spPr>
        <p:txBody>
          <a:bodyPr lIns="91440" tIns="45720" rIns="91440" bIns="45720"/>
          <a:lstStyle/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b="1" dirty="0">
                <a:latin typeface="Arial" charset="0"/>
                <a:ea typeface="Arial" charset="0"/>
                <a:cs typeface="Arial" charset="0"/>
              </a:rPr>
              <a:t>Receiving food orders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relaying instructions to the team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interpreting orders to the team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ensuring orders are understood correctly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b="1" dirty="0">
                <a:latin typeface="Arial" charset="0"/>
                <a:ea typeface="Arial" charset="0"/>
                <a:cs typeface="Arial" charset="0"/>
              </a:rPr>
              <a:t>Responding appropriately to food orders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confirming orders have been understood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confirming timings for delivering the order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confirming any special requests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b="1" dirty="0">
                <a:latin typeface="Arial" charset="0"/>
                <a:ea typeface="Arial" charset="0"/>
                <a:cs typeface="Arial" charset="0"/>
              </a:rPr>
              <a:t>Cooking menu items to meet organisations standards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ensuring recipe specifications/SOPs are being followed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ensuring menu items are cooked to correct temperature/required degree</a:t>
            </a:r>
          </a:p>
          <a:p>
            <a:pPr marL="285750" indent="-285750"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GB" altLang="en-US" sz="1800" b="1" dirty="0">
                <a:latin typeface="Arial" charset="0"/>
                <a:ea typeface="Arial" charset="0"/>
                <a:cs typeface="Arial" charset="0"/>
              </a:rPr>
              <a:t>Communicating during food production and service</a:t>
            </a: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keeping the service team informed of any delays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- ensuring the team are communicating any problems/delays so they can   </a:t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>  be addressed</a:t>
            </a:r>
          </a:p>
          <a:p>
            <a:pPr eaLnBrk="1" hangingPunct="1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altLang="en-US" sz="1800" dirty="0">
                <a:latin typeface="Arial" charset="0"/>
                <a:ea typeface="Arial" charset="0"/>
                <a:cs typeface="Arial" charset="0"/>
              </a:rPr>
            </a:b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57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PROJECT_OPEN" val="0"/>
  <p:tag name="ARTICULATE_DESIGN_ID_DEFAULT DESIGN" val="iX16w7g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1220</Words>
  <Application>Microsoft Office PowerPoint</Application>
  <PresentationFormat>On-screen Show (4:3)</PresentationFormat>
  <Paragraphs>163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Lucida Grande</vt:lpstr>
      <vt:lpstr>Times New Roman</vt:lpstr>
      <vt:lpstr>Default Design</vt:lpstr>
      <vt:lpstr>Monitor own section to deliver service standards</vt:lpstr>
      <vt:lpstr>Monitoring</vt:lpstr>
      <vt:lpstr>Impact of not monitoring the team effectively</vt:lpstr>
      <vt:lpstr>Monitoring preparation procedures</vt:lpstr>
      <vt:lpstr>Corrective Actions</vt:lpstr>
      <vt:lpstr>Service preparations</vt:lpstr>
      <vt:lpstr>Methods used to confirm section is ready</vt:lpstr>
      <vt:lpstr>Supervisory skills</vt:lpstr>
      <vt:lpstr>Activities to be supervised to meet standards</vt:lpstr>
      <vt:lpstr>Activities to be supervised continued</vt:lpstr>
      <vt:lpstr>Monitoring a section</vt:lpstr>
      <vt:lpstr>Documentation used to support the monitoring process</vt:lpstr>
      <vt:lpstr>Team feedback</vt:lpstr>
      <vt:lpstr>Purpose of team feedback</vt:lpstr>
      <vt:lpstr>Techniques for giving feedback</vt:lpstr>
      <vt:lpstr>Reviewing process</vt:lpstr>
      <vt:lpstr>Evaluating process</vt:lpstr>
      <vt:lpstr>Evaluating the monitoring process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125</cp:revision>
  <dcterms:created xsi:type="dcterms:W3CDTF">2013-05-28T00:38:54Z</dcterms:created>
  <dcterms:modified xsi:type="dcterms:W3CDTF">2020-04-28T15:15:19Z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FC22FAC3-BFBB-499B-9C2C-C88CDEA28992</vt:lpwstr>
  </property>
  <property fmtid="{D5CDD505-2E9C-101B-9397-08002B2CF9AE}" pid="3" name="ArticulatePath">
    <vt:lpwstr>8064_l3_302_PPT2</vt:lpwstr>
  </property>
</Properties>
</file>