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4" r:id="rId3"/>
    <p:sldId id="345" r:id="rId4"/>
    <p:sldId id="330" r:id="rId5"/>
    <p:sldId id="343" r:id="rId6"/>
    <p:sldId id="346" r:id="rId7"/>
    <p:sldId id="342" r:id="rId8"/>
    <p:sldId id="341" r:id="rId9"/>
    <p:sldId id="267" r:id="rId10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65" d="100"/>
          <a:sy n="65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3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</a:t>
            </a:r>
            <a:r>
              <a:rPr lang="en-US" sz="1100" dirty="0" smtClean="0"/>
              <a:t>2020 </a:t>
            </a:r>
            <a:r>
              <a:rPr lang="en-US" sz="1100" dirty="0"/>
              <a:t>City and Guilds of London Institute. All rights reserved</a:t>
            </a:r>
            <a:r>
              <a:rPr lang="en-US" sz="900" dirty="0"/>
              <a:t>.</a:t>
            </a:r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9</a:t>
            </a: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r>
              <a:rPr lang="en-US" sz="1100" dirty="0">
                <a:ea typeface="Arial" pitchFamily="-105" charset="0"/>
                <a:cs typeface="Arial" pitchFamily="-105" charset="0"/>
              </a:rPr>
              <a:t/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Manage pressure by solving problems in own section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302: Supervise and monitor own section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39712" y="836712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Procedures for reducing pressure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By having the skills to solve problems, the chef de partie will be able to manage pressures in the workplace.</a:t>
            </a:r>
          </a:p>
          <a:p>
            <a:pPr>
              <a:defRPr/>
            </a:pPr>
            <a:r>
              <a:rPr lang="en-US" dirty="0"/>
              <a:t>Procedures for managing pressure will include:</a:t>
            </a:r>
          </a:p>
          <a:p>
            <a:pPr lvl="3">
              <a:defRPr/>
            </a:pPr>
            <a:r>
              <a:rPr lang="en-US" sz="2000" dirty="0"/>
              <a:t>Sourcing up-to-date information</a:t>
            </a:r>
          </a:p>
          <a:p>
            <a:pPr lvl="3">
              <a:defRPr/>
            </a:pPr>
            <a:r>
              <a:rPr lang="en-US" sz="2000" dirty="0"/>
              <a:t>Planning for service</a:t>
            </a:r>
          </a:p>
          <a:p>
            <a:pPr lvl="3">
              <a:defRPr/>
            </a:pPr>
            <a:r>
              <a:rPr lang="en-US" sz="2000" dirty="0"/>
              <a:t>Ensuring staffing levels are sufficient for the workload</a:t>
            </a:r>
          </a:p>
          <a:p>
            <a:pPr lvl="3">
              <a:defRPr/>
            </a:pPr>
            <a:r>
              <a:rPr lang="en-US" sz="2000" dirty="0"/>
              <a:t>Training the team to meet operational needs and equipping them with the skills required</a:t>
            </a:r>
          </a:p>
          <a:p>
            <a:pPr lvl="3">
              <a:defRPr/>
            </a:pPr>
            <a:r>
              <a:rPr lang="en-US" sz="2000" dirty="0"/>
              <a:t>Identifying potential issues and possible solutions before they arise</a:t>
            </a:r>
          </a:p>
          <a:p>
            <a:pPr lvl="3">
              <a:defRPr/>
            </a:pPr>
            <a:r>
              <a:rPr lang="en-US" sz="2000" dirty="0"/>
              <a:t>Communicating the plan to the team with clear objectives and goals</a:t>
            </a:r>
          </a:p>
          <a:p>
            <a:pPr lvl="3">
              <a:defRPr/>
            </a:pPr>
            <a:r>
              <a:rPr lang="en-US" sz="2000" dirty="0"/>
              <a:t>Supporting teamwork for effective delivery of service.</a:t>
            </a:r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6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Types of pressure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Pressures can be:</a:t>
            </a:r>
          </a:p>
          <a:p>
            <a:pPr marL="0" lvl="3" indent="0"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Personal                                                  </a:t>
            </a:r>
            <a:r>
              <a:rPr lang="en-US" sz="2000" b="1" dirty="0" err="1">
                <a:solidFill>
                  <a:srgbClr val="FF0000"/>
                </a:solidFill>
              </a:rPr>
              <a:t>Organisational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lack of </a:t>
            </a:r>
            <a:r>
              <a:rPr lang="en-US" sz="2000" dirty="0" err="1"/>
              <a:t>organisational</a:t>
            </a:r>
            <a:r>
              <a:rPr lang="en-US" sz="2000" dirty="0"/>
              <a:t> skills		- staff turnover</a:t>
            </a:r>
            <a:br>
              <a:rPr lang="en-US" sz="2000" dirty="0"/>
            </a:br>
            <a:r>
              <a:rPr lang="en-US" sz="2000" dirty="0"/>
              <a:t>- mood swings				- competition</a:t>
            </a:r>
            <a:br>
              <a:rPr lang="en-US" sz="2000" dirty="0"/>
            </a:br>
            <a:r>
              <a:rPr lang="en-US" sz="2000" dirty="0"/>
              <a:t>- tiredness				- financial issues</a:t>
            </a:r>
            <a:br>
              <a:rPr lang="en-US" sz="2000" dirty="0"/>
            </a:br>
            <a:r>
              <a:rPr lang="en-US" sz="2000" dirty="0"/>
              <a:t>- lack of confidence			- legislation compliance</a:t>
            </a:r>
            <a:br>
              <a:rPr lang="en-US" sz="2000" dirty="0"/>
            </a:br>
            <a:r>
              <a:rPr lang="en-US" sz="2000" dirty="0"/>
              <a:t>- workload				- sales</a:t>
            </a:r>
            <a:br>
              <a:rPr lang="en-US" sz="2000" dirty="0"/>
            </a:br>
            <a:r>
              <a:rPr lang="en-US" sz="2000" dirty="0"/>
              <a:t>- targets / KPI’s				- customer feedback</a:t>
            </a:r>
            <a:br>
              <a:rPr lang="en-US" sz="2000" dirty="0"/>
            </a:br>
            <a:r>
              <a:rPr lang="en-US" sz="2000" dirty="0"/>
              <a:t>- conflicts within the team		- physical resource costs</a:t>
            </a:r>
            <a:br>
              <a:rPr lang="en-US" sz="2000" dirty="0"/>
            </a:br>
            <a:r>
              <a:rPr lang="en-US" sz="2000" dirty="0"/>
              <a:t>- meeting expectations / standards	- business reputation</a:t>
            </a:r>
            <a:br>
              <a:rPr lang="en-US" sz="2000" dirty="0"/>
            </a:br>
            <a:r>
              <a:rPr lang="en-US" sz="2000" dirty="0"/>
              <a:t>- memory or concentration problems	- skills shortages</a:t>
            </a:r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9CF56-D560-4C57-8EB8-EEC48F244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725144"/>
            <a:ext cx="3962400" cy="18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Problem solving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Problems should be seen as opportunities</a:t>
            </a:r>
          </a:p>
          <a:p>
            <a:pPr lvl="2">
              <a:defRPr/>
            </a:pPr>
            <a:r>
              <a:rPr lang="en-US" sz="2000" dirty="0"/>
              <a:t>It is important for a chef de partie to have the confidence to deal with problems.</a:t>
            </a:r>
          </a:p>
          <a:p>
            <a:pPr marL="0" lvl="3" indent="0">
              <a:buNone/>
              <a:defRPr/>
            </a:pPr>
            <a:r>
              <a:rPr lang="en-US" sz="2000" dirty="0"/>
              <a:t>Having a good process to use when approaching problems will enable them to be solved quickly and effectively. </a:t>
            </a:r>
          </a:p>
          <a:p>
            <a:pPr marL="0" lvl="3" indent="0">
              <a:buNone/>
              <a:defRPr/>
            </a:pPr>
            <a:r>
              <a:rPr lang="en-US" sz="2000" dirty="0"/>
              <a:t>Without a good process solutions may be ineffective, resulting in nothing being done and painful consequences.</a:t>
            </a:r>
          </a:p>
          <a:p>
            <a:pPr marL="0" lvl="3" indent="0">
              <a:buNone/>
              <a:defRPr/>
            </a:pPr>
            <a:r>
              <a:rPr lang="en-US" sz="2000" dirty="0"/>
              <a:t>Problem solving is important to the chef de partie, the team and the organisation, to ensure control is maintained.</a:t>
            </a:r>
          </a:p>
          <a:p>
            <a:pPr marL="0" lvl="3" indent="0">
              <a:buNone/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959E6-1491-488F-B08C-0D75E7A1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4689252"/>
            <a:ext cx="3347864" cy="14384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Types of problems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Examples of problems that may arise in a kitchen include:</a:t>
            </a:r>
          </a:p>
          <a:p>
            <a:pPr lvl="3">
              <a:defRPr/>
            </a:pPr>
            <a:r>
              <a:rPr lang="en-US" sz="2000" dirty="0"/>
              <a:t>staffing issues</a:t>
            </a:r>
          </a:p>
          <a:p>
            <a:pPr lvl="3">
              <a:defRPr/>
            </a:pPr>
            <a:r>
              <a:rPr lang="en-US" sz="2000" dirty="0"/>
              <a:t>skills shortages</a:t>
            </a:r>
          </a:p>
          <a:p>
            <a:pPr lvl="3">
              <a:defRPr/>
            </a:pPr>
            <a:r>
              <a:rPr lang="en-US" sz="2000" dirty="0"/>
              <a:t>food delivery issues</a:t>
            </a:r>
          </a:p>
          <a:p>
            <a:pPr lvl="3">
              <a:defRPr/>
            </a:pPr>
            <a:r>
              <a:rPr lang="en-US" sz="2000" dirty="0"/>
              <a:t>poor quality ingredients</a:t>
            </a:r>
          </a:p>
          <a:p>
            <a:pPr lvl="3">
              <a:defRPr/>
            </a:pPr>
            <a:r>
              <a:rPr lang="en-US" sz="2000" dirty="0"/>
              <a:t>equipment failure</a:t>
            </a:r>
          </a:p>
          <a:p>
            <a:pPr lvl="3">
              <a:defRPr/>
            </a:pPr>
            <a:r>
              <a:rPr lang="en-US" sz="2000" dirty="0"/>
              <a:t>hygiene risks</a:t>
            </a:r>
          </a:p>
          <a:p>
            <a:pPr lvl="3">
              <a:defRPr/>
            </a:pPr>
            <a:r>
              <a:rPr lang="en-US" sz="2000" dirty="0"/>
              <a:t>accidents</a:t>
            </a:r>
          </a:p>
          <a:p>
            <a:pPr lvl="3">
              <a:defRPr/>
            </a:pPr>
            <a:r>
              <a:rPr lang="en-US" sz="2000" dirty="0"/>
              <a:t>customer complaints</a:t>
            </a:r>
          </a:p>
          <a:p>
            <a:pPr lvl="3">
              <a:defRPr/>
            </a:pPr>
            <a:r>
              <a:rPr lang="en-US" sz="2000" dirty="0" err="1"/>
              <a:t>organisational</a:t>
            </a:r>
            <a:r>
              <a:rPr lang="en-US" sz="2000" dirty="0"/>
              <a:t> standards not being met</a:t>
            </a:r>
          </a:p>
          <a:p>
            <a:pPr lvl="3">
              <a:defRPr/>
            </a:pPr>
            <a:r>
              <a:rPr lang="en-US" sz="2000" dirty="0"/>
              <a:t>information not being received/passed on.</a:t>
            </a:r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E62E1-6D15-4762-837F-181AD3780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420888"/>
            <a:ext cx="3239592" cy="22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Problem solving techniques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 lvl="3">
              <a:defRPr/>
            </a:pPr>
            <a:endParaRPr lang="en-US" sz="2000" dirty="0"/>
          </a:p>
          <a:p>
            <a:pPr lvl="3">
              <a:defRPr/>
            </a:pPr>
            <a:r>
              <a:rPr lang="en-US" sz="2000" dirty="0"/>
              <a:t>Keep calm</a:t>
            </a:r>
          </a:p>
          <a:p>
            <a:pPr lvl="3">
              <a:defRPr/>
            </a:pPr>
            <a:r>
              <a:rPr lang="en-US" sz="2000" dirty="0"/>
              <a:t>Ask questions – pre-problem solving stage</a:t>
            </a:r>
          </a:p>
          <a:p>
            <a:pPr lvl="3">
              <a:defRPr/>
            </a:pPr>
            <a:r>
              <a:rPr lang="en-US" sz="2000" dirty="0"/>
              <a:t>Zoom out from the content to explore the overall context</a:t>
            </a:r>
          </a:p>
          <a:p>
            <a:pPr lvl="3">
              <a:defRPr/>
            </a:pPr>
            <a:r>
              <a:rPr lang="en-US" sz="2000" dirty="0"/>
              <a:t>Brainstorming to get a range of ideas on how to resolve the problem</a:t>
            </a:r>
          </a:p>
          <a:p>
            <a:pPr lvl="3">
              <a:defRPr/>
            </a:pPr>
            <a:r>
              <a:rPr lang="en-US" sz="2000" dirty="0"/>
              <a:t>Wear different hats to view the problem from different perspectives</a:t>
            </a:r>
          </a:p>
          <a:p>
            <a:pPr lvl="3">
              <a:defRPr/>
            </a:pPr>
            <a:r>
              <a:rPr lang="en-US" sz="2000" dirty="0"/>
              <a:t>‘5 whys’ technique to uncover the root of the problem</a:t>
            </a:r>
          </a:p>
          <a:p>
            <a:pPr lvl="3">
              <a:defRPr/>
            </a:pPr>
            <a:r>
              <a:rPr lang="en-US" sz="2000" dirty="0"/>
              <a:t>Failure mode and effects analysis to prevent potential issues</a:t>
            </a:r>
          </a:p>
          <a:p>
            <a:pPr lvl="3">
              <a:defRPr/>
            </a:pPr>
            <a:r>
              <a:rPr lang="en-US" sz="2000" dirty="0"/>
              <a:t>Leave room for imagination.</a:t>
            </a:r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sz="2000" dirty="0"/>
          </a:p>
          <a:p>
            <a:pPr lvl="3"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130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4 steps to solving problems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9300"/>
            <a:ext cx="8229600" cy="4908450"/>
          </a:xfrm>
        </p:spPr>
        <p:txBody>
          <a:bodyPr/>
          <a:lstStyle/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Define the problem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- differentiate fact from opinion</a:t>
            </a:r>
            <a:b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Generate alternative solutions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- use active listening to establish ideas from others</a:t>
            </a:r>
            <a:b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endParaRPr lang="en-US" b="1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Evaluate and select an alternative</a:t>
            </a: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- what are the plus and minus of each</a:t>
            </a:r>
            <a:br>
              <a:rPr lang="en-US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endParaRPr lang="en-US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324000" lvl="0" indent="-32400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>Implement and follow up on the solution.</a:t>
            </a:r>
            <a:r>
              <a:rPr lang="en-US" sz="16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600" dirty="0">
                <a:solidFill>
                  <a:srgbClr val="000000"/>
                </a:solidFill>
                <a:ea typeface="ＭＳ Ｐゴシック" pitchFamily="-105" charset="-128"/>
                <a:cs typeface="ＭＳ Ｐゴシック" pitchFamily="-105" charset="-128"/>
              </a:rPr>
            </a:br>
            <a:endParaRPr lang="en-US" sz="16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lvl="0">
              <a:lnSpc>
                <a:spcPts val="2000"/>
              </a:lnSpc>
              <a:spcBef>
                <a:spcPts val="500"/>
              </a:spcBef>
              <a:spcAft>
                <a:spcPts val="500"/>
              </a:spcAft>
            </a:pPr>
            <a:endParaRPr lang="en-US" sz="1600" dirty="0">
              <a:solidFill>
                <a:srgbClr val="000000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lvl="3" indent="0">
              <a:buNone/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B51C25-5213-4E87-90BF-F6712A98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6" y="2780928"/>
            <a:ext cx="2172072" cy="21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7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18488" cy="382588"/>
          </a:xfrm>
        </p:spPr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Skills required for solving problems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pPr>
              <a:defRPr/>
            </a:pPr>
            <a:r>
              <a:rPr lang="en-US" dirty="0"/>
              <a:t>In order for a chef de partie to be effective at problem solving, the following skills will be needed:</a:t>
            </a:r>
          </a:p>
          <a:p>
            <a:pPr lvl="3">
              <a:defRPr/>
            </a:pPr>
            <a:r>
              <a:rPr lang="en-US" sz="2000" dirty="0"/>
              <a:t>Creativity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problems are usually solved intuitively or systematically</a:t>
            </a:r>
          </a:p>
          <a:p>
            <a:pPr lvl="3">
              <a:defRPr/>
            </a:pPr>
            <a:r>
              <a:rPr lang="en-US" sz="2000" dirty="0"/>
              <a:t>Research skills</a:t>
            </a:r>
          </a:p>
          <a:p>
            <a:pPr lvl="3">
              <a:defRPr/>
            </a:pPr>
            <a:r>
              <a:rPr lang="en-US" sz="2000" dirty="0"/>
              <a:t>Teamwork</a:t>
            </a:r>
          </a:p>
          <a:p>
            <a:pPr lvl="3">
              <a:defRPr/>
            </a:pPr>
            <a:r>
              <a:rPr lang="en-US" sz="2000" dirty="0"/>
              <a:t>Emotional intelligence</a:t>
            </a:r>
          </a:p>
          <a:p>
            <a:pPr lvl="3">
              <a:defRPr/>
            </a:pPr>
            <a:r>
              <a:rPr lang="en-US" sz="2000" dirty="0"/>
              <a:t>Risk management</a:t>
            </a:r>
          </a:p>
          <a:p>
            <a:pPr lvl="3">
              <a:defRPr/>
            </a:pPr>
            <a:r>
              <a:rPr lang="en-US" sz="2000" dirty="0"/>
              <a:t>Decision making.</a:t>
            </a:r>
          </a:p>
          <a:p>
            <a:pPr marL="0" lvl="3" indent="0">
              <a:buNone/>
              <a:defRPr/>
            </a:pPr>
            <a:endParaRPr lang="en-US" dirty="0"/>
          </a:p>
          <a:p>
            <a:pPr marL="0" indent="0"/>
            <a:endParaRPr lang="en-US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77D4D-1D1A-4144-B602-CA382EB1D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745433"/>
            <a:ext cx="4126548" cy="33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1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9"/>
  <p:tag name="ARTICULATE_PROJECT_OPEN" val="0"/>
  <p:tag name="ARTICULATE_DESIGN_ID_DEFAULT DESIGN" val="UeOwcY5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513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Lucida Grande</vt:lpstr>
      <vt:lpstr>Times New Roman</vt:lpstr>
      <vt:lpstr>Default Design</vt:lpstr>
      <vt:lpstr>Manage pressure by solving problems in own section</vt:lpstr>
      <vt:lpstr>Procedures for reducing pressure</vt:lpstr>
      <vt:lpstr>Types of pressure</vt:lpstr>
      <vt:lpstr>Problem solving</vt:lpstr>
      <vt:lpstr>Types of problems</vt:lpstr>
      <vt:lpstr>Problem solving techniques</vt:lpstr>
      <vt:lpstr>4 steps to solving problems</vt:lpstr>
      <vt:lpstr>Skills required for solving problems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Fiona Freel</cp:lastModifiedBy>
  <cp:revision>117</cp:revision>
  <dcterms:created xsi:type="dcterms:W3CDTF">2013-05-28T00:38:54Z</dcterms:created>
  <dcterms:modified xsi:type="dcterms:W3CDTF">2020-04-28T15:16:16Z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EF417AB7-8E6B-476A-95FC-8F76B2F4DF28</vt:lpwstr>
  </property>
  <property fmtid="{D5CDD505-2E9C-101B-9397-08002B2CF9AE}" pid="3" name="ArticulatePath">
    <vt:lpwstr>8064_l3_302_PPT3</vt:lpwstr>
  </property>
</Properties>
</file>