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1" r:id="rId3"/>
    <p:sldId id="341" r:id="rId4"/>
    <p:sldId id="343" r:id="rId5"/>
    <p:sldId id="342" r:id="rId6"/>
    <p:sldId id="328" r:id="rId7"/>
    <p:sldId id="344" r:id="rId8"/>
    <p:sldId id="345" r:id="rId9"/>
    <p:sldId id="346" r:id="rId10"/>
    <p:sldId id="347" r:id="rId11"/>
    <p:sldId id="330" r:id="rId12"/>
    <p:sldId id="348" r:id="rId13"/>
    <p:sldId id="349" r:id="rId14"/>
    <p:sldId id="267" r:id="rId15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</a:t>
            </a:r>
            <a:r>
              <a:rPr lang="en-US" sz="1100" dirty="0" smtClean="0"/>
              <a:t>2020 </a:t>
            </a:r>
            <a:r>
              <a:rPr lang="en-US" sz="1100" dirty="0"/>
              <a:t>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>
                <a:ea typeface="Arial" pitchFamily="-105" charset="0"/>
                <a:cs typeface="Arial" pitchFamily="-105" charset="0"/>
              </a:rPr>
              <a:t> of 14</a:t>
            </a:r>
          </a:p>
          <a:p>
            <a:r>
              <a:rPr lang="en-US" sz="1100">
                <a:ea typeface="Arial" pitchFamily="-105" charset="0"/>
                <a:cs typeface="Arial" pitchFamily="-105" charset="0"/>
              </a:rPr>
              <a:t/>
            </a:r>
            <a:br>
              <a:rPr lang="en-US" sz="1100">
                <a:ea typeface="Arial" pitchFamily="-105" charset="0"/>
                <a:cs typeface="Arial" pitchFamily="-105" charset="0"/>
              </a:rPr>
            </a:br>
            <a:endParaRPr lang="en-US" sz="1100">
              <a:ea typeface="Arial" pitchFamily="-105" charset="0"/>
              <a:cs typeface="Arial" pitchFamily="-105" charset="0"/>
            </a:endParaRPr>
          </a:p>
          <a:p>
            <a:r>
              <a:rPr lang="en-US" sz="1100">
                <a:ea typeface="Arial" pitchFamily="-105" charset="0"/>
                <a:cs typeface="Arial" pitchFamily="-105" charset="0"/>
              </a:rPr>
              <a:t/>
            </a:r>
            <a:br>
              <a:rPr lang="en-US" sz="1100">
                <a:ea typeface="Arial" pitchFamily="-105" charset="0"/>
                <a:cs typeface="Arial" pitchFamily="-105" charset="0"/>
              </a:rPr>
            </a:br>
            <a:endParaRPr lang="en-US" sz="1100">
              <a:ea typeface="Arial" pitchFamily="-105" charset="0"/>
              <a:cs typeface="Arial" pitchFamily="-105" charset="0"/>
            </a:endParaRPr>
          </a:p>
          <a:p>
            <a:endParaRPr lang="en-US" sz="1200">
              <a:latin typeface="Times New Roman" pitchFamily="-105" charset="0"/>
            </a:endParaRPr>
          </a:p>
          <a:p>
            <a:endParaRPr lang="en-US" sz="120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>
                <a:ea typeface="ＭＳ Ｐゴシック" pitchFamily="-105" charset="-128"/>
                <a:cs typeface="ＭＳ Ｐゴシック" pitchFamily="-105" charset="-128"/>
              </a:rPr>
              <a:t>Legislations</a:t>
            </a: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303: Contribute to business success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Legislative compliance in own section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When running a section a chef de </a:t>
            </a:r>
            <a:r>
              <a:rPr lang="en-GB" dirty="0" err="1">
                <a:ea typeface="ＭＳ Ｐゴシック" pitchFamily="-105" charset="-128"/>
                <a:cs typeface="ＭＳ Ｐゴシック" pitchFamily="-105" charset="-128"/>
              </a:rPr>
              <a:t>partie</a:t>
            </a: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 is responsible for:</a:t>
            </a:r>
          </a:p>
          <a:p>
            <a:pPr lvl="1"/>
            <a:r>
              <a:rPr lang="en-US" dirty="0"/>
              <a:t>employee rights</a:t>
            </a:r>
          </a:p>
          <a:p>
            <a:pPr lvl="1"/>
            <a:r>
              <a:rPr lang="en-US" dirty="0"/>
              <a:t>kitchen design</a:t>
            </a:r>
          </a:p>
          <a:p>
            <a:pPr lvl="1"/>
            <a:r>
              <a:rPr lang="en-US" dirty="0"/>
              <a:t>temperature controls</a:t>
            </a:r>
          </a:p>
          <a:p>
            <a:pPr lvl="1"/>
            <a:r>
              <a:rPr lang="en-US" dirty="0"/>
              <a:t>food safety management system</a:t>
            </a:r>
          </a:p>
          <a:p>
            <a:pPr lvl="1"/>
            <a:r>
              <a:rPr lang="en-US" dirty="0"/>
              <a:t>safe use of equipment</a:t>
            </a:r>
          </a:p>
          <a:p>
            <a:pPr lvl="1"/>
            <a:r>
              <a:rPr lang="en-US" dirty="0"/>
              <a:t>supervision of the team</a:t>
            </a:r>
          </a:p>
          <a:p>
            <a:pPr lvl="1"/>
            <a:r>
              <a:rPr lang="en-US" dirty="0"/>
              <a:t>training of the team.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87F1B-87C4-4200-9F79-5553E841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397738" cy="26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7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Monitoring food safety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AU" altLang="en-US" dirty="0"/>
              <a:t>Food safety is paramount in a kitchen but it is easy for the team to become lax or for staff to forget correct processes. </a:t>
            </a:r>
          </a:p>
          <a:p>
            <a:pPr eaLnBrk="1" hangingPunct="1">
              <a:spcBef>
                <a:spcPts val="600"/>
              </a:spcBef>
            </a:pPr>
            <a:r>
              <a:rPr lang="en-AU" altLang="en-US" dirty="0"/>
              <a:t>Implementation and monitoring of the correct processes and procedures with a clear revision cycle is important to maintain high standards.</a:t>
            </a:r>
          </a:p>
          <a:p>
            <a:pPr eaLnBrk="1" hangingPunct="1">
              <a:spcBef>
                <a:spcPts val="600"/>
              </a:spcBef>
            </a:pPr>
            <a:r>
              <a:rPr lang="en-AU" altLang="en-US" dirty="0"/>
              <a:t>From personal, to equipment and food hygiene, the formation of clear guidelines and policies make it easier to verify compliance against the set standards.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5F8BAB-E54A-4CB1-A471-662609A8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005064"/>
            <a:ext cx="3970784" cy="22734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Key role of a chef de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partie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in monitoring food safety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lvl="1"/>
            <a:r>
              <a:rPr lang="en-US" dirty="0"/>
              <a:t>Supervising: </a:t>
            </a:r>
            <a:br>
              <a:rPr lang="en-US" dirty="0"/>
            </a:br>
            <a:r>
              <a:rPr lang="en-US" dirty="0"/>
              <a:t>- food preparation and cooking procedures</a:t>
            </a:r>
            <a:br>
              <a:rPr lang="en-US" dirty="0"/>
            </a:br>
            <a:r>
              <a:rPr lang="en-US" dirty="0"/>
              <a:t>- hygiene standards</a:t>
            </a:r>
            <a:br>
              <a:rPr lang="en-US" dirty="0"/>
            </a:br>
            <a:r>
              <a:rPr lang="en-US" dirty="0"/>
              <a:t>- working practices</a:t>
            </a:r>
            <a:br>
              <a:rPr lang="en-US" dirty="0"/>
            </a:br>
            <a:r>
              <a:rPr lang="en-US" dirty="0"/>
              <a:t>- cleaning procedures</a:t>
            </a:r>
            <a:br>
              <a:rPr lang="en-US" dirty="0"/>
            </a:br>
            <a:r>
              <a:rPr lang="en-US" dirty="0"/>
              <a:t>- stock control.</a:t>
            </a:r>
          </a:p>
          <a:p>
            <a:pPr lvl="1"/>
            <a:r>
              <a:rPr lang="en-US" dirty="0"/>
              <a:t>Monitoring :</a:t>
            </a:r>
            <a:br>
              <a:rPr lang="en-US" dirty="0"/>
            </a:br>
            <a:r>
              <a:rPr lang="en-US" dirty="0"/>
              <a:t>- food safety</a:t>
            </a:r>
            <a:br>
              <a:rPr lang="en-US" dirty="0"/>
            </a:br>
            <a:r>
              <a:rPr lang="en-US" dirty="0"/>
              <a:t>- health and safety</a:t>
            </a:r>
            <a:br>
              <a:rPr lang="en-US" dirty="0"/>
            </a:br>
            <a:r>
              <a:rPr lang="en-US" dirty="0"/>
              <a:t>- standards</a:t>
            </a:r>
            <a:br>
              <a:rPr lang="en-US" dirty="0"/>
            </a:br>
            <a:r>
              <a:rPr lang="en-US" dirty="0"/>
              <a:t>- critical control points</a:t>
            </a:r>
            <a:br>
              <a:rPr lang="en-US" dirty="0"/>
            </a:br>
            <a:r>
              <a:rPr lang="en-US" dirty="0"/>
              <a:t>- waste management</a:t>
            </a:r>
            <a:br>
              <a:rPr lang="en-US" dirty="0"/>
            </a:br>
            <a:r>
              <a:rPr lang="en-US" dirty="0"/>
              <a:t>- pest control.</a:t>
            </a:r>
          </a:p>
          <a:p>
            <a:pPr marL="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0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33404" y="1196752"/>
            <a:ext cx="8218488" cy="64135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Key role of a chef de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partie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in monitoring food safety continued</a:t>
            </a:r>
            <a:br>
              <a:rPr lang="en-US" dirty="0">
                <a:ea typeface="ＭＳ Ｐゴシック" pitchFamily="-105" charset="-128"/>
                <a:cs typeface="ＭＳ Ｐゴシック" pitchFamily="-105" charset="-128"/>
              </a:rPr>
            </a:b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27848" y="1988840"/>
            <a:ext cx="8229600" cy="4756150"/>
          </a:xfrm>
        </p:spPr>
        <p:txBody>
          <a:bodyPr/>
          <a:lstStyle/>
          <a:p>
            <a:pPr lvl="1"/>
            <a:r>
              <a:rPr lang="en-US" dirty="0"/>
              <a:t>Completing records</a:t>
            </a:r>
            <a:br>
              <a:rPr lang="en-US" dirty="0"/>
            </a:br>
            <a:r>
              <a:rPr lang="en-US" dirty="0"/>
              <a:t>- fridge / freezer temperatures</a:t>
            </a:r>
            <a:br>
              <a:rPr lang="en-US" dirty="0"/>
            </a:br>
            <a:r>
              <a:rPr lang="en-US" dirty="0"/>
              <a:t>- food temperatures</a:t>
            </a:r>
            <a:br>
              <a:rPr lang="en-US" dirty="0"/>
            </a:br>
            <a:r>
              <a:rPr lang="en-US" dirty="0"/>
              <a:t>- deliveries and stock</a:t>
            </a:r>
            <a:br>
              <a:rPr lang="en-US" dirty="0"/>
            </a:br>
            <a:r>
              <a:rPr lang="en-US" dirty="0"/>
              <a:t>- risk assessments.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/>
            <a:r>
              <a:rPr lang="en-US" dirty="0"/>
              <a:t>Training</a:t>
            </a:r>
            <a:br>
              <a:rPr lang="en-US" dirty="0"/>
            </a:br>
            <a:r>
              <a:rPr lang="en-US" dirty="0"/>
              <a:t>- induction</a:t>
            </a:r>
            <a:br>
              <a:rPr lang="en-US" dirty="0"/>
            </a:br>
            <a:r>
              <a:rPr lang="en-US" dirty="0"/>
              <a:t>- updating</a:t>
            </a:r>
            <a:br>
              <a:rPr lang="en-US" dirty="0"/>
            </a:br>
            <a:r>
              <a:rPr lang="en-US" dirty="0"/>
              <a:t>- on going.</a:t>
            </a:r>
            <a:br>
              <a:rPr lang="en-US" dirty="0"/>
            </a:br>
            <a:r>
              <a:rPr lang="en-US" dirty="0"/>
              <a:t> </a:t>
            </a:r>
          </a:p>
          <a:p>
            <a:pPr marL="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6976" y="1340768"/>
            <a:ext cx="8229600" cy="4755600"/>
          </a:xfrm>
        </p:spPr>
        <p:txBody>
          <a:bodyPr/>
          <a:lstStyle/>
          <a:p>
            <a:r>
              <a:rPr lang="en-GB" dirty="0"/>
              <a:t>Legislation is law which has been set by a governing body.</a:t>
            </a:r>
          </a:p>
          <a:p>
            <a:r>
              <a:rPr lang="en-GB" dirty="0"/>
              <a:t>Legislation can have many purposes: </a:t>
            </a:r>
            <a:endParaRPr lang="en-US" dirty="0"/>
          </a:p>
          <a:p>
            <a:pPr lvl="1"/>
            <a:r>
              <a:rPr lang="en-GB" dirty="0"/>
              <a:t>to regulate</a:t>
            </a:r>
          </a:p>
          <a:p>
            <a:pPr lvl="1"/>
            <a:r>
              <a:rPr lang="en-GB" dirty="0"/>
              <a:t>to authorise </a:t>
            </a:r>
          </a:p>
          <a:p>
            <a:pPr lvl="1"/>
            <a:r>
              <a:rPr lang="en-GB" dirty="0"/>
              <a:t>to outlaw</a:t>
            </a:r>
          </a:p>
          <a:p>
            <a:pPr lvl="1"/>
            <a:r>
              <a:rPr lang="en-GB" dirty="0"/>
              <a:t>to provide</a:t>
            </a:r>
          </a:p>
          <a:p>
            <a:pPr lvl="1"/>
            <a:r>
              <a:rPr lang="en-GB" dirty="0"/>
              <a:t>to sanction</a:t>
            </a:r>
          </a:p>
          <a:p>
            <a:pPr lvl="1"/>
            <a:r>
              <a:rPr lang="en-GB" dirty="0"/>
              <a:t>to grant</a:t>
            </a:r>
          </a:p>
          <a:p>
            <a:pPr lvl="1"/>
            <a:r>
              <a:rPr lang="en-GB" dirty="0"/>
              <a:t>to declare </a:t>
            </a:r>
          </a:p>
          <a:p>
            <a:pPr lvl="1"/>
            <a:r>
              <a:rPr lang="en-GB" dirty="0"/>
              <a:t>to restrict.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16A6F-E262-45BD-83B3-F21E1B8D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780928"/>
            <a:ext cx="2497460" cy="2497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6976" y="1340768"/>
            <a:ext cx="8229600" cy="475560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 chef de partie will need to understand the legislative requirements of the following when running of a section in the kitchen: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Equality</a:t>
            </a:r>
          </a:p>
          <a:p>
            <a:pPr lvl="1"/>
            <a:r>
              <a:rPr lang="en-US" dirty="0"/>
              <a:t>Disciplinary</a:t>
            </a:r>
          </a:p>
          <a:p>
            <a:pPr lvl="1"/>
            <a:r>
              <a:rPr lang="en-US" dirty="0"/>
              <a:t>Health and safety</a:t>
            </a:r>
          </a:p>
          <a:p>
            <a:pPr lvl="1"/>
            <a:r>
              <a:rPr lang="en-US" dirty="0"/>
              <a:t>Food safety</a:t>
            </a:r>
          </a:p>
          <a:p>
            <a:pPr lvl="1"/>
            <a:r>
              <a:rPr lang="en-US" dirty="0"/>
              <a:t>Service of alcohol</a:t>
            </a:r>
          </a:p>
          <a:p>
            <a:pPr lvl="1"/>
            <a:r>
              <a:rPr lang="en-US" dirty="0"/>
              <a:t>Waste disposal management</a:t>
            </a:r>
          </a:p>
          <a:p>
            <a:pPr lvl="1"/>
            <a:r>
              <a:rPr lang="en-US" dirty="0"/>
              <a:t>Chemical handling and disposal.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A3460-2D94-4EAA-BC43-B267A936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46" y="2852936"/>
            <a:ext cx="3069814" cy="194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36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6976" y="1340768"/>
            <a:ext cx="8229600" cy="4755600"/>
          </a:xfrm>
        </p:spPr>
        <p:txBody>
          <a:bodyPr/>
          <a:lstStyle/>
          <a:p>
            <a:r>
              <a:rPr lang="en-US" dirty="0"/>
              <a:t>Compliance means conforming to a rule. This could be: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a law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a regulation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a specification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a policy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a standard.</a:t>
            </a:r>
          </a:p>
          <a:p>
            <a:r>
              <a:rPr lang="en-US" dirty="0"/>
              <a:t>A business will endeavor to demonstrate regulatory compliance to show they are aware of and take steps to comply with laws, policies and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BDA12-3D32-41E4-B5E3-51B04482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856" y="2420888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7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18488" cy="528092"/>
          </a:xfrm>
        </p:spPr>
        <p:txBody>
          <a:bodyPr/>
          <a:lstStyle/>
          <a:p>
            <a:r>
              <a:rPr lang="en-US" dirty="0"/>
              <a:t>Legislative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6976" y="1124744"/>
            <a:ext cx="8229600" cy="5184576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It is important for a business to demonstrate compliance with legislations to avoid penalties being incurred and reputation being affected. This can be achieved by:</a:t>
            </a:r>
          </a:p>
          <a:p>
            <a:pPr lvl="1"/>
            <a:r>
              <a:rPr lang="en-US" dirty="0"/>
              <a:t>implementing </a:t>
            </a:r>
            <a:r>
              <a:rPr lang="en-US" dirty="0" err="1"/>
              <a:t>organisational</a:t>
            </a:r>
            <a:r>
              <a:rPr lang="en-US" dirty="0"/>
              <a:t> policies </a:t>
            </a:r>
          </a:p>
          <a:p>
            <a:pPr lvl="1"/>
            <a:r>
              <a:rPr lang="en-US" dirty="0"/>
              <a:t>demonstrating </a:t>
            </a:r>
            <a:r>
              <a:rPr lang="en-US" dirty="0" err="1"/>
              <a:t>organisational</a:t>
            </a:r>
            <a:r>
              <a:rPr lang="en-US" dirty="0"/>
              <a:t> commitment</a:t>
            </a:r>
          </a:p>
          <a:p>
            <a:pPr lvl="1"/>
            <a:r>
              <a:rPr lang="en-US" dirty="0"/>
              <a:t>planning for accident prevention</a:t>
            </a:r>
          </a:p>
          <a:p>
            <a:pPr lvl="1"/>
            <a:r>
              <a:rPr lang="en-US" dirty="0"/>
              <a:t>carrying out risk assessments</a:t>
            </a:r>
          </a:p>
          <a:p>
            <a:pPr lvl="1"/>
            <a:r>
              <a:rPr lang="en-US" dirty="0"/>
              <a:t>assigning responsibilities</a:t>
            </a:r>
          </a:p>
          <a:p>
            <a:pPr lvl="1"/>
            <a:r>
              <a:rPr lang="en-US" dirty="0"/>
              <a:t>implementing safe working practices</a:t>
            </a:r>
          </a:p>
          <a:p>
            <a:pPr lvl="1"/>
            <a:r>
              <a:rPr lang="en-US" dirty="0"/>
              <a:t>implementing standard operating procedures (SOP) </a:t>
            </a:r>
          </a:p>
          <a:p>
            <a:pPr lvl="1"/>
            <a:r>
              <a:rPr lang="en-US" dirty="0"/>
              <a:t>measuring, auditing and reviewing individual/team/business performance.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0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Standardising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operation procedures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Operational procedures are step by step instructions compiled to help staff complete tasks to the organisations standards.</a:t>
            </a:r>
          </a:p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Often known as standardised operating procedures (SOPs).                 </a:t>
            </a:r>
            <a:r>
              <a:rPr lang="en-US" dirty="0"/>
              <a:t>SOPs aim to achieve: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efficiency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quality output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uniformity of performance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compliance with industry regulations/ </a:t>
            </a:r>
            <a:br>
              <a:rPr lang="en-US" dirty="0"/>
            </a:br>
            <a:r>
              <a:rPr lang="en-US" dirty="0"/>
              <a:t>legislations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/>
              <a:t>reduction in miscommunications/</a:t>
            </a:r>
            <a:br>
              <a:rPr lang="en-US" dirty="0"/>
            </a:br>
            <a:r>
              <a:rPr lang="en-US" dirty="0"/>
              <a:t>mis-interpretation.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E1FE3-1EBE-4A37-A4D1-6BD652FD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077072"/>
            <a:ext cx="3491880" cy="2219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Standardising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operation procedures continued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Methods used to maintain standardised operational procedures:</a:t>
            </a:r>
          </a:p>
          <a:p>
            <a:pPr lvl="1"/>
            <a:r>
              <a:rPr lang="en-US" dirty="0" err="1"/>
              <a:t>Organisational</a:t>
            </a:r>
            <a:r>
              <a:rPr lang="en-US" dirty="0"/>
              <a:t> policies</a:t>
            </a:r>
          </a:p>
          <a:p>
            <a:pPr lvl="1"/>
            <a:r>
              <a:rPr lang="en-US" dirty="0"/>
              <a:t>Staff training</a:t>
            </a:r>
          </a:p>
          <a:p>
            <a:pPr lvl="1"/>
            <a:r>
              <a:rPr lang="en-US" dirty="0"/>
              <a:t>SOPs</a:t>
            </a:r>
          </a:p>
          <a:p>
            <a:pPr lvl="1"/>
            <a:r>
              <a:rPr lang="en-US" dirty="0"/>
              <a:t>Risk assessment audits</a:t>
            </a:r>
          </a:p>
          <a:p>
            <a:pPr lvl="1"/>
            <a:r>
              <a:rPr lang="en-US" dirty="0"/>
              <a:t>Compliance audits.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2F131-2D46-4D58-A70C-90236269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924944"/>
            <a:ext cx="232062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Communicating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Standardised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operation procedures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Operating procedures can be communicated to the kitchen team in a number of ways, including:</a:t>
            </a:r>
          </a:p>
          <a:p>
            <a:pPr lvl="1"/>
            <a:r>
              <a:rPr lang="en-US" dirty="0"/>
              <a:t>during induction</a:t>
            </a:r>
          </a:p>
          <a:p>
            <a:pPr lvl="1"/>
            <a:r>
              <a:rPr lang="en-US" dirty="0"/>
              <a:t>through in-staff handbooks</a:t>
            </a:r>
          </a:p>
          <a:p>
            <a:pPr lvl="1"/>
            <a:r>
              <a:rPr lang="en-US" dirty="0"/>
              <a:t>through newsletters</a:t>
            </a:r>
          </a:p>
          <a:p>
            <a:pPr lvl="1"/>
            <a:r>
              <a:rPr lang="en-US" dirty="0"/>
              <a:t>by email</a:t>
            </a:r>
          </a:p>
          <a:p>
            <a:pPr lvl="1"/>
            <a:r>
              <a:rPr lang="en-US" dirty="0"/>
              <a:t>on staff notice boards</a:t>
            </a:r>
          </a:p>
          <a:p>
            <a:pPr lvl="1"/>
            <a:r>
              <a:rPr lang="en-US" dirty="0"/>
              <a:t>SOP manuals</a:t>
            </a:r>
          </a:p>
          <a:p>
            <a:pPr lvl="1"/>
            <a:r>
              <a:rPr lang="en-US" dirty="0"/>
              <a:t>posters</a:t>
            </a:r>
          </a:p>
          <a:p>
            <a:pPr lvl="1"/>
            <a:r>
              <a:rPr lang="en-US" dirty="0"/>
              <a:t>internal social media platforms.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36BDC-F03B-401C-9A04-D5531CAED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529513"/>
            <a:ext cx="2485038" cy="24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5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Benefits of complying with legislation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There are a number of benefits for a business complying with legislation, including:</a:t>
            </a:r>
          </a:p>
          <a:p>
            <a:pPr lvl="1"/>
            <a:r>
              <a:rPr lang="en-US" dirty="0"/>
              <a:t>Protection for the </a:t>
            </a:r>
            <a:r>
              <a:rPr lang="en-US" dirty="0" err="1"/>
              <a:t>organisation</a:t>
            </a:r>
            <a:endParaRPr lang="en-US" dirty="0"/>
          </a:p>
          <a:p>
            <a:pPr lvl="1"/>
            <a:r>
              <a:rPr lang="en-US" dirty="0"/>
              <a:t>protection for employees</a:t>
            </a:r>
          </a:p>
          <a:p>
            <a:pPr lvl="1"/>
            <a:r>
              <a:rPr lang="en-US" dirty="0"/>
              <a:t>promoting corporate responsibility</a:t>
            </a:r>
          </a:p>
          <a:p>
            <a:pPr lvl="1"/>
            <a:r>
              <a:rPr lang="en-US" dirty="0"/>
              <a:t>reducing risk to the business</a:t>
            </a:r>
          </a:p>
          <a:p>
            <a:pPr lvl="1"/>
            <a:r>
              <a:rPr lang="en-US" dirty="0"/>
              <a:t>reducing risk associated with food safety</a:t>
            </a:r>
          </a:p>
          <a:p>
            <a:pPr lvl="1"/>
            <a:r>
              <a:rPr lang="en-US" dirty="0"/>
              <a:t>reducing risk associated with non-compliance</a:t>
            </a:r>
          </a:p>
          <a:p>
            <a:pPr lvl="1"/>
            <a:r>
              <a:rPr lang="en-US" dirty="0"/>
              <a:t>better informed employees with regard to employment rights.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72254-41A0-4E1C-8C46-56ADE991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002309"/>
            <a:ext cx="3302496" cy="17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1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  <p:tag name="ARTICULATE_DESIGN_ID_DEFAULT DESIGN" val="oHhLMOG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637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Lucida Grande</vt:lpstr>
      <vt:lpstr>Times New Roman</vt:lpstr>
      <vt:lpstr>Default Design</vt:lpstr>
      <vt:lpstr>Legislations</vt:lpstr>
      <vt:lpstr>Legislation</vt:lpstr>
      <vt:lpstr>Legislations</vt:lpstr>
      <vt:lpstr>Legislative compliance</vt:lpstr>
      <vt:lpstr>Legislative compliance</vt:lpstr>
      <vt:lpstr>Standardising operation procedures</vt:lpstr>
      <vt:lpstr>Standardising operation procedures continued</vt:lpstr>
      <vt:lpstr>Communicating Standardised operation procedures </vt:lpstr>
      <vt:lpstr>Benefits of complying with legislation</vt:lpstr>
      <vt:lpstr>Legislative compliance in own section</vt:lpstr>
      <vt:lpstr>Monitoring food safety</vt:lpstr>
      <vt:lpstr>Key role of a chef de partie in monitoring food safety</vt:lpstr>
      <vt:lpstr>Key role of a chef de partie in monitoring food safety continued 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124</cp:revision>
  <dcterms:created xsi:type="dcterms:W3CDTF">2013-05-28T00:38:54Z</dcterms:created>
  <dcterms:modified xsi:type="dcterms:W3CDTF">2020-04-30T09:09:46Z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184111DE-EA94-43F5-9F73-5EC3CA77E228</vt:lpwstr>
  </property>
  <property fmtid="{D5CDD505-2E9C-101B-9397-08002B2CF9AE}" pid="3" name="ArticulatePath">
    <vt:lpwstr>8064_l3_303_PPT1</vt:lpwstr>
  </property>
</Properties>
</file>