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</p:sldMasterIdLst>
  <p:notesMasterIdLst>
    <p:notesMasterId r:id="rId13"/>
  </p:notesMasterIdLst>
  <p:handoutMasterIdLst>
    <p:handoutMasterId r:id="rId14"/>
  </p:handoutMasterIdLst>
  <p:sldIdLst>
    <p:sldId id="256" r:id="rId2"/>
    <p:sldId id="328" r:id="rId3"/>
    <p:sldId id="331" r:id="rId4"/>
    <p:sldId id="345" r:id="rId5"/>
    <p:sldId id="342" r:id="rId6"/>
    <p:sldId id="343" r:id="rId7"/>
    <p:sldId id="344" r:id="rId8"/>
    <p:sldId id="341" r:id="rId9"/>
    <p:sldId id="346" r:id="rId10"/>
    <p:sldId id="347" r:id="rId11"/>
    <p:sldId id="267" r:id="rId12"/>
  </p:sldIdLst>
  <p:sldSz cx="9144000" cy="6858000" type="screen4x3"/>
  <p:notesSz cx="6858000" cy="9144000"/>
  <p:custDataLst>
    <p:tags r:id="rId15"/>
  </p:custData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30613"/>
    <a:srgbClr val="D9D9D9"/>
    <a:srgbClr val="D81E05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29"/>
  </p:normalViewPr>
  <p:slideViewPr>
    <p:cSldViewPr showGuides="1">
      <p:cViewPr varScale="1">
        <p:scale>
          <a:sx n="65" d="100"/>
          <a:sy n="65" d="100"/>
        </p:scale>
        <p:origin x="144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57" d="100"/>
          <a:sy n="57" d="100"/>
        </p:scale>
        <p:origin x="-117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586ABBB-9C0A-1D47-83E6-10FD6948B0D3}" type="datetime1">
              <a:rPr lang="en-US"/>
              <a:pPr/>
              <a:t>4/30/2020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BFAD621-1136-4040-A893-ED5AEC3FF1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4557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D847933-502B-D146-9428-3DDD196AD93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219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457200" y="1371600"/>
            <a:ext cx="8229600" cy="4755600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10"/>
          <p:cNvSpPr txBox="1">
            <a:spLocks noChangeArrowheads="1"/>
          </p:cNvSpPr>
          <p:nvPr userDrawn="1"/>
        </p:nvSpPr>
        <p:spPr bwMode="white">
          <a:xfrm>
            <a:off x="0" y="234106"/>
            <a:ext cx="6549787" cy="457200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 dirty="0">
                <a:solidFill>
                  <a:srgbClr val="D81E05"/>
                </a:solidFill>
                <a:cs typeface="Arial" charset="0"/>
              </a:rPr>
              <a:t> </a:t>
            </a:r>
          </a:p>
        </p:txBody>
      </p:sp>
      <p:sp>
        <p:nvSpPr>
          <p:cNvPr id="1027" name="Text Box 10"/>
          <p:cNvSpPr txBox="1">
            <a:spLocks noChangeArrowheads="1"/>
          </p:cNvSpPr>
          <p:nvPr userDrawn="1"/>
        </p:nvSpPr>
        <p:spPr bwMode="white">
          <a:xfrm>
            <a:off x="0" y="457200"/>
            <a:ext cx="9144000" cy="152400"/>
          </a:xfrm>
          <a:prstGeom prst="rect">
            <a:avLst/>
          </a:prstGeom>
          <a:solidFill>
            <a:srgbClr val="D9D9D9">
              <a:alpha val="0"/>
            </a:srgbClr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>
                <a:solidFill>
                  <a:srgbClr val="D9D9D9"/>
                </a:solidFill>
                <a:cs typeface="Arial" charset="0"/>
              </a:rPr>
              <a:t> </a:t>
            </a:r>
          </a:p>
        </p:txBody>
      </p:sp>
      <p:sp>
        <p:nvSpPr>
          <p:cNvPr id="1029" name="Rectangle 14"/>
          <p:cNvSpPr>
            <a:spLocks noChangeArrowheads="1"/>
          </p:cNvSpPr>
          <p:nvPr userDrawn="1"/>
        </p:nvSpPr>
        <p:spPr bwMode="auto">
          <a:xfrm>
            <a:off x="457200" y="308718"/>
            <a:ext cx="60925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</a:rPr>
              <a:t>Level 3 </a:t>
            </a:r>
            <a:r>
              <a:rPr lang="en-GB" sz="1400" b="1" dirty="0">
                <a:solidFill>
                  <a:schemeClr val="bg1"/>
                </a:solidFill>
              </a:rPr>
              <a:t>Hospitality and Catering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030" name="Text Box 10"/>
          <p:cNvSpPr txBox="1">
            <a:spLocks noChangeArrowheads="1"/>
          </p:cNvSpPr>
          <p:nvPr userDrawn="1"/>
        </p:nvSpPr>
        <p:spPr bwMode="white">
          <a:xfrm>
            <a:off x="0" y="6324600"/>
            <a:ext cx="9144000" cy="381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>
                <a:solidFill>
                  <a:srgbClr val="D81E05"/>
                </a:solidFill>
                <a:cs typeface="Arial" charset="0"/>
              </a:rPr>
              <a:t> </a:t>
            </a:r>
          </a:p>
        </p:txBody>
      </p:sp>
      <p:sp>
        <p:nvSpPr>
          <p:cNvPr id="1031" name="Text Box 10"/>
          <p:cNvSpPr txBox="1">
            <a:spLocks noChangeArrowheads="1"/>
          </p:cNvSpPr>
          <p:nvPr userDrawn="1"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>
                <a:solidFill>
                  <a:srgbClr val="D81E05"/>
                </a:solidFill>
                <a:cs typeface="Arial" charset="0"/>
              </a:rPr>
              <a:t> </a:t>
            </a:r>
          </a:p>
        </p:txBody>
      </p:sp>
      <p:sp>
        <p:nvSpPr>
          <p:cNvPr id="53259" name="Text Box 11"/>
          <p:cNvSpPr txBox="1">
            <a:spLocks noChangeArrowheads="1"/>
          </p:cNvSpPr>
          <p:nvPr userDrawn="1"/>
        </p:nvSpPr>
        <p:spPr bwMode="auto">
          <a:xfrm>
            <a:off x="457200" y="6400800"/>
            <a:ext cx="6477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>
              <a:spcBef>
                <a:spcPts val="600"/>
              </a:spcBef>
            </a:pPr>
            <a:r>
              <a:rPr lang="en-US" sz="1100" dirty="0"/>
              <a:t>© </a:t>
            </a:r>
            <a:r>
              <a:rPr lang="en-US" sz="1100" dirty="0" smtClean="0"/>
              <a:t>2020 </a:t>
            </a:r>
            <a:r>
              <a:rPr lang="en-US" sz="1100" dirty="0"/>
              <a:t>City and Guilds of London Institute. All rights reserved</a:t>
            </a:r>
            <a:r>
              <a:rPr lang="en-US" sz="900" dirty="0"/>
              <a:t>.</a:t>
            </a:r>
            <a:r>
              <a:rPr lang="en-US" sz="1100" dirty="0">
                <a:ea typeface="Arial" pitchFamily="-105" charset="0"/>
                <a:cs typeface="Arial" pitchFamily="-105" charset="0"/>
              </a:rPr>
              <a:t/>
            </a:r>
            <a:br>
              <a:rPr lang="en-US" sz="1100" dirty="0">
                <a:ea typeface="Arial" pitchFamily="-105" charset="0"/>
                <a:cs typeface="Arial" pitchFamily="-105" charset="0"/>
              </a:rPr>
            </a:br>
            <a:endParaRPr lang="en-US" sz="1100" dirty="0">
              <a:ea typeface="Arial" pitchFamily="-105" charset="0"/>
              <a:cs typeface="Arial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 userDrawn="1"/>
        </p:nvSpPr>
        <p:spPr bwMode="auto">
          <a:xfrm>
            <a:off x="7239000" y="6400800"/>
            <a:ext cx="1447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r">
              <a:spcBef>
                <a:spcPts val="600"/>
              </a:spcBef>
            </a:pPr>
            <a:fld id="{6152C911-7D81-1845-9D20-613E63F035EB}" type="slidenum">
              <a:rPr lang="en-US" sz="1100">
                <a:ea typeface="Arial" pitchFamily="-105" charset="0"/>
                <a:cs typeface="Arial" pitchFamily="-105" charset="0"/>
              </a:rPr>
              <a:pPr algn="r">
                <a:spcBef>
                  <a:spcPts val="600"/>
                </a:spcBef>
              </a:pPr>
              <a:t>‹#›</a:t>
            </a:fld>
            <a:r>
              <a:rPr lang="en-US" sz="1100" dirty="0">
                <a:ea typeface="Arial" pitchFamily="-105" charset="0"/>
                <a:cs typeface="Arial" pitchFamily="-105" charset="0"/>
              </a:rPr>
              <a:t> of 11</a:t>
            </a:r>
          </a:p>
          <a:p>
            <a:r>
              <a:rPr lang="en-US" sz="1100" dirty="0">
                <a:ea typeface="Arial" pitchFamily="-105" charset="0"/>
                <a:cs typeface="Arial" pitchFamily="-105" charset="0"/>
              </a:rPr>
              <a:t/>
            </a:r>
            <a:br>
              <a:rPr lang="en-US" sz="1100" dirty="0">
                <a:ea typeface="Arial" pitchFamily="-105" charset="0"/>
                <a:cs typeface="Arial" pitchFamily="-105" charset="0"/>
              </a:rPr>
            </a:br>
            <a:endParaRPr lang="en-US" sz="1100" dirty="0">
              <a:ea typeface="Arial" pitchFamily="-105" charset="0"/>
              <a:cs typeface="Arial" pitchFamily="-105" charset="0"/>
            </a:endParaRPr>
          </a:p>
          <a:p>
            <a:r>
              <a:rPr lang="en-US" sz="1100" dirty="0">
                <a:ea typeface="Arial" pitchFamily="-105" charset="0"/>
                <a:cs typeface="Arial" pitchFamily="-105" charset="0"/>
              </a:rPr>
              <a:t/>
            </a:r>
            <a:br>
              <a:rPr lang="en-US" sz="1100" dirty="0">
                <a:ea typeface="Arial" pitchFamily="-105" charset="0"/>
                <a:cs typeface="Arial" pitchFamily="-105" charset="0"/>
              </a:rPr>
            </a:br>
            <a:endParaRPr lang="en-US" sz="1100" dirty="0">
              <a:ea typeface="Arial" pitchFamily="-105" charset="0"/>
              <a:cs typeface="Arial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</p:txBody>
      </p:sp>
      <p:sp>
        <p:nvSpPr>
          <p:cNvPr id="1035" name="Title Placeholder 10"/>
          <p:cNvSpPr>
            <a:spLocks noGrp="1"/>
          </p:cNvSpPr>
          <p:nvPr>
            <p:ph type="title"/>
          </p:nvPr>
        </p:nvSpPr>
        <p:spPr bwMode="auto">
          <a:xfrm>
            <a:off x="457200" y="838200"/>
            <a:ext cx="8218488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036" name="Text Placeholder 13"/>
          <p:cNvSpPr>
            <a:spLocks noGrp="1"/>
          </p:cNvSpPr>
          <p:nvPr>
            <p:ph type="body" idx="1"/>
          </p:nvPr>
        </p:nvSpPr>
        <p:spPr bwMode="auto">
          <a:xfrm>
            <a:off x="457200" y="1371600"/>
            <a:ext cx="8229600" cy="475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4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44513" y="259929"/>
            <a:ext cx="2015456" cy="397750"/>
          </a:xfrm>
          <a:prstGeom prst="rect">
            <a:avLst/>
          </a:prstGeom>
        </p:spPr>
      </p:pic>
    </p:spTree>
    <p:custDataLst>
      <p:tags r:id="rId3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9pPr>
    </p:titleStyle>
    <p:bodyStyle>
      <a:lvl1pPr marL="0" indent="0" algn="l" rtl="0" eaLnBrk="0" fontAlgn="base" hangingPunct="0">
        <a:lnSpc>
          <a:spcPts val="2400"/>
        </a:lnSpc>
        <a:spcBef>
          <a:spcPts val="1000"/>
        </a:spcBef>
        <a:spcAft>
          <a:spcPts val="1000"/>
        </a:spcAft>
        <a:defRPr lang="en-GB" sz="2000" dirty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215900" indent="-215900" algn="l" rtl="0" eaLnBrk="0" fontAlgn="base" hangingPunct="0">
        <a:lnSpc>
          <a:spcPts val="2400"/>
        </a:lnSpc>
        <a:spcBef>
          <a:spcPts val="500"/>
        </a:spcBef>
        <a:spcAft>
          <a:spcPts val="500"/>
        </a:spcAft>
        <a:buClr>
          <a:srgbClr val="E30613"/>
        </a:buClr>
        <a:buFont typeface="Arial" pitchFamily="-105" charset="0"/>
        <a:buChar char="•"/>
        <a:defRPr lang="en-GB" sz="2000" dirty="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0" indent="0" algn="l" rtl="0" eaLnBrk="0" fontAlgn="base" hangingPunct="0">
        <a:lnSpc>
          <a:spcPts val="2000"/>
        </a:lnSpc>
        <a:spcBef>
          <a:spcPts val="500"/>
        </a:spcBef>
        <a:spcAft>
          <a:spcPts val="500"/>
        </a:spcAft>
        <a:buFont typeface="Lucida Grande" pitchFamily="-105" charset="0"/>
        <a:defRPr lang="en-GB" sz="1600" dirty="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215900" indent="-215900" algn="l" rtl="0" eaLnBrk="0" fontAlgn="base" hangingPunct="0">
        <a:lnSpc>
          <a:spcPts val="2000"/>
        </a:lnSpc>
        <a:spcBef>
          <a:spcPts val="500"/>
        </a:spcBef>
        <a:spcAft>
          <a:spcPts val="500"/>
        </a:spcAft>
        <a:buClr>
          <a:srgbClr val="E30613"/>
        </a:buClr>
        <a:buFont typeface="Arial" pitchFamily="-105" charset="0"/>
        <a:buChar char="•"/>
        <a:defRPr lang="en-GB" sz="1600" dirty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4pPr>
      <a:lvl5pPr marL="431800" indent="-215900" algn="l" rtl="0" eaLnBrk="0" fontAlgn="base" hangingPunct="0">
        <a:lnSpc>
          <a:spcPts val="2000"/>
        </a:lnSpc>
        <a:spcBef>
          <a:spcPct val="0"/>
        </a:spcBef>
        <a:spcAft>
          <a:spcPts val="500"/>
        </a:spcAft>
        <a:buFont typeface="Arial" pitchFamily="-105" charset="0"/>
        <a:buChar char="–"/>
        <a:defRPr lang="en-US" sz="1600" dirty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5pPr>
      <a:lvl6pPr marL="457200" indent="-457200" algn="l" defTabSz="914400" rtl="0" fontAlgn="base">
        <a:spcBef>
          <a:spcPct val="20000"/>
        </a:spcBef>
        <a:spcAft>
          <a:spcPct val="0"/>
        </a:spcAft>
        <a:buChar char="»"/>
        <a:defRPr lang="en-GB" sz="1600" kern="0" baseline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6pPr>
      <a:lvl7pPr marL="2971800" indent="-228600" algn="l" defTabSz="914400" rtl="0" fontAlgn="base">
        <a:spcBef>
          <a:spcPct val="20000"/>
        </a:spcBef>
        <a:spcAft>
          <a:spcPct val="0"/>
        </a:spcAft>
        <a:buClr>
          <a:srgbClr val="E30613"/>
        </a:buClr>
        <a:buChar char="»"/>
        <a:defRPr lang="en-GB" sz="1600" kern="0" baseline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7pPr>
      <a:lvl8pPr marL="3429000" indent="-228600" algn="l" defTabSz="914400" rtl="0" fontAlgn="base">
        <a:spcBef>
          <a:spcPct val="20000"/>
        </a:spcBef>
        <a:spcAft>
          <a:spcPct val="0"/>
        </a:spcAft>
        <a:buChar char="»"/>
        <a:defRPr lang="en-GB" sz="1600" kern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8pPr>
      <a:lvl9pPr marL="3886200" indent="-228600" algn="l" defTabSz="914400" rtl="0" fontAlgn="base">
        <a:spcBef>
          <a:spcPct val="20000"/>
        </a:spcBef>
        <a:spcAft>
          <a:spcPct val="0"/>
        </a:spcAft>
        <a:buChar char="»"/>
        <a:defRPr lang="en-GB" sz="1000" kern="0" baseline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4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0" indent="0" eaLnBrk="1" hangingPunct="1"/>
            <a:endParaRPr b="1" dirty="0">
              <a:ea typeface="ＭＳ Ｐゴシック" pitchFamily="-105" charset="-128"/>
              <a:cs typeface="ＭＳ Ｐゴシック" pitchFamily="-105" charset="-128"/>
            </a:endParaRPr>
          </a:p>
          <a:p>
            <a:pPr marL="0" indent="0" eaLnBrk="1" hangingPunct="1"/>
            <a:endParaRPr b="1" dirty="0">
              <a:ea typeface="ＭＳ Ｐゴシック" pitchFamily="-105" charset="-128"/>
              <a:cs typeface="ＭＳ Ｐゴシック" pitchFamily="-105" charset="-128"/>
            </a:endParaRPr>
          </a:p>
          <a:p>
            <a:pPr marL="0" indent="0" algn="ctr" eaLnBrk="1" hangingPunct="1"/>
            <a:r>
              <a:rPr sz="6600" dirty="0">
                <a:solidFill>
                  <a:schemeClr val="bg1"/>
                </a:solidFill>
                <a:ea typeface="ＭＳ Ｐゴシック" pitchFamily="-105" charset="-128"/>
                <a:cs typeface="ＭＳ Ｐゴシック" pitchFamily="-105" charset="-128"/>
              </a:rPr>
              <a:t>PowerPoint presentation</a:t>
            </a:r>
          </a:p>
        </p:txBody>
      </p:sp>
      <p:sp>
        <p:nvSpPr>
          <p:cNvPr id="2051" name="Text Box 10"/>
          <p:cNvSpPr txBox="1">
            <a:spLocks noChangeArrowheads="1"/>
          </p:cNvSpPr>
          <p:nvPr/>
        </p:nvSpPr>
        <p:spPr bwMode="white">
          <a:xfrm>
            <a:off x="533400" y="2057400"/>
            <a:ext cx="8077200" cy="1295400"/>
          </a:xfrm>
          <a:prstGeom prst="rect">
            <a:avLst/>
          </a:prstGeom>
          <a:solidFill>
            <a:srgbClr val="E30613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r>
              <a:rPr lang="en-GB" sz="1800">
                <a:solidFill>
                  <a:srgbClr val="D81E05"/>
                </a:solidFill>
                <a:ea typeface="Arial" pitchFamily="-105" charset="0"/>
                <a:cs typeface="Arial" pitchFamily="-105" charset="0"/>
              </a:rPr>
              <a:t> </a:t>
            </a:r>
          </a:p>
        </p:txBody>
      </p:sp>
      <p:sp>
        <p:nvSpPr>
          <p:cNvPr id="2052" name="Text Box 10"/>
          <p:cNvSpPr txBox="1">
            <a:spLocks noChangeArrowheads="1"/>
          </p:cNvSpPr>
          <p:nvPr/>
        </p:nvSpPr>
        <p:spPr bwMode="white">
          <a:xfrm>
            <a:off x="533400" y="3352800"/>
            <a:ext cx="8077200" cy="228600"/>
          </a:xfrm>
          <a:prstGeom prst="rect">
            <a:avLst/>
          </a:prstGeom>
          <a:solidFill>
            <a:srgbClr val="D9D9D9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r>
              <a:rPr lang="en-GB" sz="1800">
                <a:solidFill>
                  <a:srgbClr val="D81E05"/>
                </a:solidFill>
                <a:ea typeface="Arial" pitchFamily="-105" charset="0"/>
                <a:cs typeface="Arial" pitchFamily="-105" charset="0"/>
              </a:rPr>
              <a:t> </a:t>
            </a:r>
          </a:p>
        </p:txBody>
      </p:sp>
      <p:sp>
        <p:nvSpPr>
          <p:cNvPr id="2053" name="Rectangle 15"/>
          <p:cNvSpPr>
            <a:spLocks noGrp="1" noChangeArrowheads="1"/>
          </p:cNvSpPr>
          <p:nvPr>
            <p:ph type="title"/>
          </p:nvPr>
        </p:nvSpPr>
        <p:spPr>
          <a:xfrm>
            <a:off x="762000" y="3581400"/>
            <a:ext cx="7848600" cy="2514600"/>
          </a:xfrm>
        </p:spPr>
        <p:txBody>
          <a:bodyPr anchor="t"/>
          <a:lstStyle/>
          <a:p>
            <a:pPr eaLnBrk="1" hangingPunct="1"/>
            <a:r>
              <a:rPr lang="en-GB">
                <a:ea typeface="ＭＳ Ｐゴシック" pitchFamily="-105" charset="-128"/>
                <a:cs typeface="ＭＳ Ｐゴシック" pitchFamily="-105" charset="-128"/>
              </a:rPr>
              <a:t>Kitchen technologies</a:t>
            </a:r>
            <a:endParaRPr lang="en-GB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2054" name="TextBox 9"/>
          <p:cNvSpPr txBox="1">
            <a:spLocks noChangeArrowheads="1"/>
          </p:cNvSpPr>
          <p:nvPr/>
        </p:nvSpPr>
        <p:spPr bwMode="auto">
          <a:xfrm>
            <a:off x="762000" y="2209800"/>
            <a:ext cx="7696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2400" b="1" dirty="0">
                <a:solidFill>
                  <a:srgbClr val="FFFFFF"/>
                </a:solidFill>
              </a:rPr>
              <a:t>Unit 303: Contribute to business success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technology supports kitchen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lvl="1"/>
            <a:r>
              <a:rPr lang="en-US" dirty="0"/>
              <a:t>Time saving</a:t>
            </a:r>
          </a:p>
          <a:p>
            <a:pPr lvl="1"/>
            <a:r>
              <a:rPr lang="en-US" dirty="0"/>
              <a:t>Provides real-time information</a:t>
            </a:r>
          </a:p>
          <a:p>
            <a:pPr lvl="1"/>
            <a:r>
              <a:rPr lang="en-US" dirty="0"/>
              <a:t>Easy cooking control</a:t>
            </a:r>
          </a:p>
          <a:p>
            <a:pPr lvl="1"/>
            <a:r>
              <a:rPr lang="en-US" dirty="0"/>
              <a:t>Supports profitability/cost saving</a:t>
            </a:r>
          </a:p>
          <a:p>
            <a:pPr lvl="1"/>
            <a:r>
              <a:rPr lang="en-US" dirty="0"/>
              <a:t>Manages food safety</a:t>
            </a:r>
          </a:p>
          <a:p>
            <a:pPr lvl="1"/>
            <a:r>
              <a:rPr lang="en-US" dirty="0"/>
              <a:t>Supports sustainability</a:t>
            </a:r>
          </a:p>
          <a:p>
            <a:pPr lvl="1"/>
            <a:r>
              <a:rPr lang="en-US" dirty="0"/>
              <a:t>Tracks data to inform business decisions</a:t>
            </a:r>
          </a:p>
          <a:p>
            <a:pPr lvl="1"/>
            <a:r>
              <a:rPr lang="en-US" dirty="0"/>
              <a:t>Provides an audit trail.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7250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0" indent="0" algn="ctr" eaLnBrk="1" hangingPunct="1">
              <a:lnSpc>
                <a:spcPct val="100000"/>
              </a:lnSpc>
            </a:pPr>
            <a:endParaRPr sz="6000">
              <a:solidFill>
                <a:srgbClr val="E30613"/>
              </a:solidFill>
              <a:ea typeface="ＭＳ Ｐゴシック" pitchFamily="-105" charset="-128"/>
              <a:cs typeface="ＭＳ Ｐゴシック" pitchFamily="-105" charset="-128"/>
            </a:endParaRPr>
          </a:p>
          <a:p>
            <a:pPr marL="0" indent="0" algn="ctr" eaLnBrk="1" hangingPunct="1">
              <a:lnSpc>
                <a:spcPct val="100000"/>
              </a:lnSpc>
            </a:pPr>
            <a:r>
              <a:rPr sz="6000">
                <a:solidFill>
                  <a:srgbClr val="E30613"/>
                </a:solidFill>
                <a:ea typeface="ＭＳ Ｐゴシック" pitchFamily="-105" charset="-128"/>
                <a:cs typeface="ＭＳ Ｐゴシック" pitchFamily="-105" charset="-128"/>
              </a:rPr>
              <a:t>Any questions?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a typeface="ＭＳ Ｐゴシック" pitchFamily="-105" charset="-128"/>
                <a:cs typeface="ＭＳ Ｐゴシック" pitchFamily="-105" charset="-128"/>
              </a:rPr>
              <a:t>Tecnology</a:t>
            </a:r>
            <a:r>
              <a:rPr lang="en-US" dirty="0">
                <a:ea typeface="ＭＳ Ｐゴシック" pitchFamily="-105" charset="-128"/>
                <a:cs typeface="ＭＳ Ｐゴシック" pitchFamily="-105" charset="-128"/>
              </a:rPr>
              <a:t> used in </a:t>
            </a:r>
            <a:r>
              <a:rPr lang="en-US" dirty="0" err="1">
                <a:ea typeface="ＭＳ Ｐゴシック" pitchFamily="-105" charset="-128"/>
                <a:cs typeface="ＭＳ Ｐゴシック" pitchFamily="-105" charset="-128"/>
              </a:rPr>
              <a:t>moder</a:t>
            </a:r>
            <a:r>
              <a:rPr lang="en-US" dirty="0">
                <a:ea typeface="ＭＳ Ｐゴシック" pitchFamily="-105" charset="-128"/>
                <a:cs typeface="ＭＳ Ｐゴシック" pitchFamily="-105" charset="-128"/>
              </a:rPr>
              <a:t> professional kitchens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371600"/>
            <a:ext cx="8229600" cy="4756150"/>
          </a:xfrm>
        </p:spPr>
        <p:txBody>
          <a:bodyPr/>
          <a:lstStyle/>
          <a:p>
            <a:pPr marL="0" indent="0"/>
            <a:r>
              <a:rPr lang="en-GB" dirty="0">
                <a:ea typeface="ＭＳ Ｐゴシック" pitchFamily="-105" charset="-128"/>
                <a:cs typeface="ＭＳ Ｐゴシック" pitchFamily="-105" charset="-128"/>
              </a:rPr>
              <a:t>Technologies are widely used in modern professional kitchens for: </a:t>
            </a:r>
          </a:p>
          <a:p>
            <a:pPr lvl="1"/>
            <a:r>
              <a:rPr lang="en-US" dirty="0"/>
              <a:t>temperature control</a:t>
            </a:r>
          </a:p>
          <a:p>
            <a:pPr lvl="1"/>
            <a:r>
              <a:rPr lang="en-US" dirty="0"/>
              <a:t>financial monitoring</a:t>
            </a:r>
          </a:p>
          <a:p>
            <a:pPr lvl="1"/>
            <a:r>
              <a:rPr lang="en-US" dirty="0"/>
              <a:t>cooking equipment</a:t>
            </a:r>
          </a:p>
          <a:p>
            <a:pPr lvl="1"/>
            <a:r>
              <a:rPr lang="en-US" dirty="0"/>
              <a:t>operational tools</a:t>
            </a:r>
          </a:p>
          <a:p>
            <a:pPr lvl="1"/>
            <a:r>
              <a:rPr lang="en-US" dirty="0"/>
              <a:t>staff training.</a:t>
            </a:r>
          </a:p>
          <a:p>
            <a:pPr lvl="1"/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508C0AC-7916-4465-94C7-E090D68F29B2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79304" y="2996952"/>
            <a:ext cx="4507495" cy="3008992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Temperature control technology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>
                <a:ea typeface="ＭＳ Ｐゴシック" pitchFamily="-105" charset="-128"/>
                <a:cs typeface="ＭＳ Ｐゴシック" pitchFamily="-105" charset="-128"/>
              </a:rPr>
              <a:t>Technologies are widely used in professional kitchens to monitor temperatures for both equipment and food items to demonstrate compliance with food safety regulations.</a:t>
            </a:r>
          </a:p>
          <a:p>
            <a:pPr lvl="1"/>
            <a:r>
              <a:rPr lang="en-US" dirty="0"/>
              <a:t>Temperature monitoring systems for food preparation, refrigeration, cooking and packaging:</a:t>
            </a:r>
            <a:br>
              <a:rPr lang="en-US" dirty="0"/>
            </a:br>
            <a:r>
              <a:rPr lang="en-US" dirty="0"/>
              <a:t>- wireless fridge/freezer systems</a:t>
            </a:r>
            <a:br>
              <a:rPr lang="en-US" dirty="0"/>
            </a:br>
            <a:r>
              <a:rPr lang="en-US" dirty="0"/>
              <a:t>- digital pocket food thermometers</a:t>
            </a:r>
            <a:br>
              <a:rPr lang="en-US" dirty="0"/>
            </a:br>
            <a:r>
              <a:rPr lang="en-US" dirty="0"/>
              <a:t>- handheld infra red devises</a:t>
            </a:r>
            <a:br>
              <a:rPr lang="en-US" dirty="0"/>
            </a:br>
            <a:r>
              <a:rPr lang="en-US" dirty="0"/>
              <a:t>- cold chain monitors.</a:t>
            </a:r>
          </a:p>
          <a:p>
            <a:pPr lvl="1"/>
            <a:r>
              <a:rPr lang="en-US" dirty="0"/>
              <a:t>Systems provide alarms/alerts when temperatures go out of range.</a:t>
            </a:r>
          </a:p>
          <a:p>
            <a:pPr lvl="1"/>
            <a:r>
              <a:rPr lang="en-US" dirty="0"/>
              <a:t>They generate reports to make food quality assurance easy.</a:t>
            </a:r>
          </a:p>
          <a:p>
            <a:pPr lvl="1"/>
            <a:r>
              <a:rPr lang="en-US" dirty="0"/>
              <a:t>Eliminates human error from  manual checks.</a:t>
            </a:r>
          </a:p>
          <a:p>
            <a:pPr marL="0" lvl="1" indent="0">
              <a:buNone/>
            </a:pP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Technology for financial monitoring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>
                <a:ea typeface="ＭＳ Ｐゴシック" pitchFamily="-105" charset="-128"/>
                <a:cs typeface="ＭＳ Ｐゴシック" pitchFamily="-105" charset="-128"/>
              </a:rPr>
              <a:t>A food and beverage control system automates the process of monitoring the flow of food and ingredients and to spot potential cash flow issues to improve stock control.</a:t>
            </a:r>
          </a:p>
          <a:p>
            <a:r>
              <a:rPr lang="en-US" dirty="0">
                <a:ea typeface="ＭＳ Ｐゴシック" pitchFamily="-105" charset="-128"/>
                <a:cs typeface="ＭＳ Ｐゴシック" pitchFamily="-105" charset="-128"/>
              </a:rPr>
              <a:t>Elements of a financial system:</a:t>
            </a:r>
          </a:p>
          <a:p>
            <a:pPr lvl="1"/>
            <a:r>
              <a:rPr lang="en-US" dirty="0"/>
              <a:t>Stock control</a:t>
            </a:r>
          </a:p>
          <a:p>
            <a:pPr lvl="1"/>
            <a:r>
              <a:rPr lang="en-US" dirty="0"/>
              <a:t>Recipe and menu costing</a:t>
            </a:r>
          </a:p>
          <a:p>
            <a:pPr lvl="1"/>
            <a:r>
              <a:rPr lang="en-US" dirty="0"/>
              <a:t>Nutritional analysis</a:t>
            </a:r>
          </a:p>
          <a:p>
            <a:pPr lvl="1"/>
            <a:r>
              <a:rPr lang="en-US" dirty="0"/>
              <a:t>Sales analysis</a:t>
            </a:r>
          </a:p>
          <a:p>
            <a:pPr lvl="1"/>
            <a:r>
              <a:rPr lang="en-US" dirty="0"/>
              <a:t>Budget control</a:t>
            </a:r>
          </a:p>
          <a:p>
            <a:pPr lvl="1"/>
            <a:r>
              <a:rPr lang="en-US" dirty="0"/>
              <a:t>Point of sales.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43E4C62-173E-439B-8D0F-74BF82CA8663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36096" y="3454400"/>
            <a:ext cx="2438400" cy="1706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905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Equipment technology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>
                <a:ea typeface="ＭＳ Ｐゴシック" pitchFamily="-105" charset="-128"/>
                <a:cs typeface="ＭＳ Ｐゴシック" pitchFamily="-105" charset="-128"/>
              </a:rPr>
              <a:t>Modern cooking equipment is designed to provide:</a:t>
            </a:r>
          </a:p>
          <a:p>
            <a:pPr lvl="1"/>
            <a:r>
              <a:rPr lang="en-US" dirty="0"/>
              <a:t>smart ovens</a:t>
            </a:r>
          </a:p>
          <a:p>
            <a:pPr lvl="1"/>
            <a:r>
              <a:rPr lang="en-US" dirty="0"/>
              <a:t>digital control panels</a:t>
            </a:r>
          </a:p>
          <a:p>
            <a:pPr lvl="1"/>
            <a:r>
              <a:rPr lang="en-US" dirty="0"/>
              <a:t>programmable options</a:t>
            </a:r>
          </a:p>
          <a:p>
            <a:pPr lvl="1"/>
            <a:r>
              <a:rPr lang="en-US" dirty="0"/>
              <a:t>temperature probe features</a:t>
            </a:r>
          </a:p>
          <a:p>
            <a:pPr lvl="1"/>
            <a:r>
              <a:rPr lang="en-US" dirty="0"/>
              <a:t>combination cooking methods</a:t>
            </a:r>
          </a:p>
          <a:p>
            <a:pPr lvl="1"/>
            <a:r>
              <a:rPr lang="en-US" dirty="0" err="1"/>
              <a:t>pressurised</a:t>
            </a:r>
            <a:r>
              <a:rPr lang="en-US" dirty="0"/>
              <a:t> systems</a:t>
            </a:r>
          </a:p>
          <a:p>
            <a:pPr lvl="1"/>
            <a:r>
              <a:rPr lang="en-US" dirty="0"/>
              <a:t>remote access for controlling settings.</a:t>
            </a:r>
          </a:p>
          <a:p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964EC7E-02B6-42A5-A460-2ADEC4118B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6444" y="1988840"/>
            <a:ext cx="4613614" cy="3070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449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Operational technology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>
                <a:ea typeface="ＭＳ Ｐゴシック" pitchFamily="-105" charset="-128"/>
                <a:cs typeface="ＭＳ Ｐゴシック" pitchFamily="-105" charset="-128"/>
              </a:rPr>
              <a:t>Systems are available to support the operational needs of a kitchen to save time and increase efficiency.</a:t>
            </a:r>
          </a:p>
          <a:p>
            <a:r>
              <a:rPr lang="en-US" dirty="0">
                <a:ea typeface="ＭＳ Ｐゴシック" pitchFamily="-105" charset="-128"/>
                <a:cs typeface="ＭＳ Ｐゴシック" pitchFamily="-105" charset="-128"/>
              </a:rPr>
              <a:t>Examples include:</a:t>
            </a:r>
          </a:p>
          <a:p>
            <a:pPr lvl="1"/>
            <a:r>
              <a:rPr lang="en-US" dirty="0"/>
              <a:t>staff rostering to manage </a:t>
            </a:r>
            <a:r>
              <a:rPr lang="en-US" dirty="0" err="1"/>
              <a:t>labour</a:t>
            </a:r>
            <a:r>
              <a:rPr lang="en-US" dirty="0"/>
              <a:t> costs and linked to payroll systems</a:t>
            </a:r>
          </a:p>
          <a:p>
            <a:pPr lvl="1"/>
            <a:r>
              <a:rPr lang="en-US" dirty="0"/>
              <a:t>databases of menus/customers/ingredients</a:t>
            </a:r>
          </a:p>
          <a:p>
            <a:pPr lvl="1"/>
            <a:r>
              <a:rPr lang="en-US" dirty="0"/>
              <a:t>emails for communications</a:t>
            </a:r>
          </a:p>
          <a:p>
            <a:pPr lvl="1"/>
            <a:r>
              <a:rPr lang="en-US" dirty="0"/>
              <a:t>ordering systems linked to suppliers</a:t>
            </a:r>
          </a:p>
          <a:p>
            <a:pPr lvl="1"/>
            <a:r>
              <a:rPr lang="en-US" dirty="0"/>
              <a:t>stock control systems</a:t>
            </a:r>
          </a:p>
          <a:p>
            <a:pPr lvl="1"/>
            <a:r>
              <a:rPr lang="en-US" dirty="0"/>
              <a:t>labelling/dating systems</a:t>
            </a:r>
          </a:p>
          <a:p>
            <a:pPr lvl="1"/>
            <a:r>
              <a:rPr lang="en-US" dirty="0"/>
              <a:t>food safety management systems.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F9D8F1-DFEF-4F94-80A1-11DAEF5C6E02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28184" y="3573016"/>
            <a:ext cx="2307287" cy="2249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368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Staff training technology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>
                <a:ea typeface="ＭＳ Ｐゴシック" pitchFamily="-105" charset="-128"/>
                <a:cs typeface="ＭＳ Ｐゴシック" pitchFamily="-105" charset="-128"/>
              </a:rPr>
              <a:t>Delivering staff training can be costly and it is often difficult to release staff from the kitchen. Technologies provide a solution by:</a:t>
            </a:r>
          </a:p>
          <a:p>
            <a:pPr lvl="1"/>
            <a:r>
              <a:rPr lang="en-US" dirty="0"/>
              <a:t>providing learning packages to meet individual needs</a:t>
            </a:r>
          </a:p>
          <a:p>
            <a:pPr lvl="1"/>
            <a:r>
              <a:rPr lang="en-US" dirty="0"/>
              <a:t>making learning fun and interactive</a:t>
            </a:r>
          </a:p>
          <a:p>
            <a:pPr lvl="1"/>
            <a:r>
              <a:rPr lang="en-US" dirty="0"/>
              <a:t>the facility to be undertaken at the best time for the staff member</a:t>
            </a:r>
          </a:p>
          <a:p>
            <a:pPr lvl="1"/>
            <a:r>
              <a:rPr lang="en-US" dirty="0"/>
              <a:t>allowing staff to complete at own pace</a:t>
            </a:r>
          </a:p>
          <a:p>
            <a:pPr lvl="1"/>
            <a:r>
              <a:rPr lang="en-US" dirty="0"/>
              <a:t>providing instant feedback on results</a:t>
            </a:r>
          </a:p>
          <a:p>
            <a:pPr lvl="1"/>
            <a:r>
              <a:rPr lang="en-US" dirty="0"/>
              <a:t>providing mobile learning</a:t>
            </a:r>
          </a:p>
          <a:p>
            <a:pPr lvl="1"/>
            <a:r>
              <a:rPr lang="en-US" dirty="0"/>
              <a:t>creating virtual learning environments</a:t>
            </a:r>
          </a:p>
          <a:p>
            <a:pPr lvl="1"/>
            <a:r>
              <a:rPr lang="en-US" dirty="0"/>
              <a:t>providing video-based training.</a:t>
            </a:r>
            <a:br>
              <a:rPr lang="en-US" dirty="0"/>
            </a:b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415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Risks of technologies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>
                <a:ea typeface="ＭＳ Ｐゴシック" pitchFamily="-105" charset="-128"/>
                <a:cs typeface="ＭＳ Ｐゴシック" pitchFamily="-105" charset="-128"/>
              </a:rPr>
              <a:t>When using technologies in a kitchen environment there are risks that need to be considered:</a:t>
            </a:r>
          </a:p>
          <a:p>
            <a:pPr lvl="1"/>
            <a:r>
              <a:rPr lang="en-US" dirty="0"/>
              <a:t>Lack of training provided to users</a:t>
            </a:r>
          </a:p>
          <a:p>
            <a:pPr lvl="1"/>
            <a:r>
              <a:rPr lang="en-US" dirty="0"/>
              <a:t>Access to sensitive data by </a:t>
            </a:r>
            <a:r>
              <a:rPr lang="en-US" dirty="0" err="1"/>
              <a:t>unauthorised</a:t>
            </a:r>
            <a:r>
              <a:rPr lang="en-US" dirty="0"/>
              <a:t> users</a:t>
            </a:r>
          </a:p>
          <a:p>
            <a:pPr lvl="1"/>
            <a:r>
              <a:rPr lang="en-US" dirty="0"/>
              <a:t>Failure/breakdowns in technology</a:t>
            </a:r>
          </a:p>
          <a:p>
            <a:pPr lvl="1"/>
            <a:r>
              <a:rPr lang="en-US" dirty="0"/>
              <a:t>Misuse of technologies </a:t>
            </a:r>
          </a:p>
          <a:p>
            <a:pPr lvl="1"/>
            <a:r>
              <a:rPr lang="en-US" dirty="0"/>
              <a:t>Over-reliance on technology.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D3C9CAA-49FB-4E42-893D-FA13D63F56DE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55976" y="3784464"/>
            <a:ext cx="4176464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9668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 to ensure technology is safe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>
                <a:ea typeface="ＭＳ Ｐゴシック" pitchFamily="-105" charset="-128"/>
                <a:cs typeface="ＭＳ Ｐゴシック" pitchFamily="-105" charset="-128"/>
              </a:rPr>
              <a:t>When using technologies in a kitchen environment it is essential that safety is maintained. This can be achieved by implementing:</a:t>
            </a:r>
          </a:p>
          <a:p>
            <a:pPr lvl="1"/>
            <a:r>
              <a:rPr lang="en-US" dirty="0" err="1"/>
              <a:t>Standardised</a:t>
            </a:r>
            <a:r>
              <a:rPr lang="en-US" dirty="0"/>
              <a:t> operating procedures</a:t>
            </a:r>
          </a:p>
          <a:p>
            <a:pPr lvl="1"/>
            <a:r>
              <a:rPr lang="en-US" dirty="0"/>
              <a:t>Checklists </a:t>
            </a:r>
          </a:p>
          <a:p>
            <a:pPr lvl="1"/>
            <a:r>
              <a:rPr lang="en-US" dirty="0"/>
              <a:t>Mentoring of staff when using technology</a:t>
            </a:r>
          </a:p>
          <a:p>
            <a:pPr lvl="1"/>
            <a:r>
              <a:rPr lang="en-US" dirty="0"/>
              <a:t>Supervision of the use of technology</a:t>
            </a:r>
          </a:p>
          <a:p>
            <a:pPr lvl="1"/>
            <a:r>
              <a:rPr lang="en-US" dirty="0"/>
              <a:t>Assessment of team skills in the use of technology</a:t>
            </a:r>
          </a:p>
          <a:p>
            <a:pPr lvl="1"/>
            <a:r>
              <a:rPr lang="en-US" dirty="0"/>
              <a:t>Staff training on systems and equipment.</a:t>
            </a: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B3F4075-D59A-4FBD-87C3-E77A8D9D9E00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72200" y="4149080"/>
            <a:ext cx="2621837" cy="2128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109917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1"/>
  <p:tag name="ARTICULATE_DESIGN_ID_DEFAULT DESIGN" val="hD6ezrom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1053</TotalTime>
  <Words>485</Words>
  <Application>Microsoft Office PowerPoint</Application>
  <PresentationFormat>On-screen Show (4:3)</PresentationFormat>
  <Paragraphs>85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ＭＳ Ｐゴシック</vt:lpstr>
      <vt:lpstr>Arial</vt:lpstr>
      <vt:lpstr>Lucida Grande</vt:lpstr>
      <vt:lpstr>Times New Roman</vt:lpstr>
      <vt:lpstr>Default Design</vt:lpstr>
      <vt:lpstr>Kitchen technologies</vt:lpstr>
      <vt:lpstr>Tecnology used in moder professional kitchens</vt:lpstr>
      <vt:lpstr>Temperature control technology</vt:lpstr>
      <vt:lpstr>Technology for financial monitoring</vt:lpstr>
      <vt:lpstr>Equipment technology</vt:lpstr>
      <vt:lpstr>Operational technology</vt:lpstr>
      <vt:lpstr>Staff training technology</vt:lpstr>
      <vt:lpstr>Risks of technologies</vt:lpstr>
      <vt:lpstr>Methods to ensure technology is safe</vt:lpstr>
      <vt:lpstr>How technology supports kitchen operations</vt:lpstr>
      <vt:lpstr>PowerPoint Presentation</vt:lpstr>
    </vt:vector>
  </TitlesOfParts>
  <Company>City &amp; Guilds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janicec</dc:creator>
  <cp:lastModifiedBy>Fiona Freel</cp:lastModifiedBy>
  <cp:revision>120</cp:revision>
  <dcterms:created xsi:type="dcterms:W3CDTF">2013-05-28T00:38:54Z</dcterms:created>
  <dcterms:modified xsi:type="dcterms:W3CDTF">2020-04-30T09:12:10Z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3F7017E5-A1C9-44FD-B21D-8C220251514B</vt:lpwstr>
  </property>
  <property fmtid="{D5CDD505-2E9C-101B-9397-08002B2CF9AE}" pid="3" name="ArticulatePath">
    <vt:lpwstr>8064_l3_303_PPT2</vt:lpwstr>
  </property>
</Properties>
</file>