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1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28" r:id="rId11"/>
    <p:sldId id="348" r:id="rId12"/>
    <p:sldId id="349" r:id="rId13"/>
    <p:sldId id="267" r:id="rId14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</a:t>
            </a:r>
            <a:r>
              <a:rPr lang="en-US" sz="1100" dirty="0" smtClean="0"/>
              <a:t>2020 </a:t>
            </a:r>
            <a:r>
              <a:rPr lang="en-US" sz="1100" dirty="0"/>
              <a:t>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13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>
                <a:ea typeface="ＭＳ Ｐゴシック" pitchFamily="-105" charset="-128"/>
                <a:cs typeface="ＭＳ Ｐゴシック" pitchFamily="-105" charset="-128"/>
              </a:rPr>
              <a:t>Managing resources</a:t>
            </a: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303: Contribute to business success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Recruiting staff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46088" y="1292314"/>
            <a:ext cx="8229600" cy="47561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AU" dirty="0"/>
              <a:t>Managing the human resources is an increasingly important skill as staff costs are a key cost incurred by the business. </a:t>
            </a:r>
          </a:p>
          <a:p>
            <a:pPr>
              <a:spcBef>
                <a:spcPts val="600"/>
              </a:spcBef>
              <a:defRPr/>
            </a:pPr>
            <a:r>
              <a:rPr lang="en-AU" dirty="0"/>
              <a:t>An effective recruitment and selection process will:</a:t>
            </a:r>
          </a:p>
          <a:p>
            <a:pPr lvl="1"/>
            <a:r>
              <a:rPr lang="en-US" dirty="0"/>
              <a:t>reduce staff turnover and increase staff morale</a:t>
            </a:r>
          </a:p>
          <a:p>
            <a:pPr lvl="1"/>
            <a:r>
              <a:rPr lang="en-US" dirty="0"/>
              <a:t>help to reduce costs by ensuring staff with the required skills and experience are employed</a:t>
            </a:r>
          </a:p>
          <a:p>
            <a:pPr lvl="1"/>
            <a:r>
              <a:rPr lang="en-US" dirty="0"/>
              <a:t>reduce time required for training new staff</a:t>
            </a:r>
          </a:p>
          <a:p>
            <a:pPr lvl="1"/>
            <a:r>
              <a:rPr lang="en-US" dirty="0"/>
              <a:t>build a strong kitchen team to meet the business needs</a:t>
            </a:r>
          </a:p>
          <a:p>
            <a:pPr lvl="1"/>
            <a:r>
              <a:rPr lang="en-US" dirty="0"/>
              <a:t>build the reputation of the business as a place to work.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sz="16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45056" cy="720080"/>
          </a:xfrm>
        </p:spPr>
        <p:txBody>
          <a:bodyPr/>
          <a:lstStyle/>
          <a:p>
            <a:r>
              <a:rPr lang="en-US" dirty="0"/>
              <a:t>How a chef de </a:t>
            </a:r>
            <a:r>
              <a:rPr lang="en-US" dirty="0" err="1"/>
              <a:t>partie</a:t>
            </a:r>
            <a:r>
              <a:rPr lang="en-US" dirty="0"/>
              <a:t> can contribute to the recruitment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identify recruitment needs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contribute to the development of job descriptions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recognise suitable candidates – internal/external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screen applicants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interview applicants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support in the selection of staff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feedback on trials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induct new staff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coach and mentor during probation periods.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 lvl="1"/>
            <a:endParaRPr lang="en-US" sz="1600" dirty="0"/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32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45056" cy="720080"/>
          </a:xfrm>
        </p:spPr>
        <p:txBody>
          <a:bodyPr/>
          <a:lstStyle/>
          <a:p>
            <a:r>
              <a:rPr lang="en-US" dirty="0"/>
              <a:t>How training and development support staff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upskilling staff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investment in continuous professional development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improves employee performance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employees feel valued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increased accountability 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increased pride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increased opportunities for promotion – monetary gain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increased employee satisfaction.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endParaRPr lang="en-AU" altLang="en-US" dirty="0"/>
          </a:p>
          <a:p>
            <a:pPr lvl="1"/>
            <a:endParaRPr lang="en-US" sz="1600" dirty="0"/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23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 chef de partie has to manage both physical and human resources within a section to ensure budgets are met and profit margins achieved.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Physical resources:</a:t>
            </a:r>
          </a:p>
          <a:p>
            <a:pPr lvl="1"/>
            <a:r>
              <a:rPr lang="en-US" dirty="0"/>
              <a:t>equipment – small and large</a:t>
            </a:r>
          </a:p>
          <a:p>
            <a:pPr lvl="1"/>
            <a:r>
              <a:rPr lang="en-US" dirty="0"/>
              <a:t>commodities and ingredients to produce menu items</a:t>
            </a:r>
          </a:p>
          <a:p>
            <a:pPr lvl="1"/>
            <a:r>
              <a:rPr lang="en-US" dirty="0"/>
              <a:t>cleaning chemicals.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Human resources: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staff – skilled and unskilled.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20D12-DB2B-4790-B4CB-3B7833CE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686" y="3933056"/>
            <a:ext cx="2926517" cy="21948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required to manage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 chef de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partie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requires a range of information to be able to manage resources, including:</a:t>
            </a:r>
          </a:p>
          <a:p>
            <a:pPr lvl="1"/>
            <a:r>
              <a:rPr lang="en-US" dirty="0"/>
              <a:t>budgetary sources</a:t>
            </a:r>
          </a:p>
          <a:p>
            <a:pPr lvl="1"/>
            <a:r>
              <a:rPr lang="en-US" dirty="0"/>
              <a:t>number of covers/guests</a:t>
            </a:r>
          </a:p>
          <a:p>
            <a:pPr lvl="1"/>
            <a:r>
              <a:rPr lang="en-US" dirty="0"/>
              <a:t>previous sales records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food costs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staff costs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overheads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cost of ingredients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equipment costs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loss leaders.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42419-147E-4669-9171-4461707A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924944"/>
            <a:ext cx="337537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Budgets are set to estimate the revenue and expenses forecast for the week, month or year. A budget:</a:t>
            </a:r>
          </a:p>
          <a:p>
            <a:pPr lvl="1"/>
            <a:r>
              <a:rPr lang="en-US" dirty="0"/>
              <a:t>provides a model of how a business might/should perform</a:t>
            </a:r>
          </a:p>
          <a:p>
            <a:pPr lvl="1"/>
            <a:r>
              <a:rPr lang="en-US" dirty="0"/>
              <a:t>allocates resources</a:t>
            </a:r>
          </a:p>
          <a:p>
            <a:pPr lvl="1"/>
            <a:r>
              <a:rPr lang="en-US" dirty="0"/>
              <a:t>provides a benchmark for controlling on going activities</a:t>
            </a:r>
          </a:p>
          <a:p>
            <a:pPr lvl="1"/>
            <a:r>
              <a:rPr lang="en-US" dirty="0"/>
              <a:t>provides a basis for evaluating performance of teams and </a:t>
            </a:r>
            <a:r>
              <a:rPr lang="en-US" dirty="0" err="1"/>
              <a:t>organisations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lvl="1" indent="0">
              <a:buNone/>
            </a:pPr>
            <a:r>
              <a:rPr lang="en-US" dirty="0"/>
              <a:t>Two types of budget:</a:t>
            </a:r>
          </a:p>
          <a:p>
            <a:pPr lvl="1"/>
            <a:r>
              <a:rPr lang="en-US" dirty="0"/>
              <a:t>capital budget – assets and liabilities</a:t>
            </a:r>
          </a:p>
          <a:p>
            <a:pPr lvl="1"/>
            <a:r>
              <a:rPr lang="en-US" dirty="0"/>
              <a:t>operational budget – day-to-day </a:t>
            </a:r>
          </a:p>
          <a:p>
            <a:pPr marL="0" lvl="1" indent="0">
              <a:buNone/>
            </a:pPr>
            <a:r>
              <a:rPr lang="en-US" dirty="0"/>
              <a:t>   income and expenditure. 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058D4-3D6C-47A8-A064-61D982E7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915951"/>
            <a:ext cx="3154862" cy="21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0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budget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sz="1800" dirty="0"/>
              <a:t>Agreed budgets and their achievement mean that the business will perform within the set parameters. </a:t>
            </a:r>
          </a:p>
          <a:p>
            <a:pPr lvl="1"/>
            <a:r>
              <a:rPr lang="en-GB" sz="1800" dirty="0"/>
              <a:t>Whilst budgets are an estimate they are normally based on historical data or a defined data set of projected customer visits and average revenue.</a:t>
            </a:r>
          </a:p>
          <a:p>
            <a:pPr lvl="1"/>
            <a:r>
              <a:rPr lang="en-GB" sz="1800" dirty="0"/>
              <a:t>Budgets are broken into overall budgets for the business as a whole but also broken into smaller sub-components usually based on the cost centre, e.g. kitchen, F&amp;B.</a:t>
            </a:r>
          </a:p>
          <a:p>
            <a:pPr lvl="1"/>
            <a:r>
              <a:rPr lang="en-GB" sz="1800" dirty="0"/>
              <a:t>The cost centre can then be broken into smaller parts for the kitchen. This would mean breakfast, lunch, room service and dinner or banqueting.</a:t>
            </a:r>
          </a:p>
          <a:p>
            <a:pPr lvl="1"/>
            <a:r>
              <a:rPr lang="en-GB" sz="1800" dirty="0"/>
              <a:t>The targets are set and measured each week or month against the actual revenue and expenses.</a:t>
            </a:r>
          </a:p>
          <a:p>
            <a:pPr lvl="1"/>
            <a:r>
              <a:rPr lang="en-GB" sz="1800" dirty="0"/>
              <a:t>This allows for adjustments on an ongoing basis and also highlights any areas that are underperforming.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7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A chef de </a:t>
            </a:r>
            <a:r>
              <a:rPr lang="en-AU" altLang="en-US" dirty="0" err="1"/>
              <a:t>partie</a:t>
            </a:r>
            <a:r>
              <a:rPr lang="en-AU" altLang="en-US" dirty="0"/>
              <a:t> will be required to work with a number of different budgets, including:</a:t>
            </a:r>
          </a:p>
          <a:p>
            <a:pPr lvl="1"/>
            <a:r>
              <a:rPr lang="en-US" dirty="0"/>
              <a:t>forecasting</a:t>
            </a:r>
          </a:p>
          <a:p>
            <a:pPr lvl="1"/>
            <a:r>
              <a:rPr lang="en-US" dirty="0"/>
              <a:t>financial </a:t>
            </a:r>
          </a:p>
          <a:p>
            <a:pPr lvl="1"/>
            <a:r>
              <a:rPr lang="en-US" dirty="0"/>
              <a:t>revenue </a:t>
            </a:r>
          </a:p>
          <a:p>
            <a:pPr lvl="1"/>
            <a:r>
              <a:rPr lang="en-US" dirty="0"/>
              <a:t>cost of sales</a:t>
            </a:r>
          </a:p>
          <a:p>
            <a:pPr lvl="1"/>
            <a:r>
              <a:rPr lang="en-US" dirty="0"/>
              <a:t>staff costs/payroll</a:t>
            </a:r>
          </a:p>
          <a:p>
            <a:pPr lvl="1"/>
            <a:r>
              <a:rPr lang="en-US" dirty="0"/>
              <a:t>overheads</a:t>
            </a:r>
          </a:p>
          <a:p>
            <a:pPr lvl="1"/>
            <a:r>
              <a:rPr lang="en-US" dirty="0"/>
              <a:t>waste management.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C0CE-DB7D-4B85-93F4-286FCC75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060848"/>
            <a:ext cx="4329457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30080"/>
            <a:ext cx="8345056" cy="466672"/>
          </a:xfrm>
        </p:spPr>
        <p:txBody>
          <a:bodyPr/>
          <a:lstStyle/>
          <a:p>
            <a:r>
              <a:rPr lang="en-US" dirty="0"/>
              <a:t>How a chef de </a:t>
            </a:r>
            <a:r>
              <a:rPr lang="en-US" dirty="0" err="1"/>
              <a:t>partie</a:t>
            </a:r>
            <a:r>
              <a:rPr lang="en-US" dirty="0"/>
              <a:t> can contribute to budget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Budgets for the business will be set by the management team and disseminated to the kitchen team. The chef de </a:t>
            </a:r>
            <a:r>
              <a:rPr lang="en-AU" altLang="en-US" dirty="0" err="1"/>
              <a:t>partie</a:t>
            </a:r>
            <a:r>
              <a:rPr lang="en-AU" altLang="en-US" dirty="0"/>
              <a:t> will play an active role in ensuring budgets are met for their section through: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implementing planning strategies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managing resources effectively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setting goals/targets/KPIs for the team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monitoring goals and targets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responding to issues in a timely manner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evaluating team/individual performance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identifying areas for improvement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implementing improvements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performance managing staff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implementing training and development plans.</a:t>
            </a:r>
          </a:p>
          <a:p>
            <a:pPr lvl="1"/>
            <a:endParaRPr lang="en-US" sz="1600" dirty="0"/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D69CE-06CE-48B4-BFB3-146AA77C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45" y="2276872"/>
            <a:ext cx="3145555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7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45056" cy="504056"/>
          </a:xfrm>
        </p:spPr>
        <p:txBody>
          <a:bodyPr/>
          <a:lstStyle/>
          <a:p>
            <a:r>
              <a:rPr lang="en-US" dirty="0"/>
              <a:t>Contributing to business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A kitchen team play a key role in contributing to a businesses performance by: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operating within budgets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effective use of staff 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effective use of ingredients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production of food to meet service times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meeting guest expectations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working as a team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working with other departments to meet guest needs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retaining staff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responding positively to feedback.</a:t>
            </a:r>
          </a:p>
          <a:p>
            <a:pPr lvl="1"/>
            <a:endParaRPr lang="en-US" sz="1600" dirty="0"/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59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45056" cy="504056"/>
          </a:xfrm>
        </p:spPr>
        <p:txBody>
          <a:bodyPr/>
          <a:lstStyle/>
          <a:p>
            <a:r>
              <a:rPr lang="en-US" dirty="0"/>
              <a:t>Contributing to business profitability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A kitchen team play a key role in contributing to the profitability of a businesses by: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managing resources effectively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generating new menu items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upselling through specials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finding efficiencies across the kitchen operation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using less electricity, gas and water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reducing waste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adopting a sustainable approach.</a:t>
            </a:r>
          </a:p>
          <a:p>
            <a:pPr lvl="1"/>
            <a:endParaRPr lang="en-US" sz="1600" dirty="0"/>
          </a:p>
          <a:p>
            <a:pPr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497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ARTICULATE_DESIGN_ID_DEFAULT DESIGN" val="dEYjNmp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737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Lucida Grande</vt:lpstr>
      <vt:lpstr>Times New Roman</vt:lpstr>
      <vt:lpstr>Default Design</vt:lpstr>
      <vt:lpstr>Managing resources</vt:lpstr>
      <vt:lpstr>Managing resources</vt:lpstr>
      <vt:lpstr>Information required to manage resources</vt:lpstr>
      <vt:lpstr>Purpose of a budget</vt:lpstr>
      <vt:lpstr>Purpose of a budget continued</vt:lpstr>
      <vt:lpstr>Types of budgets</vt:lpstr>
      <vt:lpstr>How a chef de partie can contribute to budget demands</vt:lpstr>
      <vt:lpstr>Contributing to business performance</vt:lpstr>
      <vt:lpstr>Contributing to business profitability</vt:lpstr>
      <vt:lpstr>Recruiting staff</vt:lpstr>
      <vt:lpstr>How a chef de partie can contribute to the recruitment process</vt:lpstr>
      <vt:lpstr>How training and development support staff retention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120</cp:revision>
  <dcterms:created xsi:type="dcterms:W3CDTF">2013-05-28T00:38:54Z</dcterms:created>
  <dcterms:modified xsi:type="dcterms:W3CDTF">2020-04-30T09:11:38Z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97C9CB5E-72CE-4C7D-B189-B1397E6E5ECB</vt:lpwstr>
  </property>
  <property fmtid="{D5CDD505-2E9C-101B-9397-08002B2CF9AE}" pid="3" name="ArticulatePath">
    <vt:lpwstr>8064_l3_303_PPT3</vt:lpwstr>
  </property>
</Properties>
</file>