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1" r:id="rId3"/>
    <p:sldId id="343" r:id="rId4"/>
    <p:sldId id="341" r:id="rId5"/>
    <p:sldId id="342" r:id="rId6"/>
    <p:sldId id="344" r:id="rId7"/>
    <p:sldId id="328" r:id="rId8"/>
    <p:sldId id="346" r:id="rId9"/>
    <p:sldId id="345" r:id="rId10"/>
    <p:sldId id="330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5" r:id="rId19"/>
    <p:sldId id="356" r:id="rId20"/>
    <p:sldId id="267" r:id="rId21"/>
  </p:sldIdLst>
  <p:sldSz cx="9144000" cy="6858000" type="screen4x3"/>
  <p:notesSz cx="6858000" cy="9144000"/>
  <p:custDataLst>
    <p:tags r:id="rId2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</a:t>
            </a:r>
            <a:r>
              <a:rPr lang="en-GB" sz="1400" b="1" dirty="0">
                <a:solidFill>
                  <a:schemeClr val="bg1"/>
                </a:solidFill>
              </a:rPr>
              <a:t>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20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Delivering </a:t>
            </a:r>
            <a:r>
              <a:rPr lang="en-GB">
                <a:ea typeface="ＭＳ Ｐゴシック" pitchFamily="-105" charset="-128"/>
                <a:cs typeface="ＭＳ Ｐゴシック" pitchFamily="-105" charset="-128"/>
              </a:rPr>
              <a:t>skills training</a:t>
            </a: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303: Contribute to business success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Identifying training needs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40768"/>
            <a:ext cx="8229600" cy="4786982"/>
          </a:xfrm>
        </p:spPr>
        <p:txBody>
          <a:bodyPr/>
          <a:lstStyle/>
          <a:p>
            <a:pPr>
              <a:defRPr/>
            </a:pPr>
            <a:r>
              <a:rPr lang="en-US" dirty="0"/>
              <a:t>It is the responsibility of a chef de </a:t>
            </a:r>
            <a:r>
              <a:rPr lang="en-US" dirty="0" err="1"/>
              <a:t>partie</a:t>
            </a:r>
            <a:r>
              <a:rPr lang="en-US" dirty="0"/>
              <a:t> to identify the training needs of individuals and the team to develop skills whilst ensuring standards are maintained.</a:t>
            </a:r>
          </a:p>
          <a:p>
            <a:pPr lvl="2">
              <a:defRPr/>
            </a:pPr>
            <a:r>
              <a:rPr lang="en-US" sz="2000" dirty="0"/>
              <a:t>Training needs may be identified due to:</a:t>
            </a:r>
          </a:p>
          <a:p>
            <a:pPr lvl="3">
              <a:defRPr/>
            </a:pPr>
            <a:r>
              <a:rPr lang="en-US" sz="2000" dirty="0"/>
              <a:t>new staff being employed</a:t>
            </a:r>
          </a:p>
          <a:p>
            <a:pPr lvl="3">
              <a:defRPr/>
            </a:pPr>
            <a:r>
              <a:rPr lang="en-US" sz="2000" dirty="0"/>
              <a:t>underperformance in the team</a:t>
            </a:r>
          </a:p>
          <a:p>
            <a:pPr lvl="3">
              <a:defRPr/>
            </a:pPr>
            <a:r>
              <a:rPr lang="en-US" sz="2000" dirty="0"/>
              <a:t>new equipment being installed</a:t>
            </a:r>
          </a:p>
          <a:p>
            <a:pPr lvl="3">
              <a:defRPr/>
            </a:pPr>
            <a:r>
              <a:rPr lang="en-US" sz="2000" dirty="0"/>
              <a:t>new techniques being introduced</a:t>
            </a:r>
          </a:p>
          <a:p>
            <a:pPr lvl="3">
              <a:defRPr/>
            </a:pPr>
            <a:r>
              <a:rPr lang="en-US" sz="2000" dirty="0"/>
              <a:t>new dishes on the menu</a:t>
            </a:r>
          </a:p>
          <a:p>
            <a:pPr lvl="3">
              <a:defRPr/>
            </a:pPr>
            <a:r>
              <a:rPr lang="en-US" sz="2000" dirty="0"/>
              <a:t>legislative requirements</a:t>
            </a:r>
          </a:p>
          <a:p>
            <a:pPr lvl="3">
              <a:defRPr/>
            </a:pPr>
            <a:r>
              <a:rPr lang="en-US" sz="2000" dirty="0"/>
              <a:t>development of individuals</a:t>
            </a:r>
          </a:p>
          <a:p>
            <a:pPr lvl="3">
              <a:defRPr/>
            </a:pPr>
            <a:r>
              <a:rPr lang="en-US" sz="2000" dirty="0"/>
              <a:t>team members undertaking a new role</a:t>
            </a:r>
          </a:p>
          <a:p>
            <a:pPr lvl="3">
              <a:defRPr/>
            </a:pPr>
            <a:r>
              <a:rPr lang="en-US" sz="2000" dirty="0"/>
              <a:t>customer feedback.</a:t>
            </a:r>
          </a:p>
          <a:p>
            <a:pPr lvl="3"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611502-AE1A-46AC-8F57-12B54CE97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2924944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Methods for identifying training needs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defRPr/>
            </a:pPr>
            <a:r>
              <a:rPr lang="en-US" dirty="0"/>
              <a:t>A chef de </a:t>
            </a:r>
            <a:r>
              <a:rPr lang="en-US" dirty="0" err="1"/>
              <a:t>partie</a:t>
            </a:r>
            <a:r>
              <a:rPr lang="en-US" dirty="0"/>
              <a:t> can use a number of methods to identify training needs within the team, including:</a:t>
            </a:r>
          </a:p>
          <a:p>
            <a:pPr lvl="3">
              <a:defRPr/>
            </a:pPr>
            <a:r>
              <a:rPr lang="en-US" sz="2000" dirty="0"/>
              <a:t>observation of practices and procedures</a:t>
            </a:r>
          </a:p>
          <a:p>
            <a:pPr lvl="3">
              <a:defRPr/>
            </a:pPr>
            <a:r>
              <a:rPr lang="en-US" sz="2000" dirty="0"/>
              <a:t>questioning individuals and the team</a:t>
            </a:r>
          </a:p>
          <a:p>
            <a:pPr lvl="3">
              <a:defRPr/>
            </a:pPr>
            <a:r>
              <a:rPr lang="en-US" sz="2000" dirty="0"/>
              <a:t>interviewing individuals </a:t>
            </a:r>
          </a:p>
          <a:p>
            <a:pPr lvl="3">
              <a:defRPr/>
            </a:pPr>
            <a:r>
              <a:rPr lang="en-US" sz="2000" dirty="0"/>
              <a:t>during an induction session</a:t>
            </a:r>
          </a:p>
          <a:p>
            <a:pPr lvl="3">
              <a:defRPr/>
            </a:pPr>
            <a:r>
              <a:rPr lang="en-US" sz="2000" dirty="0"/>
              <a:t>during appraisals</a:t>
            </a:r>
          </a:p>
          <a:p>
            <a:pPr lvl="3">
              <a:defRPr/>
            </a:pPr>
            <a:r>
              <a:rPr lang="en-US" sz="2000" dirty="0"/>
              <a:t>through guest feedback</a:t>
            </a:r>
          </a:p>
          <a:p>
            <a:pPr lvl="3">
              <a:defRPr/>
            </a:pPr>
            <a:r>
              <a:rPr lang="en-US" sz="2000" dirty="0"/>
              <a:t>through peer feedback</a:t>
            </a:r>
          </a:p>
          <a:p>
            <a:pPr lvl="3">
              <a:defRPr/>
            </a:pPr>
            <a:r>
              <a:rPr lang="en-US" sz="2000" dirty="0"/>
              <a:t>by carrying out a skills audit.</a:t>
            </a:r>
          </a:p>
          <a:p>
            <a:pPr marL="0" lvl="3" indent="0">
              <a:buNone/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3D79C-6C3F-4A22-8D57-D99A34EDB64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5169" y="3140967"/>
            <a:ext cx="4939293" cy="298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55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Structured training plans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defRPr/>
            </a:pPr>
            <a:r>
              <a:rPr lang="en-US" dirty="0"/>
              <a:t>A structured training plan should clearly detail:</a:t>
            </a:r>
            <a:endParaRPr lang="en-US" sz="2000" dirty="0"/>
          </a:p>
          <a:p>
            <a:pPr lvl="3">
              <a:defRPr/>
            </a:pPr>
            <a:r>
              <a:rPr lang="en-US" sz="2000" dirty="0"/>
              <a:t>goals</a:t>
            </a:r>
          </a:p>
          <a:p>
            <a:pPr lvl="3">
              <a:defRPr/>
            </a:pPr>
            <a:r>
              <a:rPr lang="en-US" sz="2000" dirty="0"/>
              <a:t>schedule of training to be delivered</a:t>
            </a:r>
          </a:p>
          <a:p>
            <a:pPr lvl="3">
              <a:defRPr/>
            </a:pPr>
            <a:r>
              <a:rPr lang="en-US" sz="2000" dirty="0"/>
              <a:t>timeframe for completing the training</a:t>
            </a:r>
          </a:p>
          <a:p>
            <a:pPr lvl="3">
              <a:defRPr/>
            </a:pPr>
            <a:r>
              <a:rPr lang="en-US" sz="2000" dirty="0"/>
              <a:t>outline of the activities</a:t>
            </a:r>
          </a:p>
          <a:p>
            <a:pPr lvl="3">
              <a:defRPr/>
            </a:pPr>
            <a:r>
              <a:rPr lang="en-US" sz="2000" dirty="0"/>
              <a:t>who will be delivering the training</a:t>
            </a:r>
          </a:p>
          <a:p>
            <a:pPr marL="0" lvl="3" indent="0">
              <a:buNone/>
              <a:defRPr/>
            </a:pPr>
            <a:endParaRPr lang="en-US" sz="2000" dirty="0"/>
          </a:p>
          <a:p>
            <a:pPr marL="0" lvl="3" indent="0">
              <a:buNone/>
              <a:defRPr/>
            </a:pPr>
            <a:r>
              <a:rPr lang="en-US" sz="2000" dirty="0"/>
              <a:t>It should provide: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consistent high-quality training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measurable outcomes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certainty of the quality and impact of training.</a:t>
            </a:r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BDA396-0C1A-41EF-8F91-965A820C5BC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2382404"/>
            <a:ext cx="3452564" cy="20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42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Importance of structured training plans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lvl="3" indent="0">
              <a:buNone/>
              <a:defRPr/>
            </a:pPr>
            <a:r>
              <a:rPr lang="en-US" sz="2000" dirty="0"/>
              <a:t>The aim of a structure training plan is to:</a:t>
            </a:r>
          </a:p>
          <a:p>
            <a:pPr marL="0" lvl="3" indent="0">
              <a:buNone/>
              <a:defRPr/>
            </a:pPr>
            <a:endParaRPr lang="en-US" sz="2000" dirty="0"/>
          </a:p>
          <a:p>
            <a:pPr lvl="3">
              <a:defRPr/>
            </a:pPr>
            <a:r>
              <a:rPr lang="en-US" sz="2000" dirty="0"/>
              <a:t>address the learning needs of all employees</a:t>
            </a:r>
          </a:p>
          <a:p>
            <a:pPr lvl="3">
              <a:defRPr/>
            </a:pPr>
            <a:r>
              <a:rPr lang="en-US" sz="2000" dirty="0"/>
              <a:t>be cohesive</a:t>
            </a:r>
          </a:p>
          <a:p>
            <a:pPr lvl="3">
              <a:defRPr/>
            </a:pPr>
            <a:r>
              <a:rPr lang="en-US" sz="2000" dirty="0"/>
              <a:t>ensure efficient use of resources</a:t>
            </a:r>
          </a:p>
          <a:p>
            <a:pPr lvl="3">
              <a:defRPr/>
            </a:pPr>
            <a:r>
              <a:rPr lang="en-US" sz="2000" dirty="0"/>
              <a:t>follow a logical sequence</a:t>
            </a:r>
          </a:p>
          <a:p>
            <a:pPr lvl="3">
              <a:defRPr/>
            </a:pPr>
            <a:r>
              <a:rPr lang="en-US" sz="2000" dirty="0"/>
              <a:t>build on prior knowledge and </a:t>
            </a:r>
            <a:br>
              <a:rPr lang="en-US" sz="2000" dirty="0"/>
            </a:br>
            <a:r>
              <a:rPr lang="en-US" sz="2000" dirty="0"/>
              <a:t>understanding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provide consistency across the </a:t>
            </a:r>
            <a:br>
              <a:rPr lang="en-US" sz="2000" dirty="0"/>
            </a:br>
            <a:r>
              <a:rPr lang="en-US" sz="2000" dirty="0"/>
              <a:t>department/business.</a:t>
            </a:r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800787-93C7-4EF8-9674-7EBA2F6DC90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2996952"/>
            <a:ext cx="2850058" cy="285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48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Content of a training plan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lvl="3" indent="0">
              <a:buNone/>
              <a:defRPr/>
            </a:pPr>
            <a:r>
              <a:rPr lang="en-US" sz="2000" dirty="0"/>
              <a:t>There are a number of training plan templates that can be used but the key information to include is:</a:t>
            </a:r>
          </a:p>
          <a:p>
            <a:pPr marL="0" lvl="3" indent="0">
              <a:buNone/>
              <a:defRPr/>
            </a:pPr>
            <a:endParaRPr lang="en-US" sz="2000" dirty="0"/>
          </a:p>
          <a:p>
            <a:pPr lvl="3">
              <a:defRPr/>
            </a:pPr>
            <a:r>
              <a:rPr lang="en-US" sz="2000" dirty="0"/>
              <a:t>objectives</a:t>
            </a:r>
          </a:p>
          <a:p>
            <a:pPr lvl="3">
              <a:defRPr/>
            </a:pPr>
            <a:r>
              <a:rPr lang="en-US" sz="2000" dirty="0"/>
              <a:t>skills and knowledge to be developed</a:t>
            </a:r>
          </a:p>
          <a:p>
            <a:pPr lvl="3">
              <a:defRPr/>
            </a:pPr>
            <a:r>
              <a:rPr lang="en-US" sz="2000" dirty="0"/>
              <a:t>duration</a:t>
            </a:r>
          </a:p>
          <a:p>
            <a:pPr lvl="3">
              <a:defRPr/>
            </a:pPr>
            <a:r>
              <a:rPr lang="en-US" sz="2000" dirty="0"/>
              <a:t>resources required</a:t>
            </a:r>
          </a:p>
          <a:p>
            <a:pPr lvl="3">
              <a:defRPr/>
            </a:pPr>
            <a:r>
              <a:rPr lang="en-US" sz="2000" dirty="0"/>
              <a:t>responsibilities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costs.</a:t>
            </a:r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5F796-0D7D-4944-AC36-2E06B18C172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3501008"/>
            <a:ext cx="3024336" cy="201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Planning consideration for training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lvl="3" indent="0">
              <a:buNone/>
              <a:defRPr/>
            </a:pPr>
            <a:r>
              <a:rPr lang="en-US" sz="2000" dirty="0"/>
              <a:t>When planning training there are a number of factors to be considered including:</a:t>
            </a:r>
          </a:p>
          <a:p>
            <a:pPr lvl="3">
              <a:defRPr/>
            </a:pPr>
            <a:r>
              <a:rPr lang="en-US" sz="2000" dirty="0"/>
              <a:t>aims and objectives of the training</a:t>
            </a:r>
          </a:p>
          <a:p>
            <a:pPr lvl="3">
              <a:defRPr/>
            </a:pPr>
            <a:r>
              <a:rPr lang="en-US" sz="2000" dirty="0"/>
              <a:t>methods of delivery</a:t>
            </a:r>
            <a:br>
              <a:rPr lang="en-US" sz="2000" dirty="0"/>
            </a:br>
            <a:r>
              <a:rPr lang="en-US" sz="2000" dirty="0"/>
              <a:t>- demonstration</a:t>
            </a:r>
            <a:br>
              <a:rPr lang="en-US" sz="2000" dirty="0"/>
            </a:br>
            <a:r>
              <a:rPr lang="en-US" sz="2000" dirty="0"/>
              <a:t>- theory</a:t>
            </a:r>
            <a:br>
              <a:rPr lang="en-US" sz="2000" dirty="0"/>
            </a:br>
            <a:r>
              <a:rPr lang="en-US" sz="2000" dirty="0"/>
              <a:t>- practical application</a:t>
            </a:r>
          </a:p>
          <a:p>
            <a:pPr lvl="3">
              <a:defRPr/>
            </a:pPr>
            <a:r>
              <a:rPr lang="en-US" sz="2000" dirty="0"/>
              <a:t>staff availability</a:t>
            </a:r>
          </a:p>
          <a:p>
            <a:pPr lvl="3">
              <a:defRPr/>
            </a:pPr>
            <a:r>
              <a:rPr lang="en-US" sz="2000" dirty="0"/>
              <a:t>location</a:t>
            </a:r>
            <a:br>
              <a:rPr lang="en-US" sz="2000" dirty="0"/>
            </a:br>
            <a:r>
              <a:rPr lang="en-US" sz="2000" dirty="0"/>
              <a:t>- on-job</a:t>
            </a:r>
            <a:br>
              <a:rPr lang="en-US" sz="2000" dirty="0"/>
            </a:br>
            <a:r>
              <a:rPr lang="en-US" sz="2000" dirty="0"/>
              <a:t>- off-job</a:t>
            </a:r>
          </a:p>
          <a:p>
            <a:pPr lvl="3">
              <a:defRPr/>
            </a:pPr>
            <a:r>
              <a:rPr lang="en-US" sz="2000" dirty="0"/>
              <a:t>resources required to deliver the training.</a:t>
            </a:r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19F50-CC46-46BB-AFDA-9D0C06B774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6223" y="2306005"/>
            <a:ext cx="3410577" cy="224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13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Training records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b="1" dirty="0"/>
              <a:t>HR records 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dirty="0"/>
              <a:t>The human resources department keeps records of all skills and outcomes obtained to reflect the skill level of all staff employed.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b="1" dirty="0"/>
              <a:t>Logbooks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dirty="0"/>
              <a:t>These are often based on defined outcomes (e.g. qualification outcomes such the City &amp; Guilds specification) and allow for a clear reference of the skills possessed by the graduate. 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b="1" dirty="0"/>
              <a:t>Portfolio</a:t>
            </a:r>
            <a:r>
              <a:rPr lang="en-AU" altLang="en-US" dirty="0"/>
              <a:t> 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dirty="0"/>
              <a:t>Provides a personal record of all training achieved such as CPD (continuing professional development) and references as well as workplace samples.</a:t>
            </a:r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721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Training records continued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AU" altLang="en-US" dirty="0"/>
              <a:t>Records of training undertaken by the kitchen team may also be needed for:</a:t>
            </a:r>
          </a:p>
          <a:p>
            <a:pPr marL="342900" indent="-3429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dirty="0">
                <a:ea typeface="ＭＳ Ｐゴシック" pitchFamily="-105" charset="-128"/>
                <a:cs typeface="ＭＳ Ｐゴシック" pitchFamily="-105" charset="-128"/>
              </a:rPr>
              <a:t>food safety inspections</a:t>
            </a:r>
            <a:br>
              <a:rPr lang="en-AU" dirty="0">
                <a:ea typeface="ＭＳ Ｐゴシック" pitchFamily="-105" charset="-128"/>
                <a:cs typeface="ＭＳ Ｐゴシック" pitchFamily="-105" charset="-128"/>
              </a:rPr>
            </a:br>
            <a:endParaRPr lang="en-AU" dirty="0">
              <a:ea typeface="ＭＳ Ｐゴシック" pitchFamily="-105" charset="-128"/>
              <a:cs typeface="ＭＳ Ｐゴシック" pitchFamily="-105" charset="-128"/>
            </a:endParaRPr>
          </a:p>
          <a:p>
            <a:pPr marL="342900" indent="-3429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dirty="0">
                <a:ea typeface="ＭＳ Ｐゴシック" pitchFamily="-105" charset="-128"/>
                <a:cs typeface="ＭＳ Ｐゴシック" pitchFamily="-105" charset="-128"/>
              </a:rPr>
              <a:t>food safety audits</a:t>
            </a:r>
            <a:br>
              <a:rPr lang="en-AU" dirty="0">
                <a:ea typeface="ＭＳ Ｐゴシック" pitchFamily="-105" charset="-128"/>
                <a:cs typeface="ＭＳ Ｐゴシック" pitchFamily="-105" charset="-128"/>
              </a:rPr>
            </a:br>
            <a:endParaRPr lang="en-AU" dirty="0">
              <a:ea typeface="ＭＳ Ｐゴシック" pitchFamily="-105" charset="-128"/>
              <a:cs typeface="ＭＳ Ｐゴシック" pitchFamily="-105" charset="-128"/>
            </a:endParaRPr>
          </a:p>
          <a:p>
            <a:pPr marL="342900" indent="-3429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dirty="0">
                <a:ea typeface="ＭＳ Ｐゴシック" pitchFamily="-105" charset="-128"/>
                <a:cs typeface="ＭＳ Ｐゴシック" pitchFamily="-105" charset="-128"/>
              </a:rPr>
              <a:t>health and safety audits</a:t>
            </a:r>
            <a:br>
              <a:rPr lang="en-AU" dirty="0">
                <a:ea typeface="ＭＳ Ｐゴシック" pitchFamily="-105" charset="-128"/>
                <a:cs typeface="ＭＳ Ｐゴシック" pitchFamily="-105" charset="-128"/>
              </a:rPr>
            </a:br>
            <a:endParaRPr lang="en-AU" dirty="0">
              <a:ea typeface="ＭＳ Ｐゴシック" pitchFamily="-105" charset="-128"/>
              <a:cs typeface="ＭＳ Ｐゴシック" pitchFamily="-105" charset="-128"/>
            </a:endParaRPr>
          </a:p>
          <a:p>
            <a:pPr marL="342900" indent="-3429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dirty="0">
                <a:ea typeface="ＭＳ Ｐゴシック" pitchFamily="-105" charset="-128"/>
                <a:cs typeface="ＭＳ Ｐゴシック" pitchFamily="-105" charset="-128"/>
              </a:rPr>
              <a:t>head office audits. </a:t>
            </a:r>
            <a:br>
              <a:rPr lang="en-AU" dirty="0">
                <a:ea typeface="ＭＳ Ｐゴシック" pitchFamily="-105" charset="-128"/>
                <a:cs typeface="ＭＳ Ｐゴシック" pitchFamily="-105" charset="-128"/>
              </a:rPr>
            </a:br>
            <a:endParaRPr lang="en-AU" dirty="0">
              <a:ea typeface="ＭＳ Ｐゴシック" pitchFamily="-105" charset="-128"/>
              <a:cs typeface="ＭＳ Ｐゴシック" pitchFamily="-105" charset="-128"/>
            </a:endParaRPr>
          </a:p>
          <a:p>
            <a:pPr marL="342900" indent="-342900"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2E5020-9361-463D-B918-E2D02A5BA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2492896"/>
            <a:ext cx="2857500" cy="2857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478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Monitoring the progress of a training session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AU" dirty="0"/>
              <a:t>Monitoring and ongoing guidance are an important part of checking the progress of training.</a:t>
            </a:r>
          </a:p>
          <a:p>
            <a:pPr marL="0" lvl="3" indent="0">
              <a:buNone/>
              <a:defRPr/>
            </a:pPr>
            <a:r>
              <a:rPr lang="en-AU" sz="2000" dirty="0"/>
              <a:t>Guidance and further instruction must extend beyond the training session into the applied work context.</a:t>
            </a:r>
          </a:p>
          <a:p>
            <a:pPr marL="0" lvl="3" indent="0">
              <a:buNone/>
              <a:defRPr/>
            </a:pPr>
            <a:r>
              <a:rPr lang="en-AU" sz="2000" dirty="0"/>
              <a:t>During a training session regular checks should be made to ensure:</a:t>
            </a:r>
            <a:endParaRPr lang="en-US" sz="2000" dirty="0"/>
          </a:p>
          <a:p>
            <a:pPr lvl="3">
              <a:defRPr/>
            </a:pPr>
            <a:r>
              <a:rPr lang="en-US" sz="2000" dirty="0"/>
              <a:t>objectives are being met</a:t>
            </a:r>
          </a:p>
          <a:p>
            <a:pPr lvl="3">
              <a:defRPr/>
            </a:pPr>
            <a:r>
              <a:rPr lang="en-US" sz="2000" dirty="0"/>
              <a:t>instructions are understood</a:t>
            </a:r>
          </a:p>
          <a:p>
            <a:pPr lvl="3">
              <a:defRPr/>
            </a:pPr>
            <a:r>
              <a:rPr lang="en-US" sz="2000" dirty="0"/>
              <a:t>learning is taking place</a:t>
            </a:r>
          </a:p>
          <a:p>
            <a:pPr lvl="3">
              <a:defRPr/>
            </a:pPr>
            <a:r>
              <a:rPr lang="en-US" sz="2000" dirty="0"/>
              <a:t>pace of the session is appropriate</a:t>
            </a:r>
          </a:p>
          <a:p>
            <a:pPr lvl="3">
              <a:defRPr/>
            </a:pPr>
            <a:r>
              <a:rPr lang="en-US" sz="2000" dirty="0"/>
              <a:t>attendees are participating and contributing to the session</a:t>
            </a:r>
          </a:p>
          <a:p>
            <a:pPr lvl="3">
              <a:defRPr/>
            </a:pPr>
            <a:r>
              <a:rPr lang="en-US" sz="2000" dirty="0"/>
              <a:t>additional support is provided.</a:t>
            </a:r>
          </a:p>
          <a:p>
            <a:pPr marL="0" lvl="3" indent="0">
              <a:buNone/>
              <a:defRPr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580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Methods of monitoring the progress of training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GB" dirty="0"/>
              <a:t>A range of methods can be used to monitor the progress of training including:</a:t>
            </a:r>
            <a:endParaRPr lang="en-US" sz="2000" dirty="0"/>
          </a:p>
          <a:p>
            <a:pPr lvl="3">
              <a:defRPr/>
            </a:pPr>
            <a:r>
              <a:rPr lang="en-US" sz="2000" dirty="0"/>
              <a:t>target setting</a:t>
            </a:r>
          </a:p>
          <a:p>
            <a:pPr lvl="3">
              <a:defRPr/>
            </a:pPr>
            <a:r>
              <a:rPr lang="en-US" sz="2000" dirty="0"/>
              <a:t>observation of performance</a:t>
            </a:r>
          </a:p>
          <a:p>
            <a:pPr lvl="3">
              <a:defRPr/>
            </a:pPr>
            <a:r>
              <a:rPr lang="en-US" sz="2000" dirty="0"/>
              <a:t>questioning to check level of learning / understanding</a:t>
            </a:r>
          </a:p>
          <a:p>
            <a:pPr lvl="3">
              <a:defRPr/>
            </a:pPr>
            <a:r>
              <a:rPr lang="en-US" sz="2000" dirty="0"/>
              <a:t>assessment – formative and summative</a:t>
            </a:r>
          </a:p>
          <a:p>
            <a:pPr lvl="3">
              <a:defRPr/>
            </a:pPr>
            <a:r>
              <a:rPr lang="en-US" sz="2000" dirty="0"/>
              <a:t>guest feedback</a:t>
            </a:r>
          </a:p>
          <a:p>
            <a:pPr lvl="3">
              <a:defRPr/>
            </a:pPr>
            <a:r>
              <a:rPr lang="en-US" sz="2000" dirty="0"/>
              <a:t>review date setting</a:t>
            </a:r>
          </a:p>
          <a:p>
            <a:pPr lvl="3">
              <a:defRPr/>
            </a:pPr>
            <a:r>
              <a:rPr lang="en-US" sz="2000" dirty="0"/>
              <a:t>attendee feedback.</a:t>
            </a:r>
          </a:p>
          <a:p>
            <a:pPr marL="0" lvl="3" indent="0">
              <a:buNone/>
              <a:defRPr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F1F86E-349F-4840-BE5F-D917209EB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3140968"/>
            <a:ext cx="2466975" cy="2143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41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A successful business depends on the contributions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made by its staff.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AU" altLang="en-US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Staff provide the products and services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that the  business offers and they can only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do this effectively  if they are aware of the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required standards.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AU" altLang="en-US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Training must incorporate all aspects of the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business and must be planned to achieve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altLang="en-US" dirty="0"/>
              <a:t>the desired outcomes.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5" name="Content Placeholder 4" descr="training.jpg">
            <a:extLst>
              <a:ext uri="{FF2B5EF4-FFF2-40B4-BE49-F238E27FC236}">
                <a16:creationId xmlns:a16="http://schemas.microsoft.com/office/drawing/2014/main" id="{4719520A-C4AA-4ACA-B91F-202703197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80112" y="1894577"/>
            <a:ext cx="3336641" cy="412522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All food businesses are required to comply with legislation, including requirements for the training of all food handlers. </a:t>
            </a:r>
            <a:br>
              <a:rPr lang="en-GB" altLang="en-US" dirty="0">
                <a:latin typeface="Arial" charset="0"/>
                <a:ea typeface="Arial" charset="0"/>
                <a:cs typeface="Arial" charset="0"/>
              </a:rPr>
            </a:b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This includes: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induction training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ongoing training.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Staff need to be trained to a level commensurate with the tasks they undertake. The training can take many forms: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Formal training provided by the business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Training provided by a training provider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Training that results in a recognised qualification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On line training courses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DDC661-B97E-4A58-83BD-6C5E60C029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1916832"/>
            <a:ext cx="1944216" cy="12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7840" y="1381760"/>
            <a:ext cx="8188960" cy="4745440"/>
          </a:xfrm>
        </p:spPr>
        <p:txBody>
          <a:bodyPr/>
          <a:lstStyle/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Induction training should be provided to all new employees. It: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E30613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integrates employees into the policies and procedures of the  business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provides an awareness of legislative requirements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outlines roles and responsibilities of the team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provides an opportunity to assess new staff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provides a starting point for a probationary period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can be used to prove due diligence is being carried out by the employer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records should be kept and stored securely.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F7978-72F8-4321-95D3-4709EA993FE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4609278"/>
            <a:ext cx="2664296" cy="173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1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On-going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7840" y="1381760"/>
            <a:ext cx="8188960" cy="4745440"/>
          </a:xfrm>
        </p:spPr>
        <p:txBody>
          <a:bodyPr/>
          <a:lstStyle/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On-going training is required to maintain skills levels.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Supervisors should continually observe employees to ensure compliance with the organisation’s policies and to meet the legal requirements placed on the business.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Any discrepancies should be recorded and corrective actions, including further training, provided if required.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Annual refresher training should be considered for all kitchen staff, including training to meet legislation requirements and in order to understand and abide by the business’ own policies.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Records must be kept.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6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97840" y="1381760"/>
            <a:ext cx="8188960" cy="4745440"/>
          </a:xfrm>
        </p:spPr>
        <p:txBody>
          <a:bodyPr/>
          <a:lstStyle/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E30613"/>
              </a:buClr>
            </a:pPr>
            <a:r>
              <a:rPr lang="en-AU" altLang="en-US" dirty="0"/>
              <a:t>Training staff is mainly focused on achieving the desired business outcomes. To:</a:t>
            </a: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E30613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achieve organisational objectives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provide staff with the correct skills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deliver service and products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motivate individuals and the team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build team spirit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empower staff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improve staff retention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meet legal obligations.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endParaRPr lang="en-GB" alt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D2A427-45F4-45F1-8C29-1A9D656A6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7892" y="3647936"/>
            <a:ext cx="3538908" cy="23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1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On-job training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On-job training involves learning by doing a task in the normal work environment. It enables:</a:t>
            </a:r>
            <a:endParaRPr dirty="0">
              <a:ea typeface="ＭＳ Ｐゴシック" pitchFamily="-105" charset="-128"/>
              <a:cs typeface="ＭＳ Ｐゴシック" pitchFamily="-105" charset="-128"/>
            </a:endParaRPr>
          </a:p>
          <a:p>
            <a:pPr lvl="1"/>
            <a:r>
              <a:rPr lang="en-US" dirty="0"/>
              <a:t>skills to be developed by a hands-on method</a:t>
            </a:r>
          </a:p>
          <a:p>
            <a:pPr lvl="1"/>
            <a:r>
              <a:rPr lang="en-US" dirty="0"/>
              <a:t>knowledge to be gained by applying it to a task</a:t>
            </a:r>
          </a:p>
          <a:p>
            <a:pPr lvl="1"/>
            <a:r>
              <a:rPr lang="en-US" dirty="0"/>
              <a:t>training and completing a job role to go hand in hand</a:t>
            </a:r>
          </a:p>
          <a:p>
            <a:pPr lvl="1"/>
            <a:r>
              <a:rPr lang="en-US" dirty="0"/>
              <a:t>supervisors to train members of the team in situ</a:t>
            </a:r>
          </a:p>
          <a:p>
            <a:pPr lvl="1"/>
            <a:r>
              <a:rPr lang="en-US" dirty="0"/>
              <a:t>the member of the team to learn how to perform tasks by actually doing them under guidance</a:t>
            </a:r>
          </a:p>
          <a:p>
            <a:pPr lvl="1"/>
            <a:r>
              <a:rPr lang="en-US" dirty="0"/>
              <a:t>training to take place in the normal job environment.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Benefits of on-job training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There are a number of benefits to the individual, the team and the business, including:</a:t>
            </a:r>
            <a:endParaRPr dirty="0">
              <a:ea typeface="ＭＳ Ｐゴシック" pitchFamily="-105" charset="-128"/>
              <a:cs typeface="ＭＳ Ｐゴシック" pitchFamily="-105" charset="-128"/>
            </a:endParaRPr>
          </a:p>
          <a:p>
            <a:pPr lvl="1"/>
            <a:r>
              <a:rPr lang="en-US" dirty="0"/>
              <a:t>individual job satisfaction</a:t>
            </a:r>
          </a:p>
          <a:p>
            <a:pPr lvl="1"/>
            <a:r>
              <a:rPr lang="en-US" dirty="0"/>
              <a:t>increased motivation</a:t>
            </a:r>
          </a:p>
          <a:p>
            <a:pPr lvl="1"/>
            <a:r>
              <a:rPr lang="en-US" dirty="0"/>
              <a:t>improved efficiency</a:t>
            </a:r>
          </a:p>
          <a:p>
            <a:pPr lvl="1"/>
            <a:r>
              <a:rPr lang="en-US" dirty="0"/>
              <a:t>increased level of skills</a:t>
            </a:r>
          </a:p>
          <a:p>
            <a:pPr lvl="1"/>
            <a:r>
              <a:rPr lang="en-US" dirty="0"/>
              <a:t>cohesion in the team.</a:t>
            </a:r>
          </a:p>
          <a:p>
            <a:pPr lvl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64057-E082-4EFF-8C6D-4C91BE3630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2288890"/>
            <a:ext cx="2921570" cy="292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2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On-job training examples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There are a number of kitchen tasks that can be taught through on-job training. including:</a:t>
            </a:r>
            <a:endParaRPr dirty="0">
              <a:ea typeface="ＭＳ Ｐゴシック" pitchFamily="-105" charset="-128"/>
              <a:cs typeface="ＭＳ Ｐゴシック" pitchFamily="-105" charset="-128"/>
            </a:endParaRPr>
          </a:p>
          <a:p>
            <a:pPr lvl="1"/>
            <a:r>
              <a:rPr lang="en-US" dirty="0"/>
              <a:t>assembling equipment</a:t>
            </a:r>
          </a:p>
          <a:p>
            <a:pPr lvl="1"/>
            <a:r>
              <a:rPr lang="en-US" dirty="0"/>
              <a:t>cleaning equipment</a:t>
            </a:r>
          </a:p>
          <a:p>
            <a:pPr lvl="1"/>
            <a:r>
              <a:rPr lang="en-US" dirty="0"/>
              <a:t>chopping vegetables</a:t>
            </a:r>
          </a:p>
          <a:p>
            <a:pPr lvl="1"/>
            <a:r>
              <a:rPr lang="en-US" dirty="0"/>
              <a:t>filleting fish</a:t>
            </a:r>
          </a:p>
          <a:p>
            <a:pPr lvl="1"/>
            <a:r>
              <a:rPr lang="en-US" dirty="0"/>
              <a:t>presenting and garnishing dishes</a:t>
            </a:r>
          </a:p>
          <a:p>
            <a:pPr lvl="1"/>
            <a:r>
              <a:rPr lang="en-US" dirty="0"/>
              <a:t>rolling pastry and lining a flan ring</a:t>
            </a:r>
          </a:p>
          <a:p>
            <a:pPr lvl="1"/>
            <a:r>
              <a:rPr lang="en-US" dirty="0"/>
              <a:t>shaping bread rolls</a:t>
            </a:r>
          </a:p>
          <a:p>
            <a:pPr lvl="1"/>
            <a:r>
              <a:rPr lang="en-US" dirty="0"/>
              <a:t>using a piping bag.</a:t>
            </a:r>
          </a:p>
          <a:p>
            <a:pPr lvl="1"/>
            <a:endParaRPr lang="en-US" dirty="0"/>
          </a:p>
        </p:txBody>
      </p:sp>
      <p:pic>
        <p:nvPicPr>
          <p:cNvPr id="4" name="Content Placeholder 4" descr="trainingAnApprentice.jpg">
            <a:extLst>
              <a:ext uri="{FF2B5EF4-FFF2-40B4-BE49-F238E27FC236}">
                <a16:creationId xmlns:a16="http://schemas.microsoft.com/office/drawing/2014/main" id="{162FECB4-28F3-4A46-81FD-BE97006DC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2120" y="2276872"/>
            <a:ext cx="2856449" cy="35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76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0"/>
  <p:tag name="ARTICULATE_PROJECT_OPEN" val="0"/>
  <p:tag name="ARTICULATE_DESIGN_ID_DEFAULT DESIGN" val="JWngYK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1096</Words>
  <Application>Microsoft Office PowerPoint</Application>
  <PresentationFormat>On-screen Show (4:3)</PresentationFormat>
  <Paragraphs>174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Lucida Grande</vt:lpstr>
      <vt:lpstr>Times New Roman</vt:lpstr>
      <vt:lpstr>Default Design</vt:lpstr>
      <vt:lpstr>Delivering skills training</vt:lpstr>
      <vt:lpstr>Training</vt:lpstr>
      <vt:lpstr>Skills training</vt:lpstr>
      <vt:lpstr>Induction training</vt:lpstr>
      <vt:lpstr>On-going training</vt:lpstr>
      <vt:lpstr>Importance of training</vt:lpstr>
      <vt:lpstr>On-job training</vt:lpstr>
      <vt:lpstr>Benefits of on-job training</vt:lpstr>
      <vt:lpstr>On-job training examples</vt:lpstr>
      <vt:lpstr>Identifying training needs</vt:lpstr>
      <vt:lpstr>Methods for identifying training needs</vt:lpstr>
      <vt:lpstr>Structured training plans</vt:lpstr>
      <vt:lpstr>Importance of structured training plans</vt:lpstr>
      <vt:lpstr>Content of a training plan</vt:lpstr>
      <vt:lpstr>Planning consideration for training </vt:lpstr>
      <vt:lpstr>Training records</vt:lpstr>
      <vt:lpstr>Training records continued</vt:lpstr>
      <vt:lpstr>Monitoring the progress of a training session</vt:lpstr>
      <vt:lpstr>Methods of monitoring the progress of training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133</cp:revision>
  <dcterms:created xsi:type="dcterms:W3CDTF">2013-05-28T00:38:54Z</dcterms:created>
  <dcterms:modified xsi:type="dcterms:W3CDTF">2020-04-30T09:14:59Z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2C965F61-450C-4863-AEEB-CF7617BF14C5</vt:lpwstr>
  </property>
  <property fmtid="{D5CDD505-2E9C-101B-9397-08002B2CF9AE}" pid="3" name="ArticulatePath">
    <vt:lpwstr>8064_l3_303_PPT4</vt:lpwstr>
  </property>
</Properties>
</file>