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8" r:id="rId3"/>
    <p:sldId id="331" r:id="rId4"/>
    <p:sldId id="341" r:id="rId5"/>
    <p:sldId id="342" r:id="rId6"/>
    <p:sldId id="330" r:id="rId7"/>
    <p:sldId id="343" r:id="rId8"/>
    <p:sldId id="344" r:id="rId9"/>
    <p:sldId id="345" r:id="rId10"/>
    <p:sldId id="346" r:id="rId11"/>
    <p:sldId id="267" r:id="rId12"/>
  </p:sldIdLst>
  <p:sldSz cx="9144000" cy="6858000" type="screen4x3"/>
  <p:notesSz cx="6858000" cy="9144000"/>
  <p:custDataLst>
    <p:tags r:id="rId1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0000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11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Guest satisfaction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304: Contribute to the guest experience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to </a:t>
            </a:r>
            <a:r>
              <a:rPr lang="en-US" dirty="0" err="1"/>
              <a:t>maximise</a:t>
            </a:r>
            <a:r>
              <a:rPr lang="en-US" dirty="0"/>
              <a:t> guest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2" y="1264200"/>
            <a:ext cx="8229600" cy="4973112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 chef de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partie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will play an important role in </a:t>
            </a:r>
            <a:r>
              <a:rPr lang="en-US" dirty="0" err="1">
                <a:ea typeface="ＭＳ Ｐゴシック" pitchFamily="-105" charset="-128"/>
                <a:cs typeface="ＭＳ Ｐゴシック" pitchFamily="-105" charset="-128"/>
              </a:rPr>
              <a:t>maximising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 customer satisfaction through:</a:t>
            </a:r>
          </a:p>
          <a:p>
            <a:pPr lvl="1"/>
            <a:r>
              <a:rPr lang="en-US" dirty="0"/>
              <a:t>proactive supervision of the team</a:t>
            </a:r>
          </a:p>
          <a:p>
            <a:pPr lvl="1"/>
            <a:r>
              <a:rPr lang="en-US" dirty="0"/>
              <a:t>checking products before service  to ensure they meet standards</a:t>
            </a:r>
          </a:p>
          <a:p>
            <a:pPr lvl="1"/>
            <a:r>
              <a:rPr lang="en-US" dirty="0"/>
              <a:t>dealing with guest issues efficiently and effectively to avoid complaints</a:t>
            </a:r>
          </a:p>
          <a:p>
            <a:pPr lvl="1"/>
            <a:r>
              <a:rPr lang="en-US" dirty="0"/>
              <a:t>timely delivery of the menu items to meet customer expectations</a:t>
            </a:r>
          </a:p>
          <a:p>
            <a:pPr lvl="1"/>
            <a:r>
              <a:rPr lang="en-US" dirty="0"/>
              <a:t>flexible attitude to meet customer needs</a:t>
            </a:r>
          </a:p>
          <a:p>
            <a:pPr lvl="1"/>
            <a:r>
              <a:rPr lang="en-US" dirty="0"/>
              <a:t>consistency when producing and serving menu items to avoid customer dissatisfaction</a:t>
            </a:r>
          </a:p>
          <a:p>
            <a:pPr lvl="1"/>
            <a:r>
              <a:rPr lang="en-US" dirty="0"/>
              <a:t>training the team to be able to deliver menu items to the required standard.</a:t>
            </a:r>
          </a:p>
          <a:p>
            <a:pPr marL="0"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1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34640" y="730250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Customer needs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323528" y="1112838"/>
            <a:ext cx="8229600" cy="4906962"/>
          </a:xfrm>
        </p:spPr>
        <p:txBody>
          <a:bodyPr/>
          <a:lstStyle/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Different types of food businesses are designed for the                  needs people have at a particular time.</a:t>
            </a:r>
          </a:p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The main aim of a food operation is to achieve guest satisfaction.</a:t>
            </a:r>
          </a:p>
          <a:p>
            <a:pPr marL="0" indent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This is achieved by meeting the customer needs, which may include:</a:t>
            </a:r>
            <a:endParaRPr dirty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dirty="0"/>
              <a:t>physiological – to satisfy their appetite, or dietary needs</a:t>
            </a:r>
          </a:p>
          <a:p>
            <a:pPr lvl="1"/>
            <a:r>
              <a:rPr lang="en-US" dirty="0"/>
              <a:t>economic – value for money, convenient location, fast service</a:t>
            </a:r>
          </a:p>
          <a:p>
            <a:pPr lvl="1"/>
            <a:r>
              <a:rPr lang="en-US" dirty="0"/>
              <a:t>social – dining out with friends, business colleagues, attending functions</a:t>
            </a:r>
          </a:p>
          <a:p>
            <a:pPr lvl="1"/>
            <a:r>
              <a:rPr lang="en-US" dirty="0"/>
              <a:t>psychological – enhance self esteem, fulfilling life-style needs</a:t>
            </a:r>
          </a:p>
          <a:p>
            <a:pPr lvl="1"/>
            <a:r>
              <a:rPr lang="en-US" dirty="0"/>
              <a:t>convenience – eating whilst away from home, the desire for someone else to do the work, the physical impossibility of catering at home.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E4011-1922-4F4F-B86A-C4A0D354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620688"/>
            <a:ext cx="1613024" cy="1613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2" y="1264200"/>
            <a:ext cx="8229600" cy="4973112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Customer expectations of a ‘dining experience’ vary according to the type of restaurant.</a:t>
            </a:r>
          </a:p>
          <a:p>
            <a:pPr marL="0" lvl="1" indent="0">
              <a:buNone/>
            </a:pPr>
            <a:r>
              <a:rPr lang="en-US" dirty="0"/>
              <a:t>All customers will expect: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clean dining areas, cutlery and crockery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adequate seating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appropriate heating, lighting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safe, hygienic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quality products.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05536-A7A9-42F1-A250-E4BF95B7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750756"/>
            <a:ext cx="3606259" cy="18822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2" y="1264200"/>
            <a:ext cx="8229600" cy="4973112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Customers make a personal choice on where to eat depending on the occasion, this will determine expectations which may include:</a:t>
            </a:r>
          </a:p>
          <a:p>
            <a:pPr lvl="1"/>
            <a:r>
              <a:rPr lang="en-US" dirty="0"/>
              <a:t>style of menu </a:t>
            </a:r>
          </a:p>
          <a:p>
            <a:pPr lvl="1"/>
            <a:r>
              <a:rPr lang="en-US" dirty="0"/>
              <a:t>choice of dishes</a:t>
            </a:r>
          </a:p>
          <a:p>
            <a:pPr lvl="1"/>
            <a:r>
              <a:rPr lang="en-US" dirty="0"/>
              <a:t>accurate information</a:t>
            </a:r>
          </a:p>
          <a:p>
            <a:pPr lvl="1"/>
            <a:r>
              <a:rPr lang="en-US" dirty="0"/>
              <a:t>level of service</a:t>
            </a:r>
          </a:p>
          <a:p>
            <a:pPr lvl="1"/>
            <a:r>
              <a:rPr lang="en-US" dirty="0"/>
              <a:t>speed of service</a:t>
            </a:r>
          </a:p>
          <a:p>
            <a:pPr lvl="1"/>
            <a:r>
              <a:rPr lang="en-US" dirty="0"/>
              <a:t>atmosphere</a:t>
            </a:r>
          </a:p>
          <a:p>
            <a:pPr lvl="1"/>
            <a:r>
              <a:rPr lang="en-US" dirty="0"/>
              <a:t>value for money in relation to the dining experience</a:t>
            </a:r>
          </a:p>
          <a:p>
            <a:pPr lvl="1"/>
            <a:r>
              <a:rPr lang="en-US" dirty="0"/>
              <a:t>the ‘wow’ factor.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D0C05-5DDA-4423-9E2C-A1C997E6E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421" y="2276872"/>
            <a:ext cx="204022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2" y="1264200"/>
            <a:ext cx="8229600" cy="4973112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Examples of customer expectations: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BE1A25-7519-454E-90C2-1EB46DD10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83525"/>
              </p:ext>
            </p:extLst>
          </p:nvPr>
        </p:nvGraphicFramePr>
        <p:xfrm>
          <a:off x="428064" y="1708377"/>
          <a:ext cx="8351400" cy="4567118"/>
        </p:xfrm>
        <a:graphic>
          <a:graphicData uri="http://schemas.openxmlformats.org/drawingml/2006/table">
            <a:tbl>
              <a:tblPr firstRow="1" firstCol="1" bandRow="1"/>
              <a:tblGrid>
                <a:gridCol w="2087850">
                  <a:extLst>
                    <a:ext uri="{9D8B030D-6E8A-4147-A177-3AD203B41FA5}">
                      <a16:colId xmlns:a16="http://schemas.microsoft.com/office/drawing/2014/main" val="871896443"/>
                    </a:ext>
                  </a:extLst>
                </a:gridCol>
                <a:gridCol w="2087850">
                  <a:extLst>
                    <a:ext uri="{9D8B030D-6E8A-4147-A177-3AD203B41FA5}">
                      <a16:colId xmlns:a16="http://schemas.microsoft.com/office/drawing/2014/main" val="1591951555"/>
                    </a:ext>
                  </a:extLst>
                </a:gridCol>
                <a:gridCol w="2087850">
                  <a:extLst>
                    <a:ext uri="{9D8B030D-6E8A-4147-A177-3AD203B41FA5}">
                      <a16:colId xmlns:a16="http://schemas.microsoft.com/office/drawing/2014/main" val="1273151937"/>
                    </a:ext>
                  </a:extLst>
                </a:gridCol>
                <a:gridCol w="2087850">
                  <a:extLst>
                    <a:ext uri="{9D8B030D-6E8A-4147-A177-3AD203B41FA5}">
                      <a16:colId xmlns:a16="http://schemas.microsoft.com/office/drawing/2014/main" val="285732324"/>
                    </a:ext>
                  </a:extLst>
                </a:gridCol>
              </a:tblGrid>
              <a:tr h="67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and beverage needs</a:t>
                      </a:r>
                      <a:endParaRPr lang="en-GB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77021"/>
                  </a:ext>
                </a:extLst>
              </a:tr>
              <a:tr h="1368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guests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standard, fast and discreet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level of food on menus, personalised service, fine dining options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2678"/>
                  </a:ext>
                </a:extLst>
              </a:tr>
              <a:tr h="1281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Family with young children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 standard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Children’s meals, healthy and nutritious food options, set menus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777606"/>
                  </a:ext>
                </a:extLst>
              </a:tr>
              <a:tr h="67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travellers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standard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Promotions, happy hours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802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86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989012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Guest satisfaction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marL="0" lvl="3" indent="0" algn="ctr">
              <a:buNone/>
              <a:defRPr/>
            </a:pPr>
            <a:endParaRPr lang="en-US" dirty="0"/>
          </a:p>
          <a:p>
            <a:pPr marL="0" indent="0" algn="ctr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2CDFE77-F710-4697-9B9D-37CC4352176B}"/>
              </a:ext>
            </a:extLst>
          </p:cNvPr>
          <p:cNvCxnSpPr>
            <a:cxnSpLocks/>
          </p:cNvCxnSpPr>
          <p:nvPr/>
        </p:nvCxnSpPr>
        <p:spPr>
          <a:xfrm>
            <a:off x="3887924" y="1916832"/>
            <a:ext cx="1368152" cy="0"/>
          </a:xfrm>
          <a:prstGeom prst="straightConnector1">
            <a:avLst/>
          </a:prstGeom>
          <a:ln>
            <a:solidFill>
              <a:srgbClr val="E3061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C1385A-3EFB-45B8-8AB8-EA7CC0FC0A12}"/>
              </a:ext>
            </a:extLst>
          </p:cNvPr>
          <p:cNvCxnSpPr/>
          <p:nvPr/>
        </p:nvCxnSpPr>
        <p:spPr>
          <a:xfrm>
            <a:off x="4572000" y="1988840"/>
            <a:ext cx="0" cy="648072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E8F6B-89E4-406F-B269-BFCF38EEF1CB}"/>
              </a:ext>
            </a:extLst>
          </p:cNvPr>
          <p:cNvCxnSpPr/>
          <p:nvPr/>
        </p:nvCxnSpPr>
        <p:spPr>
          <a:xfrm>
            <a:off x="3505303" y="3153702"/>
            <a:ext cx="1008112" cy="0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1BE2D6-D005-4E13-8F8F-CCFEB76712E3}"/>
              </a:ext>
            </a:extLst>
          </p:cNvPr>
          <p:cNvCxnSpPr>
            <a:cxnSpLocks/>
          </p:cNvCxnSpPr>
          <p:nvPr/>
        </p:nvCxnSpPr>
        <p:spPr>
          <a:xfrm flipH="1">
            <a:off x="4618163" y="3145033"/>
            <a:ext cx="936104" cy="0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91CAFD-6613-489C-9226-C1896AE84FDC}"/>
              </a:ext>
            </a:extLst>
          </p:cNvPr>
          <p:cNvCxnSpPr/>
          <p:nvPr/>
        </p:nvCxnSpPr>
        <p:spPr>
          <a:xfrm>
            <a:off x="4572000" y="3153702"/>
            <a:ext cx="0" cy="648072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8BC202-7F57-41FF-8136-C1147AF3C955}"/>
              </a:ext>
            </a:extLst>
          </p:cNvPr>
          <p:cNvCxnSpPr>
            <a:cxnSpLocks/>
          </p:cNvCxnSpPr>
          <p:nvPr/>
        </p:nvCxnSpPr>
        <p:spPr>
          <a:xfrm>
            <a:off x="4114107" y="4890392"/>
            <a:ext cx="972108" cy="0"/>
          </a:xfrm>
          <a:prstGeom prst="straightConnector1">
            <a:avLst/>
          </a:prstGeom>
          <a:ln>
            <a:solidFill>
              <a:srgbClr val="E3061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E688E0-DBB7-4A15-9C32-03D0DB8656A4}"/>
              </a:ext>
            </a:extLst>
          </p:cNvPr>
          <p:cNvCxnSpPr/>
          <p:nvPr/>
        </p:nvCxnSpPr>
        <p:spPr>
          <a:xfrm flipH="1">
            <a:off x="5166960" y="4867940"/>
            <a:ext cx="6379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C0DAF1-A220-4285-875F-6AB620B7FEE9}"/>
              </a:ext>
            </a:extLst>
          </p:cNvPr>
          <p:cNvCxnSpPr>
            <a:cxnSpLocks/>
          </p:cNvCxnSpPr>
          <p:nvPr/>
        </p:nvCxnSpPr>
        <p:spPr>
          <a:xfrm>
            <a:off x="3299666" y="489039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18A256-98F6-4F3C-AA65-AF395607BF5E}"/>
              </a:ext>
            </a:extLst>
          </p:cNvPr>
          <p:cNvCxnSpPr/>
          <p:nvPr/>
        </p:nvCxnSpPr>
        <p:spPr>
          <a:xfrm>
            <a:off x="4584922" y="4909230"/>
            <a:ext cx="0" cy="648072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DAC165-4F04-4FC4-90F5-82746FEA2BFC}"/>
              </a:ext>
            </a:extLst>
          </p:cNvPr>
          <p:cNvSpPr txBox="1"/>
          <p:nvPr/>
        </p:nvSpPr>
        <p:spPr>
          <a:xfrm>
            <a:off x="491360" y="1754188"/>
            <a:ext cx="280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Customer expectations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C3F7A3-A8FC-4631-8CC7-BDA6D31D89D8}"/>
              </a:ext>
            </a:extLst>
          </p:cNvPr>
          <p:cNvSpPr txBox="1"/>
          <p:nvPr/>
        </p:nvSpPr>
        <p:spPr>
          <a:xfrm>
            <a:off x="528997" y="2944978"/>
            <a:ext cx="280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Customer expectations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1EDAE9-02F6-4749-BE5D-1AB50AF04767}"/>
              </a:ext>
            </a:extLst>
          </p:cNvPr>
          <p:cNvSpPr txBox="1"/>
          <p:nvPr/>
        </p:nvSpPr>
        <p:spPr>
          <a:xfrm>
            <a:off x="460235" y="4677424"/>
            <a:ext cx="280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Customer expectations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CB6725-66A7-41EA-8981-3B7B0B22D53F}"/>
              </a:ext>
            </a:extLst>
          </p:cNvPr>
          <p:cNvSpPr txBox="1"/>
          <p:nvPr/>
        </p:nvSpPr>
        <p:spPr>
          <a:xfrm>
            <a:off x="5748517" y="1730935"/>
            <a:ext cx="236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Service delivery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B9662A-0E58-40C1-88D9-94DB8FEC06BD}"/>
              </a:ext>
            </a:extLst>
          </p:cNvPr>
          <p:cNvSpPr txBox="1"/>
          <p:nvPr/>
        </p:nvSpPr>
        <p:spPr>
          <a:xfrm>
            <a:off x="5804872" y="3015751"/>
            <a:ext cx="236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Service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CBDFA-DA38-4024-8722-F6C7E2EC63C4}"/>
              </a:ext>
            </a:extLst>
          </p:cNvPr>
          <p:cNvSpPr txBox="1"/>
          <p:nvPr/>
        </p:nvSpPr>
        <p:spPr>
          <a:xfrm>
            <a:off x="5901304" y="4677424"/>
            <a:ext cx="2366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Service delivery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90DD7-16DC-494B-B972-A75DFCAA3F1A}"/>
              </a:ext>
            </a:extLst>
          </p:cNvPr>
          <p:cNvSpPr txBox="1"/>
          <p:nvPr/>
        </p:nvSpPr>
        <p:spPr>
          <a:xfrm>
            <a:off x="3093959" y="2633163"/>
            <a:ext cx="301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Expectations exceeded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4B4817-E915-4290-B024-E20F66CFB751}"/>
              </a:ext>
            </a:extLst>
          </p:cNvPr>
          <p:cNvSpPr txBox="1"/>
          <p:nvPr/>
        </p:nvSpPr>
        <p:spPr>
          <a:xfrm>
            <a:off x="3211124" y="3781504"/>
            <a:ext cx="2712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Expectations met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Gap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8C62C0-982B-4506-A201-F3B706E94434}"/>
              </a:ext>
            </a:extLst>
          </p:cNvPr>
          <p:cNvSpPr txBox="1"/>
          <p:nvPr/>
        </p:nvSpPr>
        <p:spPr>
          <a:xfrm>
            <a:off x="3127476" y="5519246"/>
            <a:ext cx="301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Expectations not met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2" y="1264200"/>
            <a:ext cx="8229600" cy="4973112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Guest issues that impact on the kitchen and food operation:</a:t>
            </a:r>
          </a:p>
          <a:p>
            <a:pPr lvl="1"/>
            <a:r>
              <a:rPr lang="en-US" dirty="0"/>
              <a:t>Special requirements – dietary needs</a:t>
            </a:r>
          </a:p>
          <a:p>
            <a:pPr lvl="1"/>
            <a:r>
              <a:rPr lang="en-US" dirty="0"/>
              <a:t>Communication difficulties between service staff and kitchen</a:t>
            </a:r>
          </a:p>
          <a:p>
            <a:pPr lvl="1"/>
            <a:r>
              <a:rPr lang="en-US" dirty="0"/>
              <a:t>Guest requests – additional items, changes to menu items</a:t>
            </a:r>
          </a:p>
          <a:p>
            <a:pPr lvl="1"/>
            <a:r>
              <a:rPr lang="en-US" dirty="0"/>
              <a:t>Dissatisfaction with service – cold meals due to slow service</a:t>
            </a:r>
          </a:p>
          <a:p>
            <a:pPr lvl="1"/>
            <a:r>
              <a:rPr lang="en-US" dirty="0"/>
              <a:t>Dissatisfaction with products – quality issues.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4138D-96BE-4B63-B891-02BCC9D4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638219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guest satisfaction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2" y="1264200"/>
            <a:ext cx="8229600" cy="4973112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Guest satisfaction levels can be gathered using a number of different methods, including:</a:t>
            </a:r>
          </a:p>
          <a:p>
            <a:pPr lvl="1"/>
            <a:r>
              <a:rPr lang="en-US" dirty="0"/>
              <a:t>verbal feedback</a:t>
            </a:r>
          </a:p>
          <a:p>
            <a:pPr lvl="1"/>
            <a:r>
              <a:rPr lang="en-US" dirty="0"/>
              <a:t>questionnaires</a:t>
            </a:r>
          </a:p>
          <a:p>
            <a:pPr lvl="1"/>
            <a:r>
              <a:rPr lang="en-US" dirty="0"/>
              <a:t>letters – written comments (positive/negative)</a:t>
            </a:r>
          </a:p>
          <a:p>
            <a:pPr lvl="1"/>
            <a:r>
              <a:rPr lang="en-US" dirty="0"/>
              <a:t>emails </a:t>
            </a:r>
          </a:p>
          <a:p>
            <a:pPr lvl="1"/>
            <a:r>
              <a:rPr lang="en-US" dirty="0"/>
              <a:t>telephone calls</a:t>
            </a:r>
          </a:p>
          <a:p>
            <a:pPr lvl="1"/>
            <a:r>
              <a:rPr lang="en-US" dirty="0"/>
              <a:t>reviews on social media sites</a:t>
            </a:r>
          </a:p>
          <a:p>
            <a:pPr lvl="1"/>
            <a:r>
              <a:rPr lang="en-US" dirty="0"/>
              <a:t>Influencers’ reviews</a:t>
            </a:r>
          </a:p>
          <a:p>
            <a:pPr lvl="1"/>
            <a:r>
              <a:rPr lang="en-US" dirty="0"/>
              <a:t>mystery customers.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12FDB-3519-43F1-8090-ACFFB541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12" y="3501008"/>
            <a:ext cx="3714180" cy="24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positive customer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5048" y="1556792"/>
            <a:ext cx="8229600" cy="4973112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Establishments will be aiming to achieve 100% customer satisfaction as this will:</a:t>
            </a:r>
          </a:p>
          <a:p>
            <a:pPr lvl="1"/>
            <a:r>
              <a:rPr lang="en-US" dirty="0"/>
              <a:t>maintain/improve reputation</a:t>
            </a:r>
          </a:p>
          <a:p>
            <a:pPr lvl="1"/>
            <a:r>
              <a:rPr lang="en-US" dirty="0"/>
              <a:t>increase business levels</a:t>
            </a:r>
          </a:p>
          <a:p>
            <a:pPr lvl="1"/>
            <a:r>
              <a:rPr lang="en-US" dirty="0"/>
              <a:t>increase staff morale</a:t>
            </a:r>
          </a:p>
          <a:p>
            <a:pPr lvl="1"/>
            <a:r>
              <a:rPr lang="en-US" dirty="0"/>
              <a:t>reduce staff turnover</a:t>
            </a:r>
          </a:p>
          <a:p>
            <a:pPr lvl="1"/>
            <a:r>
              <a:rPr lang="en-US" dirty="0"/>
              <a:t>reduce complaints.</a:t>
            </a:r>
          </a:p>
          <a:p>
            <a:pPr marL="0"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E17D6-34FF-4EC2-B282-A398B0C4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492896"/>
            <a:ext cx="3347864" cy="33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2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  <p:tag name="ARTICULATE_DESIGN_ID_DEFAULT DESIGN" val="l9uMUV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526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Times New Roman</vt:lpstr>
      <vt:lpstr>Default Design</vt:lpstr>
      <vt:lpstr>Guest satisfaction</vt:lpstr>
      <vt:lpstr>Customer needs</vt:lpstr>
      <vt:lpstr>Customer expectations</vt:lpstr>
      <vt:lpstr>Customer expectations</vt:lpstr>
      <vt:lpstr>Customer expectations</vt:lpstr>
      <vt:lpstr>Guest satisfaction</vt:lpstr>
      <vt:lpstr>Guest issues</vt:lpstr>
      <vt:lpstr>Gathering guest satisfaction levels</vt:lpstr>
      <vt:lpstr>Benefits of positive customer satisfaction</vt:lpstr>
      <vt:lpstr>Action to maximise guest satisfaction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116</cp:revision>
  <dcterms:created xsi:type="dcterms:W3CDTF">2013-05-28T00:38:54Z</dcterms:created>
  <dcterms:modified xsi:type="dcterms:W3CDTF">2020-05-04T12:07:56Z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B893B7DF-A9EC-45A4-8EF8-2EF5F2BA5E45</vt:lpwstr>
  </property>
  <property fmtid="{D5CDD505-2E9C-101B-9397-08002B2CF9AE}" pid="3" name="ArticulatePath">
    <vt:lpwstr>8064_l3_304_PPT1</vt:lpwstr>
  </property>
</Properties>
</file>