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8" r:id="rId3"/>
    <p:sldId id="331" r:id="rId4"/>
    <p:sldId id="330" r:id="rId5"/>
    <p:sldId id="336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267" r:id="rId14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13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Factors influencing eating and drinking experiences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304: Contribute to the guest experience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005631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Guest dining experience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1" indent="0">
              <a:buNone/>
            </a:pPr>
            <a:endParaRPr lang="en-GB" altLang="en-US" sz="1800" dirty="0"/>
          </a:p>
          <a:p>
            <a:pPr marL="0" lvl="1" indent="0">
              <a:buNone/>
            </a:pPr>
            <a:r>
              <a:rPr lang="en-GB" altLang="en-US" sz="1800" dirty="0"/>
              <a:t>A dining experience  may be defined as a series of events both tangible and intangible that a customer experiences when eating out.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Tangible – which can be felt by touching or seeing like the food, tables, chairs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Intangible – which can only be sensed or felt like the atmosphere.</a:t>
            </a:r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4B27E-B165-4411-B8A3-64E8D2F8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92317"/>
            <a:ext cx="3230488" cy="2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Factors that can influence the guest dining experience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1" indent="0">
              <a:buNone/>
            </a:pPr>
            <a:r>
              <a:rPr lang="en-GB" altLang="en-US" sz="1800" dirty="0"/>
              <a:t>There are a number of factors that can influence a dining experience,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the restaurant setting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the style or design of the restaurant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the ambience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dishes on the menu and quality of food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beverages offered to accompany the meal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the style of service offered for food and beverages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the reception received on arrival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product knowledge shown by the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delivery of the meal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reviews of the restaurant.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7EDD31BD-A1D8-4CAD-8924-13553EE5D13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 bwMode="auto">
          <a:xfrm>
            <a:off x="6173680" y="1916832"/>
            <a:ext cx="2505397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81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Media Influences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1" indent="0">
              <a:buNone/>
            </a:pPr>
            <a:r>
              <a:rPr lang="en-GB" altLang="en-US" sz="1800" dirty="0"/>
              <a:t>Customers keep up to date with trends and places to eat through the media which can play a large part in influencing their decisions on where to eat</a:t>
            </a:r>
          </a:p>
          <a:p>
            <a:pPr marL="0" lvl="1" indent="0">
              <a:buNone/>
            </a:pPr>
            <a:r>
              <a:rPr lang="en-GB" altLang="en-US" sz="1800" dirty="0"/>
              <a:t>The key media that influence dining out decisions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television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radio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books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magazines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newspapers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social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internet. </a:t>
            </a:r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3D111-5060-4AA3-90B7-8E5DE38B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208908"/>
            <a:ext cx="31051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Global influences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There are a number of global influences on the food and drinks served in restaurants, including:</a:t>
            </a:r>
            <a:endParaRPr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dirty="0"/>
              <a:t>geographical regions around the world</a:t>
            </a:r>
          </a:p>
          <a:p>
            <a:pPr lvl="1"/>
            <a:r>
              <a:rPr lang="en-US" dirty="0"/>
              <a:t>commodities and ingredients </a:t>
            </a:r>
          </a:p>
          <a:p>
            <a:pPr lvl="1"/>
            <a:r>
              <a:rPr lang="en-US" dirty="0"/>
              <a:t>etiquette</a:t>
            </a:r>
          </a:p>
          <a:p>
            <a:pPr lvl="1"/>
            <a:r>
              <a:rPr lang="en-US" dirty="0"/>
              <a:t>cooking techniques</a:t>
            </a:r>
          </a:p>
          <a:p>
            <a:pPr lvl="1"/>
            <a:r>
              <a:rPr lang="en-US" dirty="0"/>
              <a:t>menu structure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conscious consumers.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62063-7929-4A91-9569-87EF95C1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140968"/>
            <a:ext cx="3527530" cy="2345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food commodities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Commodities and ingredients may be in short supply or not readily available when planning and producing menus.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 external factors that have to be considered when sourcing ingredients are:</a:t>
            </a:r>
          </a:p>
          <a:p>
            <a:pPr lvl="1"/>
            <a:r>
              <a:rPr lang="en-US" dirty="0"/>
              <a:t>climate/seasons</a:t>
            </a:r>
          </a:p>
          <a:p>
            <a:pPr lvl="1"/>
            <a:r>
              <a:rPr lang="en-US" dirty="0"/>
              <a:t>cultural influences</a:t>
            </a:r>
          </a:p>
          <a:p>
            <a:pPr lvl="1"/>
            <a:r>
              <a:rPr lang="en-US" dirty="0"/>
              <a:t>economy </a:t>
            </a:r>
          </a:p>
          <a:p>
            <a:pPr lvl="1"/>
            <a:r>
              <a:rPr lang="en-US" dirty="0"/>
              <a:t>geographical locations.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D70BB-D0CD-4B5F-BC8B-A2EA21C8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06896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30250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Climate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Climate is a major factor in the availability of                         commodities across the globe. </a:t>
            </a:r>
          </a:p>
          <a:p>
            <a:r>
              <a:rPr lang="en-GB" altLang="en-US" sz="1800" dirty="0"/>
              <a:t>Most foods now available all year round due to:</a:t>
            </a:r>
            <a:endParaRPr lang="en-GB" altLang="en-US" dirty="0"/>
          </a:p>
          <a:p>
            <a:pPr lvl="1"/>
            <a:r>
              <a:rPr lang="en-GB" altLang="en-US" sz="1800" dirty="0"/>
              <a:t>new modes of production, marketing, distribution and processing</a:t>
            </a:r>
          </a:p>
          <a:p>
            <a:pPr lvl="1"/>
            <a:r>
              <a:rPr lang="en-GB" altLang="en-US" sz="1800" dirty="0"/>
              <a:t>improved quality of convenience products</a:t>
            </a:r>
          </a:p>
          <a:p>
            <a:pPr lvl="1"/>
            <a:r>
              <a:rPr lang="en-GB" altLang="en-US" sz="1800" dirty="0"/>
              <a:t>predictability of price and quality.</a:t>
            </a:r>
          </a:p>
          <a:p>
            <a:pPr marL="0" lvl="1" indent="0">
              <a:buNone/>
            </a:pPr>
            <a:r>
              <a:rPr lang="en-US" sz="1800" dirty="0"/>
              <a:t>With global warming and a higher awareness of sustainability, seasonal produce influence the dishes offered on menus.</a:t>
            </a:r>
          </a:p>
          <a:p>
            <a:r>
              <a:rPr lang="en-US" altLang="en-US" sz="1800" dirty="0"/>
              <a:t>Seasonality refers to the times of year when a given type food is at its peak:</a:t>
            </a:r>
          </a:p>
          <a:p>
            <a:pPr lvl="1"/>
            <a:r>
              <a:rPr lang="en-US" altLang="en-US" sz="1800" dirty="0"/>
              <a:t>either in terms of harvest or its flavor</a:t>
            </a:r>
          </a:p>
          <a:p>
            <a:pPr lvl="1"/>
            <a:r>
              <a:rPr lang="en-US" altLang="en-US" sz="1800" dirty="0"/>
              <a:t>when the food is the cheapest and the freshest.</a:t>
            </a:r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49AF1-65DB-4120-B0D3-7822B945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5" y="1152352"/>
            <a:ext cx="2561039" cy="1340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Climaric</a:t>
            </a:r>
            <a:r>
              <a:rPr lang="en-US" dirty="0"/>
              <a:t> variations</a:t>
            </a:r>
          </a:p>
        </p:txBody>
      </p:sp>
      <p:pic>
        <p:nvPicPr>
          <p:cNvPr id="4" name="Picture 6" descr="http://www.transum.org/software/SW/Starter_of_the_day/Images/chef.gif">
            <a:extLst>
              <a:ext uri="{FF2B5EF4-FFF2-40B4-BE49-F238E27FC236}">
                <a16:creationId xmlns:a16="http://schemas.microsoft.com/office/drawing/2014/main" id="{E86758C4-D1DF-4B70-A39E-4C7502F59C1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73225"/>
            <a:ext cx="28575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:a16="http://schemas.microsoft.com/office/drawing/2014/main" id="{5E63D023-DFF3-4737-9D04-C9FCC865C82C}"/>
              </a:ext>
            </a:extLst>
          </p:cNvPr>
          <p:cNvSpPr>
            <a:spLocks noChangeArrowheads="1"/>
          </p:cNvSpPr>
          <p:nvPr/>
        </p:nvSpPr>
        <p:spPr bwMode="auto">
          <a:xfrm rot="20725708">
            <a:off x="326107" y="1402032"/>
            <a:ext cx="2447925" cy="1223962"/>
          </a:xfrm>
          <a:prstGeom prst="cloudCallout">
            <a:avLst>
              <a:gd name="adj1" fmla="val 65111"/>
              <a:gd name="adj2" fmla="val 117185"/>
            </a:avLst>
          </a:prstGeom>
          <a:solidFill>
            <a:srgbClr val="FEC0BA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lvl="1" eaLnBrk="1" hangingPunct="1">
              <a:defRPr/>
            </a:pPr>
            <a:r>
              <a:rPr lang="en-GB" dirty="0">
                <a:latin typeface="+mn-lt"/>
              </a:rPr>
              <a:t>plentiful</a:t>
            </a:r>
          </a:p>
        </p:txBody>
      </p:sp>
      <p:sp>
        <p:nvSpPr>
          <p:cNvPr id="6" name="Cloud Callout 9">
            <a:extLst>
              <a:ext uri="{FF2B5EF4-FFF2-40B4-BE49-F238E27FC236}">
                <a16:creationId xmlns:a16="http://schemas.microsoft.com/office/drawing/2014/main" id="{92C9BFCA-6B7A-432E-AF2D-E359B257FC6A}"/>
              </a:ext>
            </a:extLst>
          </p:cNvPr>
          <p:cNvSpPr>
            <a:spLocks noChangeArrowheads="1"/>
          </p:cNvSpPr>
          <p:nvPr/>
        </p:nvSpPr>
        <p:spPr bwMode="auto">
          <a:xfrm rot="20227603">
            <a:off x="179388" y="2997200"/>
            <a:ext cx="2233612" cy="1079500"/>
          </a:xfrm>
          <a:prstGeom prst="cloudCallout">
            <a:avLst>
              <a:gd name="adj1" fmla="val 102667"/>
              <a:gd name="adj2" fmla="val 43528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lvl="1" algn="ctr" eaLnBrk="1" hangingPunct="1">
              <a:defRPr/>
            </a:pPr>
            <a:r>
              <a:rPr lang="en-GB" dirty="0">
                <a:solidFill>
                  <a:schemeClr val="lt1"/>
                </a:solidFill>
                <a:latin typeface="+mn-lt"/>
              </a:rPr>
              <a:t>scarce</a:t>
            </a:r>
          </a:p>
        </p:txBody>
      </p:sp>
      <p:sp>
        <p:nvSpPr>
          <p:cNvPr id="7" name="Cloud Callout 8">
            <a:extLst>
              <a:ext uri="{FF2B5EF4-FFF2-40B4-BE49-F238E27FC236}">
                <a16:creationId xmlns:a16="http://schemas.microsoft.com/office/drawing/2014/main" id="{EA108C68-FF68-4A3A-83A4-2E2487A989FA}"/>
              </a:ext>
            </a:extLst>
          </p:cNvPr>
          <p:cNvSpPr>
            <a:spLocks noChangeArrowheads="1"/>
          </p:cNvSpPr>
          <p:nvPr/>
        </p:nvSpPr>
        <p:spPr bwMode="auto">
          <a:xfrm rot="19692165">
            <a:off x="211510" y="4653136"/>
            <a:ext cx="2232025" cy="1079500"/>
          </a:xfrm>
          <a:prstGeom prst="cloudCallout">
            <a:avLst>
              <a:gd name="adj1" fmla="val 107185"/>
              <a:gd name="adj2" fmla="val -43824"/>
            </a:avLst>
          </a:prstGeom>
          <a:solidFill>
            <a:srgbClr val="FD6E5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lvl="1" algn="ctr" eaLnBrk="1" hangingPunct="1">
              <a:defRPr/>
            </a:pPr>
            <a:r>
              <a:rPr lang="en-GB" dirty="0">
                <a:solidFill>
                  <a:schemeClr val="lt1"/>
                </a:solidFill>
                <a:latin typeface="+mn-lt"/>
              </a:rPr>
              <a:t>later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65916007-B331-46DC-90C3-6160E830E9A0}"/>
              </a:ext>
            </a:extLst>
          </p:cNvPr>
          <p:cNvSpPr/>
          <p:nvPr/>
        </p:nvSpPr>
        <p:spPr>
          <a:xfrm rot="887967">
            <a:off x="6746645" y="1169193"/>
            <a:ext cx="1873250" cy="1008063"/>
          </a:xfrm>
          <a:prstGeom prst="cloudCallout">
            <a:avLst>
              <a:gd name="adj1" fmla="val -103009"/>
              <a:gd name="adj2" fmla="val 203595"/>
            </a:avLst>
          </a:prstGeom>
          <a:solidFill>
            <a:srgbClr val="FC3C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hangingPunct="1">
              <a:defRPr/>
            </a:pPr>
            <a:r>
              <a:rPr lang="en-GB" dirty="0"/>
              <a:t>shorter</a:t>
            </a:r>
          </a:p>
        </p:txBody>
      </p:sp>
      <p:sp>
        <p:nvSpPr>
          <p:cNvPr id="9" name="Cloud Callout 5">
            <a:extLst>
              <a:ext uri="{FF2B5EF4-FFF2-40B4-BE49-F238E27FC236}">
                <a16:creationId xmlns:a16="http://schemas.microsoft.com/office/drawing/2014/main" id="{74364818-FA37-42F9-9244-3C51A6601130}"/>
              </a:ext>
            </a:extLst>
          </p:cNvPr>
          <p:cNvSpPr>
            <a:spLocks noChangeArrowheads="1"/>
          </p:cNvSpPr>
          <p:nvPr/>
        </p:nvSpPr>
        <p:spPr bwMode="auto">
          <a:xfrm rot="1935581">
            <a:off x="7288861" y="2924969"/>
            <a:ext cx="1871662" cy="1008063"/>
          </a:xfrm>
          <a:prstGeom prst="cloudCallout">
            <a:avLst>
              <a:gd name="adj1" fmla="val -117005"/>
              <a:gd name="adj2" fmla="val 144329"/>
            </a:avLst>
          </a:prstGeom>
          <a:solidFill>
            <a:srgbClr val="CC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lvl="1" algn="ctr" eaLnBrk="1" hangingPunct="1">
              <a:defRPr/>
            </a:pPr>
            <a:r>
              <a:rPr lang="en-GB" dirty="0">
                <a:solidFill>
                  <a:schemeClr val="lt1"/>
                </a:solidFill>
                <a:latin typeface="+mn-lt"/>
              </a:rPr>
              <a:t>longer</a:t>
            </a:r>
          </a:p>
        </p:txBody>
      </p:sp>
      <p:sp>
        <p:nvSpPr>
          <p:cNvPr id="10" name="Cloud Callout 6">
            <a:extLst>
              <a:ext uri="{FF2B5EF4-FFF2-40B4-BE49-F238E27FC236}">
                <a16:creationId xmlns:a16="http://schemas.microsoft.com/office/drawing/2014/main" id="{F9031AED-E7E8-4440-BCC0-1E8A7F1D4B86}"/>
              </a:ext>
            </a:extLst>
          </p:cNvPr>
          <p:cNvSpPr>
            <a:spLocks noChangeArrowheads="1"/>
          </p:cNvSpPr>
          <p:nvPr/>
        </p:nvSpPr>
        <p:spPr bwMode="auto">
          <a:xfrm rot="2486257">
            <a:off x="6948264" y="4468354"/>
            <a:ext cx="1873250" cy="1008062"/>
          </a:xfrm>
          <a:prstGeom prst="cloudCallout">
            <a:avLst>
              <a:gd name="adj1" fmla="val -144153"/>
              <a:gd name="adj2" fmla="val 43542"/>
            </a:avLst>
          </a:prstGeom>
          <a:solidFill>
            <a:srgbClr val="A2110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0" lvl="1" algn="ctr" eaLnBrk="1" hangingPunct="1">
              <a:defRPr/>
            </a:pPr>
            <a:r>
              <a:rPr lang="en-GB" dirty="0">
                <a:solidFill>
                  <a:schemeClr val="lt1"/>
                </a:solidFill>
                <a:latin typeface="+mn-lt"/>
              </a:rPr>
              <a:t>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Cultural and religious influences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Cultural and religious beliefs can have an impact on the availability of foods in restaurants.</a:t>
            </a:r>
          </a:p>
          <a:p>
            <a:pPr lvl="1"/>
            <a:r>
              <a:rPr lang="en-GB" altLang="en-US" sz="1800" dirty="0"/>
              <a:t>Some restaurants will not serve particular commodities.</a:t>
            </a:r>
          </a:p>
          <a:p>
            <a:pPr lvl="1"/>
            <a:r>
              <a:rPr lang="en-GB" altLang="en-US" sz="1800" dirty="0"/>
              <a:t>Different preparation and cooking methods are observed.</a:t>
            </a:r>
          </a:p>
          <a:p>
            <a:pPr marL="0" lvl="1" indent="0">
              <a:buNone/>
            </a:pPr>
            <a:r>
              <a:rPr lang="en-GB" altLang="en-US" sz="1800" dirty="0"/>
              <a:t>Examples of religions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Hinduism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Judaism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Islam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Sikhism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Catholicism</a:t>
            </a:r>
          </a:p>
          <a:p>
            <a:pPr marL="0" lvl="1" indent="0">
              <a:buNone/>
            </a:pPr>
            <a:r>
              <a:rPr lang="en-GB" altLang="en-US" sz="1800" dirty="0"/>
              <a:t>Can you suggest any other cultural or religious influences?</a:t>
            </a:r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39A4447-601B-45F3-9294-EDDC0B68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5415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Economic influences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The cost of ingredients is a key factor in the availability of ingredients. This can be affected by:</a:t>
            </a:r>
          </a:p>
          <a:p>
            <a:pPr lvl="1"/>
            <a:r>
              <a:rPr lang="en-GB" altLang="en-US" dirty="0"/>
              <a:t>shortages due to poor harvests</a:t>
            </a:r>
          </a:p>
          <a:p>
            <a:pPr lvl="1"/>
            <a:r>
              <a:rPr lang="en-GB" altLang="en-US" dirty="0"/>
              <a:t>increased transportation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processing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import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budgets available.</a:t>
            </a:r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BB18-1890-4EA8-9FBD-12A1C1ED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1297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Geographical location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1" indent="0">
              <a:buNone/>
            </a:pPr>
            <a:r>
              <a:rPr lang="en-GB" altLang="en-US" sz="1800" dirty="0"/>
              <a:t>Different food are produced across the world but availability will be determined by location</a:t>
            </a:r>
          </a:p>
          <a:p>
            <a:pPr marL="0" lvl="1" indent="0">
              <a:buNone/>
            </a:pPr>
            <a:r>
              <a:rPr lang="en-GB" altLang="en-US" sz="1800" dirty="0"/>
              <a:t>Restaurants now consider the impact on the environment when selecting ingredients and so now look to use more locally sourced products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reduce air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offer sustainable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support local economies.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D5C1-5960-487B-98F3-43C897E2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501008"/>
            <a:ext cx="28575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Trends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1" indent="0">
              <a:buNone/>
            </a:pPr>
            <a:r>
              <a:rPr lang="en-GB" altLang="en-US" sz="1800" dirty="0"/>
              <a:t>Food trends are continually changing and play a major part in influencing styles of menus and dishes offered to attract customers.</a:t>
            </a:r>
          </a:p>
          <a:p>
            <a:pPr marL="0" lvl="1" indent="0">
              <a:buNone/>
            </a:pPr>
            <a:r>
              <a:rPr lang="en-GB" altLang="en-US" sz="1800" dirty="0"/>
              <a:t>Current trends that influence guests dining experiences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celebrity chefs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social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healthy alternatives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sustainability awareness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food and beverage pairings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800" dirty="0"/>
              <a:t>Technology, including food ordering apps.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0" lvl="1" indent="0">
              <a:buNone/>
            </a:pPr>
            <a:endParaRPr lang="en-GB" altLang="en-US" sz="18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33AEB-0A88-4BE8-9B0B-C322A704B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68960"/>
            <a:ext cx="3811883" cy="25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8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ARTICULATE_DESIGN_ID_DEFAULT DESIGN" val="CZXlJzC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588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Lucida Grande</vt:lpstr>
      <vt:lpstr>Times New Roman</vt:lpstr>
      <vt:lpstr>Default Design</vt:lpstr>
      <vt:lpstr>Factors influencing eating and drinking experiences</vt:lpstr>
      <vt:lpstr>Global influences</vt:lpstr>
      <vt:lpstr>Availability of food commodities</vt:lpstr>
      <vt:lpstr>Climate</vt:lpstr>
      <vt:lpstr>Climaric variations</vt:lpstr>
      <vt:lpstr>Cultural and religious influences</vt:lpstr>
      <vt:lpstr>Economic influences</vt:lpstr>
      <vt:lpstr>Geographical location</vt:lpstr>
      <vt:lpstr>Trends</vt:lpstr>
      <vt:lpstr>Guest dining experience</vt:lpstr>
      <vt:lpstr>Factors that can influence the guest dining experience</vt:lpstr>
      <vt:lpstr>Media Influences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116</cp:revision>
  <dcterms:created xsi:type="dcterms:W3CDTF">2013-05-28T00:38:54Z</dcterms:created>
  <dcterms:modified xsi:type="dcterms:W3CDTF">2020-05-04T12:08:50Z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979BE8D5-4E36-43FA-B474-7F3F29E75F45</vt:lpwstr>
  </property>
  <property fmtid="{D5CDD505-2E9C-101B-9397-08002B2CF9AE}" pid="3" name="ArticulatePath">
    <vt:lpwstr>8064_l3_304_PPT2</vt:lpwstr>
  </property>
</Properties>
</file>