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handoutMasterIdLst>
    <p:handoutMasterId r:id="rId11"/>
  </p:handoutMasterIdLst>
  <p:sldIdLst>
    <p:sldId id="256" r:id="rId2"/>
    <p:sldId id="328" r:id="rId3"/>
    <p:sldId id="331" r:id="rId4"/>
    <p:sldId id="330" r:id="rId5"/>
    <p:sldId id="332" r:id="rId6"/>
    <p:sldId id="333" r:id="rId7"/>
    <p:sldId id="334" r:id="rId8"/>
    <p:sldId id="267" r:id="rId9"/>
  </p:sldIdLst>
  <p:sldSz cx="9144000" cy="6858000" type="screen4x3"/>
  <p:notesSz cx="6858000" cy="9144000"/>
  <p:custDataLst>
    <p:tags r:id="rId12"/>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405D4-3FA3-42DD-99F9-C99A1D9BA27D}" v="25" dt="2020-01-17T18:01:56.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884" autoAdjust="0"/>
  </p:normalViewPr>
  <p:slideViewPr>
    <p:cSldViewPr showGuides="1">
      <p:cViewPr varScale="1">
        <p:scale>
          <a:sx n="82" d="100"/>
          <a:sy n="82" d="100"/>
        </p:scale>
        <p:origin x="248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r>
              <a:rPr lang="en-GB" dirty="0"/>
              <a:t>Explain the advantages to a professional kitchen of sourcing produce sustainably.</a:t>
            </a:r>
          </a:p>
          <a:p>
            <a:pPr marL="171450" indent="-171450">
              <a:buFont typeface="Arial" panose="020B0604020202020204" pitchFamily="34" charset="0"/>
              <a:buChar char="•"/>
            </a:pPr>
            <a:r>
              <a:rPr lang="en-GB" dirty="0"/>
              <a:t>Positive image as ‘green’ business /responsible business</a:t>
            </a:r>
          </a:p>
          <a:p>
            <a:pPr marL="171450" indent="-171450">
              <a:buFont typeface="Arial" panose="020B0604020202020204" pitchFamily="34" charset="0"/>
              <a:buChar char="•"/>
            </a:pPr>
            <a:r>
              <a:rPr lang="en-GB" dirty="0"/>
              <a:t>Marketing/promotional opportunity/ USP – attracts customers to sustainably sourced foods on menus</a:t>
            </a:r>
          </a:p>
          <a:p>
            <a:pPr marL="171450" indent="-171450">
              <a:buFont typeface="Arial" panose="020B0604020202020204" pitchFamily="34" charset="0"/>
              <a:buChar char="•"/>
            </a:pPr>
            <a:r>
              <a:rPr lang="en-GB" dirty="0"/>
              <a:t>Increased business/ helps to meet business targets – higher sales price/ turnover</a:t>
            </a:r>
          </a:p>
          <a:p>
            <a:pPr marL="171450" indent="-171450">
              <a:buFont typeface="Arial" panose="020B0604020202020204" pitchFamily="34" charset="0"/>
              <a:buChar char="•"/>
            </a:pPr>
            <a:r>
              <a:rPr lang="en-GB" dirty="0"/>
              <a:t>Gives preferred supplier status e.g. trading at events</a:t>
            </a:r>
          </a:p>
          <a:p>
            <a:pPr marL="171450" indent="-171450">
              <a:buFont typeface="Arial" panose="020B0604020202020204" pitchFamily="34" charset="0"/>
              <a:buChar char="•"/>
            </a:pPr>
            <a:r>
              <a:rPr lang="en-GB" dirty="0"/>
              <a:t>Cost of produce may be cheaper when in season due to abundance</a:t>
            </a:r>
          </a:p>
        </p:txBody>
      </p:sp>
      <p:sp>
        <p:nvSpPr>
          <p:cNvPr id="4" name="Slide Number Placeholder 3"/>
          <p:cNvSpPr>
            <a:spLocks noGrp="1"/>
          </p:cNvSpPr>
          <p:nvPr>
            <p:ph type="sldNum" sz="quarter" idx="5"/>
          </p:nvPr>
        </p:nvSpPr>
        <p:spPr/>
        <p:txBody>
          <a:bodyPr/>
          <a:lstStyle/>
          <a:p>
            <a:fld id="{1D847933-502B-D146-9428-3DDD196AD935}" type="slidenum">
              <a:rPr lang="en-GB" smtClean="0"/>
              <a:pPr/>
              <a:t>1</a:t>
            </a:fld>
            <a:endParaRPr lang="en-GB"/>
          </a:p>
        </p:txBody>
      </p:sp>
    </p:spTree>
    <p:extLst>
      <p:ext uri="{BB962C8B-B14F-4D97-AF65-F5344CB8AC3E}">
        <p14:creationId xmlns:p14="http://schemas.microsoft.com/office/powerpoint/2010/main" val="114556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ways in which a catering operation could work with suppliers to improve sustainable practices.</a:t>
            </a:r>
          </a:p>
          <a:p>
            <a:pPr marL="171450" indent="-171450">
              <a:buFont typeface="Arial" panose="020B0604020202020204" pitchFamily="34" charset="0"/>
              <a:buChar char="•"/>
            </a:pPr>
            <a:r>
              <a:rPr lang="en-GB" dirty="0"/>
              <a:t>Ask suppliers to reduce packaging</a:t>
            </a:r>
          </a:p>
          <a:p>
            <a:pPr marL="171450" indent="-171450">
              <a:buFont typeface="Arial" panose="020B0604020202020204" pitchFamily="34" charset="0"/>
              <a:buChar char="•"/>
            </a:pPr>
            <a:r>
              <a:rPr lang="en-GB" dirty="0"/>
              <a:t>Use returnable / recyclable packaging</a:t>
            </a:r>
          </a:p>
          <a:p>
            <a:pPr marL="171450" indent="-171450">
              <a:buFont typeface="Arial" panose="020B0604020202020204" pitchFamily="34" charset="0"/>
              <a:buChar char="•"/>
            </a:pPr>
            <a:r>
              <a:rPr lang="en-GB" dirty="0"/>
              <a:t>Supplier to update the catering operation of any changes to traceability or source of supply</a:t>
            </a:r>
          </a:p>
          <a:p>
            <a:pPr marL="171450" indent="-171450">
              <a:buFont typeface="Arial" panose="020B0604020202020204" pitchFamily="34" charset="0"/>
              <a:buChar char="•"/>
            </a:pPr>
            <a:r>
              <a:rPr lang="en-GB" dirty="0"/>
              <a:t>Review processes of supply to make improve efficiency of energy use/ fuel / low emission alternatives</a:t>
            </a:r>
          </a:p>
          <a:p>
            <a:pPr marL="171450" indent="-171450">
              <a:buFont typeface="Arial" panose="020B0604020202020204" pitchFamily="34" charset="0"/>
              <a:buChar char="•"/>
            </a:pPr>
            <a:r>
              <a:rPr lang="en-GB" dirty="0"/>
              <a:t>Standardise units of produce (</a:t>
            </a:r>
            <a:r>
              <a:rPr lang="en-GB" dirty="0" err="1"/>
              <a:t>eg</a:t>
            </a:r>
            <a:r>
              <a:rPr lang="en-GB" dirty="0"/>
              <a:t> meat and fish) to reduce wastage</a:t>
            </a:r>
          </a:p>
          <a:p>
            <a:pPr marL="171450" indent="-171450">
              <a:buFont typeface="Arial" panose="020B0604020202020204" pitchFamily="34" charset="0"/>
              <a:buChar char="•"/>
            </a:pPr>
            <a:r>
              <a:rPr lang="en-GB" dirty="0"/>
              <a:t>Use online rather than paper correspondence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Sustainably.</a:t>
            </a:r>
          </a:p>
          <a:p>
            <a:pPr marL="171450" indent="-171450">
              <a:buFont typeface="Arial" panose="020B0604020202020204" pitchFamily="34" charset="0"/>
              <a:buChar char="•"/>
            </a:pPr>
            <a:r>
              <a:rPr lang="en-GB" dirty="0"/>
              <a:t>Positive image as ‘green’ business /responsible business</a:t>
            </a:r>
          </a:p>
          <a:p>
            <a:pPr marL="171450" indent="-171450">
              <a:buFont typeface="Arial" panose="020B0604020202020204" pitchFamily="34" charset="0"/>
              <a:buChar char="•"/>
            </a:pPr>
            <a:r>
              <a:rPr lang="en-GB" dirty="0"/>
              <a:t>Marketing/promotional opportunity/ USP – attracts customers to sustainably sourced foods on menus</a:t>
            </a:r>
          </a:p>
          <a:p>
            <a:pPr marL="171450" indent="-171450">
              <a:buFont typeface="Arial" panose="020B0604020202020204" pitchFamily="34" charset="0"/>
              <a:buChar char="•"/>
            </a:pPr>
            <a:r>
              <a:rPr lang="en-GB" dirty="0"/>
              <a:t>Increased business/ helps to meet business targets – higher sales price/ turnover</a:t>
            </a:r>
          </a:p>
          <a:p>
            <a:pPr marL="171450" indent="-171450">
              <a:buFont typeface="Arial" panose="020B0604020202020204" pitchFamily="34" charset="0"/>
              <a:buChar char="•"/>
            </a:pPr>
            <a:r>
              <a:rPr lang="en-GB" dirty="0"/>
              <a:t>Gives preferred supplier status </a:t>
            </a:r>
            <a:r>
              <a:rPr lang="en-GB" dirty="0" err="1"/>
              <a:t>eg</a:t>
            </a:r>
            <a:r>
              <a:rPr lang="en-GB" dirty="0"/>
              <a:t> trading at events</a:t>
            </a:r>
          </a:p>
          <a:p>
            <a:pPr marL="171450" indent="-171450">
              <a:buFont typeface="Arial" panose="020B0604020202020204" pitchFamily="34" charset="0"/>
              <a:buChar char="•"/>
            </a:pPr>
            <a:r>
              <a:rPr lang="en-GB" dirty="0"/>
              <a:t>Cost of produce may be cheaper when in season due to abundance</a:t>
            </a:r>
          </a:p>
        </p:txBody>
      </p:sp>
      <p:sp>
        <p:nvSpPr>
          <p:cNvPr id="4" name="Slide Number Placeholder 3"/>
          <p:cNvSpPr>
            <a:spLocks noGrp="1"/>
          </p:cNvSpPr>
          <p:nvPr>
            <p:ph type="sldNum" sz="quarter" idx="5"/>
          </p:nvPr>
        </p:nvSpPr>
        <p:spPr/>
        <p:txBody>
          <a:bodyPr/>
          <a:lstStyle/>
          <a:p>
            <a:fld id="{1D847933-502B-D146-9428-3DDD196AD935}" type="slidenum">
              <a:rPr lang="en-GB" smtClean="0"/>
              <a:pPr/>
              <a:t>2</a:t>
            </a:fld>
            <a:endParaRPr lang="en-GB"/>
          </a:p>
        </p:txBody>
      </p:sp>
    </p:spTree>
    <p:extLst>
      <p:ext uri="{BB962C8B-B14F-4D97-AF65-F5344CB8AC3E}">
        <p14:creationId xmlns:p14="http://schemas.microsoft.com/office/powerpoint/2010/main" val="255666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ＭＳ Ｐゴシック" charset="-128"/>
                <a:cs typeface="ＭＳ Ｐゴシック" charset="-128"/>
              </a:rPr>
              <a:t>Climate Sustainability in the Kitchen is a research project that is funded by Kone Foundation and carried out in Gender Studies at the University of Helsinki in 2018-2021. In this project we examine cultural change where more climate sustainable plant-based foods are emerging in everyday diets. We examine the phenomenon in variety of contexts, including lunch canteens, households, media discussions and policy making. The project is interdisciplinary, exploring the topic from the perspectives of gender studies, sociology and environmental sciences. Additionally, based on cooperation with various food sector players and NGOs, the project develops 30 climate sustainable vegan recipes for lunch restaurants.</a:t>
            </a:r>
          </a:p>
          <a:p>
            <a:endParaRPr lang="en-GB" sz="1200" b="0" i="0" kern="1200" dirty="0">
              <a:solidFill>
                <a:schemeClr val="tx1"/>
              </a:solidFill>
              <a:effectLst/>
              <a:latin typeface="Arial" charset="0"/>
              <a:ea typeface="ＭＳ Ｐゴシック" charset="-128"/>
            </a:endParaRP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a:p>
        </p:txBody>
      </p:sp>
    </p:spTree>
    <p:extLst>
      <p:ext uri="{BB962C8B-B14F-4D97-AF65-F5344CB8AC3E}">
        <p14:creationId xmlns:p14="http://schemas.microsoft.com/office/powerpoint/2010/main" val="406597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291379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programme was founded in 2006 as a market-based solution to the growing consumer demand for meat, eggs and dairy products from animals treated with high welfare and managed with the environment in mind.</a:t>
            </a:r>
            <a:r>
              <a:rPr lang="en-US" dirty="0"/>
              <a:t> </a:t>
            </a:r>
          </a:p>
          <a:p>
            <a:endParaRPr lang="en-US" dirty="0"/>
          </a:p>
          <a:p>
            <a:pPr fontAlgn="base"/>
            <a:r>
              <a:rPr lang="en-GB" sz="1200" b="0" i="0" kern="1200" dirty="0">
                <a:solidFill>
                  <a:schemeClr val="tx1"/>
                </a:solidFill>
                <a:effectLst/>
                <a:latin typeface="Arial" charset="0"/>
                <a:ea typeface="ＭＳ Ｐゴシック" charset="-128"/>
                <a:cs typeface="ＭＳ Ｐゴシック" charset="-128"/>
              </a:rPr>
              <a:t>It’s now widely accepted that raising animals intensively – indoors or confined on dirt feedlots – is not only bad for animal welfare, but it’s also harming human health and the wider environment. You only have to look at the headlines about the rise of antibiotic-resistant bacteria, environmental pollution from intensive farming systems, and animal welfare abuses to see that our food system is broken.</a:t>
            </a:r>
          </a:p>
          <a:p>
            <a:pPr fontAlgn="base"/>
            <a:r>
              <a:rPr lang="en-GB" sz="1200" b="0" i="0" kern="1200" dirty="0">
                <a:solidFill>
                  <a:schemeClr val="tx1"/>
                </a:solidFill>
                <a:effectLst/>
                <a:latin typeface="Arial" charset="0"/>
                <a:ea typeface="ＭＳ Ｐゴシック" charset="-128"/>
                <a:cs typeface="ＭＳ Ｐゴシック" charset="-128"/>
              </a:rPr>
              <a:t>The AWA programme operates on the simple understanding that the way we raise our animals, the nutritional quality of the meat, milk and eggs they produce, and the impact of farming systems on the environment, are all intrinsically linked. If we manage our animals properly and according to their needs, we don’t have to rely on things like routine antibiotics and other chemical inputs to farm. We know that healthy, content animals produce better tasting, healthier meat, milk and eggs. And we know that pasture-based farming livestock systems can actually have a positive impact on the environment, too.</a:t>
            </a:r>
          </a:p>
          <a:p>
            <a:endParaRPr lang="en-GB" dirty="0"/>
          </a:p>
          <a:p>
            <a:r>
              <a:rPr lang="en-GB" dirty="0"/>
              <a:t>Activity:</a:t>
            </a:r>
          </a:p>
          <a:p>
            <a:endParaRPr lang="en-GB" dirty="0"/>
          </a:p>
          <a:p>
            <a:r>
              <a:rPr lang="en-GB" dirty="0"/>
              <a:t>Discuss Farm Assured / Free Range </a:t>
            </a:r>
            <a:r>
              <a:rPr lang="en-GB"/>
              <a:t>animal welfare.</a:t>
            </a:r>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395073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3E3938"/>
                </a:solidFill>
                <a:latin typeface="Avenir LT W01_65 Medium1475532"/>
              </a:rPr>
              <a:t>From choosing to:</a:t>
            </a:r>
          </a:p>
          <a:p>
            <a:r>
              <a:rPr lang="en-GB" dirty="0">
                <a:solidFill>
                  <a:srgbClr val="3E3938"/>
                </a:solidFill>
                <a:latin typeface="Avenir LT W01_65 Medium1475532"/>
              </a:rPr>
              <a:t>buy strawberries out of season, </a:t>
            </a:r>
          </a:p>
          <a:p>
            <a:r>
              <a:rPr lang="en-GB" dirty="0">
                <a:solidFill>
                  <a:srgbClr val="3E3938"/>
                </a:solidFill>
                <a:latin typeface="Avenir LT W01_65 Medium1475532"/>
              </a:rPr>
              <a:t>to buying fair trade food, </a:t>
            </a:r>
          </a:p>
          <a:p>
            <a:r>
              <a:rPr lang="en-GB" dirty="0">
                <a:solidFill>
                  <a:srgbClr val="3E3938"/>
                </a:solidFill>
                <a:latin typeface="Avenir LT W01_65 Medium1475532"/>
              </a:rPr>
              <a:t>joining a community gardening project, </a:t>
            </a:r>
          </a:p>
          <a:p>
            <a:r>
              <a:rPr lang="en-GB" dirty="0">
                <a:solidFill>
                  <a:srgbClr val="3E3938"/>
                </a:solidFill>
                <a:latin typeface="Avenir LT W01_65 Medium1475532"/>
              </a:rPr>
              <a:t>or campaigning against the overuse of plastic in food packaging, </a:t>
            </a:r>
          </a:p>
          <a:p>
            <a:endParaRPr lang="en-GB" dirty="0">
              <a:solidFill>
                <a:srgbClr val="3E3938"/>
              </a:solidFill>
              <a:latin typeface="Avenir LT W01_65 Medium1475532"/>
            </a:endParaRPr>
          </a:p>
          <a:p>
            <a:r>
              <a:rPr lang="en-GB" dirty="0">
                <a:solidFill>
                  <a:srgbClr val="3E3938"/>
                </a:solidFill>
                <a:latin typeface="Avenir LT W01_65 Medium1475532"/>
              </a:rPr>
              <a:t>we all make regular ethical decisions about food. These choices are ethical because they involve values – principles, or reasons, for regarding practices as right or wrong</a:t>
            </a:r>
            <a:r>
              <a:rPr lang="en-GB" i="1" dirty="0">
                <a:solidFill>
                  <a:srgbClr val="3E3938"/>
                </a:solidFill>
                <a:latin typeface="Avenir LT W01_65 Medium1475532"/>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3E3938"/>
                </a:solidFill>
                <a:latin typeface="Avenir LT W01_65 Medium1475532"/>
              </a:rPr>
              <a:t>From choosing to buy strawberries out of season, to buying fair trade food, joining a community gardening project, or campaigning against the overuse of plastic in food packaging, we all make regular ethical decisions about food. These choices are ethical because they involve values – principles, or reasons, for regarding practices as right or wrong</a:t>
            </a:r>
            <a:r>
              <a:rPr lang="en-GB" i="1" dirty="0">
                <a:solidFill>
                  <a:srgbClr val="3E3938"/>
                </a:solidFill>
                <a:latin typeface="Avenir LT W01_65 Medium1475532"/>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solidFill>
                <a:srgbClr val="3E3938"/>
              </a:solidFill>
              <a:latin typeface="Avenir LT W01_65 Medium1475532"/>
            </a:endParaRPr>
          </a:p>
          <a:p>
            <a:r>
              <a:rPr lang="en-GB" sz="1200" b="1" i="0" u="none" strike="noStrike" kern="1200" baseline="0" dirty="0">
                <a:solidFill>
                  <a:schemeClr val="tx1"/>
                </a:solidFill>
                <a:latin typeface="Arial" charset="0"/>
                <a:ea typeface="ＭＳ Ｐゴシック" charset="-128"/>
                <a:cs typeface="ＭＳ Ｐゴシック" charset="-128"/>
              </a:rPr>
              <a:t>Biodiversity - maintains and preserves environments </a:t>
            </a:r>
            <a:r>
              <a:rPr lang="en-GB" sz="1200" b="1" i="0" u="none" strike="noStrike" kern="1200" baseline="0" dirty="0" err="1">
                <a:solidFill>
                  <a:schemeClr val="tx1"/>
                </a:solidFill>
                <a:latin typeface="Arial" charset="0"/>
                <a:ea typeface="ＭＳ Ｐゴシック" charset="-128"/>
                <a:cs typeface="ＭＳ Ｐゴシック" charset="-128"/>
              </a:rPr>
              <a:t>eg</a:t>
            </a:r>
            <a:r>
              <a:rPr lang="en-GB" sz="1200" b="1" i="0" u="none" strike="noStrike" kern="1200" baseline="0" dirty="0">
                <a:solidFill>
                  <a:schemeClr val="tx1"/>
                </a:solidFill>
                <a:latin typeface="Arial" charset="0"/>
                <a:ea typeface="ＭＳ Ｐゴシック" charset="-128"/>
                <a:cs typeface="ＭＳ Ｐゴシック" charset="-128"/>
              </a:rPr>
              <a:t> protecting marine life and seabed </a:t>
            </a:r>
            <a:endParaRPr lang="en-GB" sz="1200" b="0" i="0" u="none" strike="noStrike" kern="1200" baseline="0" dirty="0">
              <a:solidFill>
                <a:schemeClr val="tx1"/>
              </a:solidFill>
              <a:latin typeface="Arial" charset="0"/>
              <a:ea typeface="ＭＳ Ｐゴシック" charset="-128"/>
              <a:cs typeface="ＭＳ Ｐゴシック" charset="-128"/>
            </a:endParaRPr>
          </a:p>
          <a:p>
            <a:r>
              <a:rPr lang="en-GB" sz="1200" b="1" i="0" u="none" strike="noStrike" kern="1200" baseline="0" dirty="0">
                <a:solidFill>
                  <a:schemeClr val="tx1"/>
                </a:solidFill>
                <a:latin typeface="Arial" charset="0"/>
                <a:ea typeface="ＭＳ Ｐゴシック" charset="-128"/>
                <a:cs typeface="ＭＳ Ｐゴシック" charset="-128"/>
              </a:rPr>
              <a:t>Traceability – supports responsible fishing </a:t>
            </a:r>
            <a:endParaRPr lang="en-GB" sz="1200" b="0" i="0" u="none" strike="noStrike" kern="1200" baseline="0" dirty="0">
              <a:solidFill>
                <a:schemeClr val="tx1"/>
              </a:solidFill>
              <a:latin typeface="Arial" charset="0"/>
              <a:ea typeface="ＭＳ Ｐゴシック" charset="-128"/>
              <a:cs typeface="ＭＳ Ｐゴシック" charset="-128"/>
            </a:endParaRPr>
          </a:p>
          <a:p>
            <a:r>
              <a:rPr lang="en-GB" sz="1200" b="1" i="0" u="none" strike="noStrike" kern="1200" baseline="0" dirty="0">
                <a:solidFill>
                  <a:schemeClr val="tx1"/>
                </a:solidFill>
                <a:latin typeface="Arial" charset="0"/>
                <a:ea typeface="ＭＳ Ｐゴシック" charset="-128"/>
                <a:cs typeface="ＭＳ Ｐゴシック" charset="-128"/>
              </a:rPr>
              <a:t>Supports local economy - businesses within the supply chain and community </a:t>
            </a:r>
            <a:endParaRPr lang="en-GB" sz="1200" b="0" i="0" u="none" strike="noStrike" kern="1200" baseline="0" dirty="0">
              <a:solidFill>
                <a:schemeClr val="tx1"/>
              </a:solidFill>
              <a:latin typeface="Arial" charset="0"/>
              <a:ea typeface="ＭＳ Ｐゴシック" charset="-128"/>
              <a:cs typeface="ＭＳ Ｐゴシック" charset="-128"/>
            </a:endParaRPr>
          </a:p>
          <a:p>
            <a:r>
              <a:rPr lang="en-GB" sz="1200" b="1" i="0" u="none" strike="noStrike" kern="1200" baseline="0" dirty="0">
                <a:solidFill>
                  <a:schemeClr val="tx1"/>
                </a:solidFill>
                <a:latin typeface="Arial" charset="0"/>
                <a:ea typeface="ＭＳ Ｐゴシック" charset="-128"/>
                <a:cs typeface="ＭＳ Ｐゴシック" charset="-128"/>
              </a:rPr>
              <a:t>Protects the longevity of future trade </a:t>
            </a:r>
          </a:p>
          <a:p>
            <a:endParaRPr lang="en-GB" sz="1200" b="1" i="0" u="none" strike="noStrike" kern="1200" baseline="0" dirty="0">
              <a:solidFill>
                <a:schemeClr val="tx1"/>
              </a:solidFill>
              <a:latin typeface="Arial" charset="0"/>
              <a:ea typeface="ＭＳ Ｐゴシック" charset="-128"/>
            </a:endParaRPr>
          </a:p>
          <a:p>
            <a:r>
              <a:rPr lang="en-GB" i="1" dirty="0">
                <a:solidFill>
                  <a:srgbClr val="3E3938"/>
                </a:solidFill>
                <a:latin typeface="Avenir LT W01_65 Medium1475532"/>
              </a:rPr>
              <a:t>Ethically.</a:t>
            </a:r>
          </a:p>
          <a:p>
            <a:r>
              <a:rPr lang="en-GB" i="1" dirty="0">
                <a:solidFill>
                  <a:srgbClr val="3E3938"/>
                </a:solidFill>
                <a:latin typeface="Avenir LT W01_65 Medium1475532"/>
              </a:rPr>
              <a:t>Any two of the following explanations:</a:t>
            </a:r>
          </a:p>
          <a:p>
            <a:r>
              <a:rPr lang="en-GB" i="1" dirty="0">
                <a:solidFill>
                  <a:srgbClr val="3E3938"/>
                </a:solidFill>
                <a:latin typeface="Avenir LT W01_65 Medium1475532"/>
              </a:rPr>
              <a:t>Traceability (from farm to fork) – supports responsible farming/ animal welfare</a:t>
            </a:r>
          </a:p>
          <a:p>
            <a:r>
              <a:rPr lang="en-GB" i="1" dirty="0">
                <a:solidFill>
                  <a:srgbClr val="3E3938"/>
                </a:solidFill>
                <a:latin typeface="Avenir LT W01_65 Medium1475532"/>
              </a:rPr>
              <a:t>Supports local economy - businesses within the supply chain and community</a:t>
            </a:r>
          </a:p>
          <a:p>
            <a:r>
              <a:rPr lang="en-GB" i="1" dirty="0">
                <a:solidFill>
                  <a:srgbClr val="3E3938"/>
                </a:solidFill>
                <a:latin typeface="Avenir LT W01_65 Medium1475532"/>
              </a:rPr>
              <a:t>Farming production methods help to protect environment</a:t>
            </a: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333260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8</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helsinki.fi/en/projects/climate-sustainability-in-the-kitche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t>Understand sustainability in the hospitality industry </a:t>
            </a:r>
            <a:endParaRPr lang="en-GB" dirty="0">
              <a:ea typeface="ＭＳ Ｐゴシック" pitchFamily="-105" charset="-128"/>
              <a:cs typeface="ＭＳ Ｐゴシック" pitchFamily="-105" charset="-128"/>
            </a:endParaRP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305: </a:t>
            </a:r>
            <a:r>
              <a:rPr lang="en-GB" sz="2400" b="1" dirty="0">
                <a:solidFill>
                  <a:schemeClr val="bg1"/>
                </a:solidFill>
              </a:rPr>
              <a:t>Sustainability in professional kitchens</a:t>
            </a:r>
            <a:endParaRPr lang="en-US" sz="2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Describe the impact of using sustainable practices on a global scale for:</a:t>
            </a:r>
          </a:p>
        </p:txBody>
      </p:sp>
      <p:sp>
        <p:nvSpPr>
          <p:cNvPr id="3075" name="Content Placeholder 2"/>
          <p:cNvSpPr>
            <a:spLocks noGrp="1"/>
          </p:cNvSpPr>
          <p:nvPr>
            <p:ph sz="quarter" idx="10"/>
          </p:nvPr>
        </p:nvSpPr>
        <p:spPr>
          <a:xfrm>
            <a:off x="468312" y="1844824"/>
            <a:ext cx="8218488" cy="4282926"/>
          </a:xfrm>
        </p:spPr>
        <p:txBody>
          <a:bodyPr/>
          <a:lstStyle/>
          <a:p>
            <a:pPr marL="342900" lvl="0" indent="-342900">
              <a:buClr>
                <a:srgbClr val="E30613"/>
              </a:buClr>
              <a:buFont typeface="Arial" panose="020B0604020202020204" pitchFamily="34" charset="0"/>
              <a:buChar char="•"/>
            </a:pPr>
            <a:r>
              <a:rPr lang="en-GB" dirty="0"/>
              <a:t>climate</a:t>
            </a:r>
          </a:p>
          <a:p>
            <a:pPr marL="342900" lvl="0" indent="-342900">
              <a:buClr>
                <a:srgbClr val="E30613"/>
              </a:buClr>
              <a:buFont typeface="Arial" panose="020B0604020202020204" pitchFamily="34" charset="0"/>
              <a:buChar char="•"/>
            </a:pPr>
            <a:r>
              <a:rPr lang="en-GB" dirty="0"/>
              <a:t>environment</a:t>
            </a:r>
          </a:p>
          <a:p>
            <a:pPr marL="342900" lvl="0" indent="-342900">
              <a:buClr>
                <a:srgbClr val="E30613"/>
              </a:buClr>
              <a:buFont typeface="Arial" panose="020B0604020202020204" pitchFamily="34" charset="0"/>
              <a:buChar char="•"/>
            </a:pPr>
            <a:r>
              <a:rPr lang="en-GB" dirty="0"/>
              <a:t>animal welfare</a:t>
            </a:r>
          </a:p>
          <a:p>
            <a:pPr marL="342900" lvl="0" indent="-342900">
              <a:buClr>
                <a:srgbClr val="E30613"/>
              </a:buClr>
              <a:buFont typeface="Arial" panose="020B0604020202020204" pitchFamily="34" charset="0"/>
              <a:buChar char="•"/>
            </a:pPr>
            <a:r>
              <a:rPr lang="en-GB" dirty="0"/>
              <a:t>ethics</a:t>
            </a:r>
          </a:p>
          <a:p>
            <a:pPr marL="342900" lvl="0" indent="-342900">
              <a:buClr>
                <a:srgbClr val="E30613"/>
              </a:buClr>
              <a:buFont typeface="Arial" panose="020B0604020202020204" pitchFamily="34" charset="0"/>
              <a:buChar char="•"/>
            </a:pPr>
            <a:r>
              <a:rPr lang="en-GB" dirty="0"/>
              <a:t>economic</a:t>
            </a:r>
            <a:endParaRPr lang="en-US" dirty="0">
              <a:ea typeface="ＭＳ Ｐゴシック" pitchFamily="-105" charset="-128"/>
              <a:cs typeface="ＭＳ Ｐゴシック" pitchFamily="-105" charset="-128"/>
            </a:endParaRPr>
          </a:p>
        </p:txBody>
      </p:sp>
      <p:pic>
        <p:nvPicPr>
          <p:cNvPr id="3" name="Picture 2">
            <a:extLst>
              <a:ext uri="{FF2B5EF4-FFF2-40B4-BE49-F238E27FC236}">
                <a16:creationId xmlns:a16="http://schemas.microsoft.com/office/drawing/2014/main" id="{0C6DF093-A93B-ED4E-BBC0-A41019180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7904" y="1844824"/>
            <a:ext cx="4149080" cy="4149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a:t>
            </a:r>
          </a:p>
        </p:txBody>
      </p:sp>
      <p:sp>
        <p:nvSpPr>
          <p:cNvPr id="3" name="Content Placeholder 2"/>
          <p:cNvSpPr>
            <a:spLocks noGrp="1"/>
          </p:cNvSpPr>
          <p:nvPr>
            <p:ph sz="quarter" idx="10"/>
          </p:nvPr>
        </p:nvSpPr>
        <p:spPr/>
        <p:txBody>
          <a:bodyPr/>
          <a:lstStyle/>
          <a:p>
            <a:r>
              <a:rPr lang="en-GB" kern="1200" dirty="0">
                <a:latin typeface="Arial" charset="0"/>
              </a:rPr>
              <a:t>Climate sustainability in the kitchen</a:t>
            </a:r>
            <a:endParaRPr lang="en-US" dirty="0"/>
          </a:p>
          <a:p>
            <a:pPr lvl="1"/>
            <a:r>
              <a:rPr lang="en-GB" kern="1200" dirty="0">
                <a:latin typeface="Arial" charset="0"/>
                <a:cs typeface="ＭＳ Ｐゴシック" charset="-128"/>
              </a:rPr>
              <a:t>a research project that is funded by Kone Foundation carried out at the University of Helsinki in 2018-2021</a:t>
            </a:r>
          </a:p>
          <a:p>
            <a:pPr lvl="1"/>
            <a:r>
              <a:rPr lang="en-GB" kern="1200" dirty="0">
                <a:latin typeface="Arial" charset="0"/>
              </a:rPr>
              <a:t>cultural change where more climate sustainable plant-based foods are emerging in everyday diets</a:t>
            </a:r>
          </a:p>
          <a:p>
            <a:pPr lvl="1"/>
            <a:r>
              <a:rPr lang="en-GB" kern="1200" dirty="0">
                <a:latin typeface="Arial" charset="0"/>
              </a:rPr>
              <a:t>project develops 30 climate sustainable vegan recipes for lunch restaurants.</a:t>
            </a:r>
          </a:p>
          <a:p>
            <a:r>
              <a:rPr lang="en-GB" dirty="0">
                <a:solidFill>
                  <a:srgbClr val="FF0000"/>
                </a:solidFill>
                <a:hlinkClick r:id="rId3">
                  <a:extLst>
                    <a:ext uri="{A12FA001-AC4F-418D-AE19-62706E023703}">
                      <ahyp:hlinkClr xmlns:ahyp="http://schemas.microsoft.com/office/drawing/2018/hyperlinkcolor" val="tx"/>
                    </a:ext>
                  </a:extLst>
                </a:hlinkClick>
              </a:rPr>
              <a:t>www.helsinki.fi/en/projects/climate-sustainability-in-the-kitchen</a:t>
            </a:r>
            <a:endParaRPr lang="en-US" dirty="0">
              <a:solidFill>
                <a:srgbClr val="FF0000"/>
              </a:solidFill>
              <a:ea typeface="ＭＳ Ｐゴシック" pitchFamily="-105" charset="-128"/>
              <a:cs typeface="ＭＳ Ｐゴシック" pitchFamily="-105" charset="-128"/>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Environmental</a:t>
            </a:r>
          </a:p>
        </p:txBody>
      </p:sp>
      <p:sp>
        <p:nvSpPr>
          <p:cNvPr id="5123" name="Content Placeholder 2"/>
          <p:cNvSpPr>
            <a:spLocks noGrp="1"/>
          </p:cNvSpPr>
          <p:nvPr>
            <p:ph sz="quarter" idx="10"/>
          </p:nvPr>
        </p:nvSpPr>
        <p:spPr>
          <a:xfrm>
            <a:off x="457200" y="1371600"/>
            <a:ext cx="8229600" cy="4756150"/>
          </a:xfrm>
        </p:spPr>
        <p:txBody>
          <a:bodyPr/>
          <a:lstStyle/>
          <a:p>
            <a:pPr>
              <a:defRPr/>
            </a:pPr>
            <a:r>
              <a:rPr lang="en-GB" b="1" kern="1200" dirty="0">
                <a:latin typeface="Arial" charset="0"/>
              </a:rPr>
              <a:t>Environmental sustainability </a:t>
            </a:r>
            <a:r>
              <a:rPr lang="en-GB" kern="1200" dirty="0">
                <a:latin typeface="Arial" charset="0"/>
              </a:rPr>
              <a:t>refers to the rates of renewable resource harvest, pollution creation, and non-renewable resource depletion that can be continued indefinitely. </a:t>
            </a:r>
          </a:p>
          <a:p>
            <a:pPr>
              <a:defRPr/>
            </a:pPr>
            <a:r>
              <a:rPr lang="en-GB" dirty="0"/>
              <a:t>Reducing a business’s impact on the environment means:</a:t>
            </a:r>
            <a:endParaRPr lang="en-US" dirty="0"/>
          </a:p>
          <a:p>
            <a:pPr lvl="3">
              <a:defRPr/>
            </a:pPr>
            <a:r>
              <a:rPr lang="en-US" sz="2000" dirty="0"/>
              <a:t>cutting energy waste</a:t>
            </a:r>
          </a:p>
          <a:p>
            <a:pPr lvl="3">
              <a:defRPr/>
            </a:pPr>
            <a:r>
              <a:rPr lang="en-US" sz="2000" dirty="0"/>
              <a:t>moving towards zero waste</a:t>
            </a:r>
          </a:p>
          <a:p>
            <a:pPr lvl="3">
              <a:defRPr/>
            </a:pPr>
            <a:r>
              <a:rPr lang="en-US" sz="2000" dirty="0"/>
              <a:t>reducing water waste</a:t>
            </a:r>
          </a:p>
          <a:p>
            <a:pPr lvl="3">
              <a:defRPr/>
            </a:pPr>
            <a:r>
              <a:rPr lang="en-US" sz="2000" dirty="0"/>
              <a:t>managing emissions.</a:t>
            </a:r>
          </a:p>
          <a:p>
            <a:pPr marL="0" indent="0"/>
            <a:endParaRPr lang="en-US" dirty="0">
              <a:ea typeface="ＭＳ Ｐゴシック" pitchFamily="-105" charset="-128"/>
              <a:cs typeface="ＭＳ Ｐゴシック" pitchFamily="-105" charset="-128"/>
            </a:endParaRPr>
          </a:p>
        </p:txBody>
      </p:sp>
      <p:pic>
        <p:nvPicPr>
          <p:cNvPr id="3" name="Picture 2">
            <a:extLst>
              <a:ext uri="{FF2B5EF4-FFF2-40B4-BE49-F238E27FC236}">
                <a16:creationId xmlns:a16="http://schemas.microsoft.com/office/drawing/2014/main" id="{259B87D0-E08E-FE4E-BC2B-AB3FCF62D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7904" y="2768670"/>
            <a:ext cx="4977026" cy="35098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Welfare</a:t>
            </a:r>
            <a:endParaRPr lang="en-US" b="0" dirty="0"/>
          </a:p>
        </p:txBody>
      </p:sp>
      <p:sp>
        <p:nvSpPr>
          <p:cNvPr id="3" name="Content Placeholder 2"/>
          <p:cNvSpPr>
            <a:spLocks noGrp="1"/>
          </p:cNvSpPr>
          <p:nvPr>
            <p:ph sz="quarter" idx="10"/>
          </p:nvPr>
        </p:nvSpPr>
        <p:spPr/>
        <p:txBody>
          <a:bodyPr/>
          <a:lstStyle/>
          <a:p>
            <a:pPr lvl="2">
              <a:defRPr/>
            </a:pPr>
            <a:r>
              <a:rPr lang="en-GB" sz="2000" dirty="0"/>
              <a:t>Animal Welfare Approved (AWA) is a food label for meat and dairy products that come from farm animals, to confirm they have been raised to the highest animal welfare and environmental standards. </a:t>
            </a:r>
          </a:p>
          <a:p>
            <a:pPr lvl="2">
              <a:defRPr/>
            </a:pPr>
            <a:r>
              <a:rPr lang="en-GB" sz="2000" dirty="0"/>
              <a:t>Schemes to ensure animal welfare and to provide public confidence in the welfare of animals include:</a:t>
            </a:r>
          </a:p>
          <a:p>
            <a:pPr lvl="2">
              <a:defRPr/>
            </a:pPr>
            <a:endParaRPr lang="en-GB" sz="2000" dirty="0"/>
          </a:p>
          <a:p>
            <a:pPr marL="285750" lvl="2" indent="-285750">
              <a:buClr>
                <a:srgbClr val="E30613"/>
              </a:buClr>
              <a:buFont typeface="Arial" panose="020B0604020202020204" pitchFamily="34" charset="0"/>
              <a:buChar char="•"/>
              <a:defRPr/>
            </a:pPr>
            <a:r>
              <a:rPr lang="en-GB" sz="2000" dirty="0"/>
              <a:t>free range</a:t>
            </a:r>
          </a:p>
          <a:p>
            <a:pPr marL="285750" lvl="2" indent="-285750">
              <a:buClr>
                <a:srgbClr val="E30613"/>
              </a:buClr>
              <a:buFont typeface="Arial" panose="020B0604020202020204" pitchFamily="34" charset="0"/>
              <a:buChar char="•"/>
              <a:defRPr/>
            </a:pPr>
            <a:r>
              <a:rPr lang="en-GB" sz="2000" dirty="0"/>
              <a:t>farm assured</a:t>
            </a:r>
          </a:p>
          <a:p>
            <a:pPr marL="285750" lvl="2" indent="-285750">
              <a:buFont typeface="Arial" panose="020B0604020202020204" pitchFamily="34" charset="0"/>
              <a:buChar char="•"/>
              <a:defRPr/>
            </a:pPr>
            <a:endParaRPr lang="en-GB" dirty="0"/>
          </a:p>
          <a:p>
            <a:pPr lvl="2">
              <a:defRPr/>
            </a:pPr>
            <a:endParaRPr lang="en-GB" dirty="0"/>
          </a:p>
          <a:p>
            <a:pPr lvl="2">
              <a:defRPr/>
            </a:pPr>
            <a:endParaRPr lang="en-GB" dirty="0"/>
          </a:p>
          <a:p>
            <a:pPr lvl="2">
              <a:defRPr/>
            </a:pPr>
            <a:endParaRPr lang="en-GB" dirty="0"/>
          </a:p>
          <a:p>
            <a:pPr lvl="2">
              <a:defRPr/>
            </a:pPr>
            <a:endParaRPr lang="en-US" dirty="0"/>
          </a:p>
          <a:p>
            <a:pPr marL="0" indent="0">
              <a:lnSpc>
                <a:spcPts val="1200"/>
              </a:lnSpc>
              <a:spcBef>
                <a:spcPts val="0"/>
              </a:spcBef>
              <a:spcAft>
                <a:spcPts val="0"/>
              </a:spcAft>
            </a:pPr>
            <a:endParaRPr lang="en-US" dirty="0"/>
          </a:p>
          <a:p>
            <a:pPr lvl="2">
              <a:defRPr/>
            </a:pPr>
            <a:endParaRPr lang="en-US" dirty="0"/>
          </a:p>
          <a:p>
            <a:endParaRPr lang="en-US" dirty="0"/>
          </a:p>
        </p:txBody>
      </p:sp>
      <p:pic>
        <p:nvPicPr>
          <p:cNvPr id="5" name="Picture 4">
            <a:extLst>
              <a:ext uri="{FF2B5EF4-FFF2-40B4-BE49-F238E27FC236}">
                <a16:creationId xmlns:a16="http://schemas.microsoft.com/office/drawing/2014/main" id="{896E7118-4275-6848-AC8D-52CB550EAF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840" y="2996952"/>
            <a:ext cx="4247791" cy="28303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a:t>
            </a:r>
          </a:p>
        </p:txBody>
      </p:sp>
      <p:sp>
        <p:nvSpPr>
          <p:cNvPr id="7" name="Rectangle 6">
            <a:extLst>
              <a:ext uri="{FF2B5EF4-FFF2-40B4-BE49-F238E27FC236}">
                <a16:creationId xmlns:a16="http://schemas.microsoft.com/office/drawing/2014/main" id="{19702E42-2D1A-48FA-9D7C-43677AB21F81}"/>
              </a:ext>
            </a:extLst>
          </p:cNvPr>
          <p:cNvSpPr/>
          <p:nvPr/>
        </p:nvSpPr>
        <p:spPr>
          <a:xfrm>
            <a:off x="457200" y="1412776"/>
            <a:ext cx="8385224" cy="3785652"/>
          </a:xfrm>
          <a:prstGeom prst="rect">
            <a:avLst/>
          </a:prstGeom>
        </p:spPr>
        <p:txBody>
          <a:bodyPr wrap="square">
            <a:spAutoFit/>
          </a:bodyPr>
          <a:lstStyle/>
          <a:p>
            <a:r>
              <a:rPr lang="en-GB" dirty="0">
                <a:latin typeface="Arial" charset="0"/>
                <a:ea typeface="ＭＳ Ｐゴシック" charset="-128"/>
                <a:cs typeface="ＭＳ Ｐゴシック" charset="-128"/>
              </a:rPr>
              <a:t>Biodiversity means to maintain and preserve environments e.g. protecting marine life and seabed. </a:t>
            </a:r>
          </a:p>
          <a:p>
            <a:endParaRPr lang="en-GB" dirty="0">
              <a:latin typeface="Arial" charset="0"/>
              <a:ea typeface="ＭＳ Ｐゴシック" charset="-128"/>
              <a:cs typeface="ＭＳ Ｐゴシック" charset="-128"/>
            </a:endParaRPr>
          </a:p>
          <a:p>
            <a:r>
              <a:rPr lang="en-GB" dirty="0">
                <a:latin typeface="Arial" charset="0"/>
                <a:ea typeface="ＭＳ Ｐゴシック" charset="-128"/>
                <a:cs typeface="ＭＳ Ｐゴシック" charset="-128"/>
              </a:rPr>
              <a:t>Traceability – supports responsible animal welfare. </a:t>
            </a:r>
          </a:p>
          <a:p>
            <a:endParaRPr lang="en-GB" dirty="0">
              <a:latin typeface="Arial" charset="0"/>
              <a:ea typeface="ＭＳ Ｐゴシック" charset="-128"/>
              <a:cs typeface="ＭＳ Ｐゴシック" charset="-128"/>
            </a:endParaRPr>
          </a:p>
          <a:p>
            <a:r>
              <a:rPr lang="en-GB" dirty="0">
                <a:latin typeface="Arial" charset="0"/>
                <a:ea typeface="ＭＳ Ｐゴシック" charset="-128"/>
                <a:cs typeface="ＭＳ Ｐゴシック" charset="-128"/>
              </a:rPr>
              <a:t>Supports local economy – </a:t>
            </a:r>
          </a:p>
          <a:p>
            <a:r>
              <a:rPr lang="en-GB" dirty="0">
                <a:latin typeface="Arial" charset="0"/>
                <a:ea typeface="ＭＳ Ｐゴシック" charset="-128"/>
                <a:cs typeface="ＭＳ Ｐゴシック" charset="-128"/>
              </a:rPr>
              <a:t>businesses within the supply</a:t>
            </a:r>
          </a:p>
          <a:p>
            <a:r>
              <a:rPr lang="en-GB" dirty="0">
                <a:latin typeface="Arial" charset="0"/>
                <a:ea typeface="ＭＳ Ｐゴシック" charset="-128"/>
                <a:cs typeface="ＭＳ Ｐゴシック" charset="-128"/>
              </a:rPr>
              <a:t>chain and community. </a:t>
            </a:r>
          </a:p>
          <a:p>
            <a:endParaRPr lang="en-GB" dirty="0">
              <a:latin typeface="Arial" charset="0"/>
              <a:ea typeface="ＭＳ Ｐゴシック" charset="-128"/>
              <a:cs typeface="ＭＳ Ｐゴシック" charset="-128"/>
            </a:endParaRPr>
          </a:p>
          <a:p>
            <a:r>
              <a:rPr lang="en-GB" dirty="0">
                <a:latin typeface="Arial" charset="0"/>
                <a:ea typeface="ＭＳ Ｐゴシック" charset="-128"/>
                <a:cs typeface="ＭＳ Ｐゴシック" charset="-128"/>
              </a:rPr>
              <a:t>Protects the longevity of </a:t>
            </a:r>
          </a:p>
          <a:p>
            <a:r>
              <a:rPr lang="en-GB" dirty="0">
                <a:latin typeface="Arial" charset="0"/>
                <a:ea typeface="ＭＳ Ｐゴシック" charset="-128"/>
                <a:cs typeface="ＭＳ Ｐゴシック" charset="-128"/>
              </a:rPr>
              <a:t>future trade. </a:t>
            </a:r>
            <a:endParaRPr lang="en-GB" i="1" dirty="0">
              <a:solidFill>
                <a:srgbClr val="3E3938"/>
              </a:solidFill>
              <a:latin typeface="Avenir LT W01_65 Medium1475532"/>
            </a:endParaRPr>
          </a:p>
          <a:p>
            <a:endParaRPr lang="en-GB" i="1" dirty="0">
              <a:solidFill>
                <a:srgbClr val="3E3938"/>
              </a:solidFill>
              <a:latin typeface="Avenir LT W01_65 Medium1475532"/>
            </a:endParaRPr>
          </a:p>
        </p:txBody>
      </p:sp>
      <p:pic>
        <p:nvPicPr>
          <p:cNvPr id="4" name="Picture 3">
            <a:extLst>
              <a:ext uri="{FF2B5EF4-FFF2-40B4-BE49-F238E27FC236}">
                <a16:creationId xmlns:a16="http://schemas.microsoft.com/office/drawing/2014/main" id="{C9C71A40-9BB6-6D48-B08C-1A8C4FCC64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860" y="4317951"/>
            <a:ext cx="5364088" cy="17609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Economic</a:t>
            </a:r>
          </a:p>
        </p:txBody>
      </p:sp>
      <p:sp>
        <p:nvSpPr>
          <p:cNvPr id="3" name="Content Placeholder 2"/>
          <p:cNvSpPr>
            <a:spLocks noGrp="1"/>
          </p:cNvSpPr>
          <p:nvPr>
            <p:ph sz="quarter" idx="10"/>
          </p:nvPr>
        </p:nvSpPr>
        <p:spPr/>
        <p:txBody>
          <a:bodyPr/>
          <a:lstStyle/>
          <a:p>
            <a:r>
              <a:rPr lang="en-GB" b="1" dirty="0"/>
              <a:t>Economic sustainability</a:t>
            </a:r>
            <a:r>
              <a:rPr lang="en-GB" dirty="0"/>
              <a:t> is an integrated part of </a:t>
            </a:r>
            <a:r>
              <a:rPr lang="en-GB" b="1" dirty="0"/>
              <a:t>sustainability</a:t>
            </a:r>
            <a:r>
              <a:rPr lang="en-GB" dirty="0"/>
              <a:t> and means that we must use, safeguard and sustain resources (human and material) to create long-term </a:t>
            </a:r>
            <a:r>
              <a:rPr lang="en-GB" b="1" dirty="0"/>
              <a:t>sustainable</a:t>
            </a:r>
            <a:r>
              <a:rPr lang="en-GB" dirty="0"/>
              <a:t> values by optimal use, recovery and recycling.</a:t>
            </a:r>
          </a:p>
          <a:p>
            <a:r>
              <a:rPr lang="en-GB" b="1" dirty="0"/>
              <a:t>Economic benefits</a:t>
            </a:r>
            <a:r>
              <a:rPr lang="en-GB" dirty="0"/>
              <a:t> include conserving fuel and cutting fuel costs, reducing the health impacts of air and water pollution.</a:t>
            </a:r>
          </a:p>
          <a:p>
            <a:endParaRPr lang="en-GB" dirty="0"/>
          </a:p>
        </p:txBody>
      </p:sp>
      <p:pic>
        <p:nvPicPr>
          <p:cNvPr id="7" name="Picture 6">
            <a:extLst>
              <a:ext uri="{FF2B5EF4-FFF2-40B4-BE49-F238E27FC236}">
                <a16:creationId xmlns:a16="http://schemas.microsoft.com/office/drawing/2014/main" id="{AA30D377-AEF1-B045-9DF5-4B4483BA667A}"/>
              </a:ext>
            </a:extLst>
          </p:cNvPr>
          <p:cNvPicPr>
            <a:picLocks noChangeAspect="1"/>
          </p:cNvPicPr>
          <p:nvPr/>
        </p:nvPicPr>
        <p:blipFill>
          <a:blip r:embed="rId2"/>
          <a:stretch>
            <a:fillRect/>
          </a:stretch>
        </p:blipFill>
        <p:spPr>
          <a:xfrm>
            <a:off x="3419872" y="3741592"/>
            <a:ext cx="2592288" cy="25364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1069</Words>
  <Application>Microsoft Macintosh PowerPoint</Application>
  <PresentationFormat>On-screen Show (4:3)</PresentationFormat>
  <Paragraphs>109</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LT W01_65 Medium1475532</vt:lpstr>
      <vt:lpstr>Lucida Grande</vt:lpstr>
      <vt:lpstr>Times New Roman</vt:lpstr>
      <vt:lpstr>Default Design</vt:lpstr>
      <vt:lpstr>Understand sustainability in the hospitality industry </vt:lpstr>
      <vt:lpstr>Describe the impact of using sustainable practices on a global scale for:</vt:lpstr>
      <vt:lpstr>Climate</vt:lpstr>
      <vt:lpstr>Environmental</vt:lpstr>
      <vt:lpstr>Animal Welfare</vt:lpstr>
      <vt:lpstr>Ethical</vt:lpstr>
      <vt:lpstr>Economic</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103</cp:revision>
  <dcterms:created xsi:type="dcterms:W3CDTF">2013-05-28T00:38:54Z</dcterms:created>
  <dcterms:modified xsi:type="dcterms:W3CDTF">2020-05-06T11:41:45Z</dcterms:modified>
</cp:coreProperties>
</file>