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56" r:id="rId2"/>
    <p:sldId id="328" r:id="rId3"/>
    <p:sldId id="332" r:id="rId4"/>
    <p:sldId id="333" r:id="rId5"/>
    <p:sldId id="331" r:id="rId6"/>
    <p:sldId id="267" r:id="rId7"/>
  </p:sldIdLst>
  <p:sldSz cx="9144000" cy="6858000" type="screen4x3"/>
  <p:notesSz cx="6858000" cy="9144000"/>
  <p:custDataLst>
    <p:tags r:id="rId10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72ADE-9DB0-406B-B005-14DBD83EF1F7}" v="15" dt="2020-01-19T08:13:21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4"/>
  </p:normalViewPr>
  <p:slideViewPr>
    <p:cSldViewPr showGuides="1"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Tutor to expand on </a:t>
            </a:r>
            <a:r>
              <a:rPr lang="en-GB"/>
              <a:t>each bullet point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201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3 Hospitality and Catering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6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533400" y="3862319"/>
            <a:ext cx="8218488" cy="382588"/>
          </a:xfrm>
        </p:spPr>
        <p:txBody>
          <a:bodyPr anchor="t"/>
          <a:lstStyle/>
          <a:p>
            <a:r>
              <a:rPr lang="en-GB" dirty="0"/>
              <a:t>Waste management</a:t>
            </a:r>
          </a:p>
        </p:txBody>
      </p:sp>
      <p:sp>
        <p:nvSpPr>
          <p:cNvPr id="2050" name="Rectangle 14"/>
          <p:cNvSpPr>
            <a:spLocks noGrp="1" noChangeArrowheads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PowerPoint </a:t>
            </a:r>
            <a:r>
              <a:rPr lang="en-GB" dirty="0" err="1"/>
              <a:t>presenation</a:t>
            </a:r>
            <a:endParaRPr lang="en-GB" dirty="0"/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3400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FFFFFF"/>
                </a:solidFill>
              </a:rPr>
              <a:t>Unit 305: </a:t>
            </a:r>
            <a:r>
              <a:rPr lang="en-GB" sz="2400" b="1" dirty="0">
                <a:solidFill>
                  <a:schemeClr val="bg1"/>
                </a:solidFill>
              </a:rPr>
              <a:t>Sustainability in professional kitchens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1807" y="1052736"/>
            <a:ext cx="8218488" cy="382588"/>
          </a:xfrm>
        </p:spPr>
        <p:txBody>
          <a:bodyPr/>
          <a:lstStyle/>
          <a:p>
            <a:pPr lvl="0"/>
            <a:r>
              <a:rPr lang="en-GB" dirty="0"/>
              <a:t>The waste hierarchy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1807" y="1844824"/>
            <a:ext cx="8218488" cy="4282926"/>
          </a:xfrm>
        </p:spPr>
        <p:txBody>
          <a:bodyPr/>
          <a:lstStyle/>
          <a:p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683952-2FE0-A04B-A41E-9CCDA06FAFE2}"/>
              </a:ext>
            </a:extLst>
          </p:cNvPr>
          <p:cNvSpPr/>
          <p:nvPr/>
        </p:nvSpPr>
        <p:spPr>
          <a:xfrm>
            <a:off x="473705" y="1700808"/>
            <a:ext cx="8064896" cy="2198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waste hierarchy is a tool used to evaluate processes that protect the environment, from most favourable to least favourable actions. 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gives top priority to preventing waste in the first place. When waste is created, it gives priority to preparing it for re-use, then recycling, then recovery, and last of all disposal (e.g. landfill). </a:t>
            </a:r>
            <a:endParaRPr lang="en-GB" dirty="0"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1807" y="1052736"/>
            <a:ext cx="8218488" cy="382588"/>
          </a:xfrm>
        </p:spPr>
        <p:txBody>
          <a:bodyPr/>
          <a:lstStyle/>
          <a:p>
            <a:pPr lvl="0"/>
            <a:r>
              <a:rPr lang="en-GB" dirty="0"/>
              <a:t>The waste hierarchy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1807" y="1844824"/>
            <a:ext cx="8218488" cy="4282926"/>
          </a:xfrm>
        </p:spPr>
        <p:txBody>
          <a:bodyPr/>
          <a:lstStyle/>
          <a:p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6ACAA0-5BAA-1746-9D78-E5EF99E4759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56541"/>
            <a:ext cx="4970547" cy="468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94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1807" y="1052736"/>
            <a:ext cx="8218488" cy="382588"/>
          </a:xfrm>
        </p:spPr>
        <p:txBody>
          <a:bodyPr/>
          <a:lstStyle/>
          <a:p>
            <a:pPr lvl="0"/>
            <a:r>
              <a:rPr lang="en-GB" dirty="0"/>
              <a:t>The waste hierarchy: Stages and examples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1807" y="1844824"/>
            <a:ext cx="8218488" cy="4282926"/>
          </a:xfrm>
        </p:spPr>
        <p:txBody>
          <a:bodyPr/>
          <a:lstStyle/>
          <a:p>
            <a:pPr marL="285750" lvl="0" indent="-285750">
              <a:lnSpc>
                <a:spcPct val="100000"/>
              </a:lnSpc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sz="1800" b="1" dirty="0"/>
              <a:t>Prevention/minimisation: </a:t>
            </a:r>
            <a:r>
              <a:rPr lang="en-GB" sz="1800" dirty="0"/>
              <a:t>Using less material in design and manufacture.  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sz="1800" b="1" dirty="0"/>
              <a:t>Recycling: </a:t>
            </a:r>
            <a:r>
              <a:rPr lang="en-GB" sz="1800" dirty="0"/>
              <a:t>Keeping products for longer; re- use. Using less hazardous materials. 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sz="1800" b="1" dirty="0"/>
              <a:t>Recovery: </a:t>
            </a:r>
            <a:r>
              <a:rPr lang="en-GB" sz="1800" dirty="0"/>
              <a:t>Checking, cleaning, repairing, refurbishing, whole items or spare parts.  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sz="1800" dirty="0"/>
              <a:t>Turning waste into a new substance or product.  Includes composting if it meets quality protocols. </a:t>
            </a:r>
          </a:p>
          <a:p>
            <a:pPr marL="285750" lvl="0" indent="-285750">
              <a:lnSpc>
                <a:spcPct val="100000"/>
              </a:lnSpc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sz="1800" b="1" dirty="0"/>
              <a:t>Disposal: </a:t>
            </a:r>
            <a:r>
              <a:rPr lang="en-GB" sz="1800" dirty="0"/>
              <a:t>Includes anaerobic digestion, incineration with energy recovery, gasification and pyrolysis which produce energy (fuels, heat and power) and materials from waste; some backfilling. </a:t>
            </a:r>
          </a:p>
          <a:p>
            <a:pPr marL="285750" indent="-285750">
              <a:lnSpc>
                <a:spcPct val="100000"/>
              </a:lnSpc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sz="1800" dirty="0"/>
              <a:t>Landfill and incineration without energy recovery.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89685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5 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46088" y="1426263"/>
            <a:ext cx="8229600" cy="4138360"/>
          </a:xfrm>
        </p:spPr>
        <p:txBody>
          <a:bodyPr/>
          <a:lstStyle/>
          <a:p>
            <a:endParaRPr lang="en-GB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E38D5B-A284-2B4A-8685-B56D28F63DF9}"/>
              </a:ext>
            </a:extLst>
          </p:cNvPr>
          <p:cNvSpPr/>
          <p:nvPr/>
        </p:nvSpPr>
        <p:spPr>
          <a:xfrm>
            <a:off x="468312" y="1426263"/>
            <a:ext cx="6768752" cy="3484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spcBef>
                <a:spcPts val="400"/>
              </a:spcBef>
              <a:spcAft>
                <a:spcPts val="400"/>
              </a:spcAft>
              <a:buClr>
                <a:srgbClr val="E30613"/>
              </a:buClr>
              <a:buSzPts val="1600"/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Refuse</a:t>
            </a:r>
            <a:endParaRPr lang="en-GB" dirty="0"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Bef>
                <a:spcPts val="400"/>
              </a:spcBef>
              <a:spcAft>
                <a:spcPts val="400"/>
              </a:spcAft>
              <a:buClr>
                <a:srgbClr val="E30613"/>
              </a:buClr>
              <a:buSzPts val="1600"/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Reduce</a:t>
            </a:r>
            <a:endParaRPr lang="en-GB" dirty="0"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Bef>
                <a:spcPts val="400"/>
              </a:spcBef>
              <a:spcAft>
                <a:spcPts val="400"/>
              </a:spcAft>
              <a:buClr>
                <a:srgbClr val="E30613"/>
              </a:buClr>
              <a:buSzPts val="1600"/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Reuse</a:t>
            </a:r>
            <a:endParaRPr lang="en-GB" dirty="0"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Bef>
                <a:spcPts val="400"/>
              </a:spcBef>
              <a:spcAft>
                <a:spcPts val="400"/>
              </a:spcAft>
              <a:buClr>
                <a:srgbClr val="E30613"/>
              </a:buClr>
              <a:buSzPts val="1600"/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Repurpose</a:t>
            </a:r>
            <a:endParaRPr lang="en-GB" dirty="0"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Bef>
                <a:spcPts val="400"/>
              </a:spcBef>
              <a:spcAft>
                <a:spcPts val="400"/>
              </a:spcAft>
              <a:buClr>
                <a:srgbClr val="E30613"/>
              </a:buClr>
              <a:buSzPts val="1600"/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Recycle</a:t>
            </a:r>
            <a:endParaRPr lang="en-GB" u="none" strike="noStrike" dirty="0">
              <a:effectLst/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1AC9CF-CE5F-8947-B34A-D62B1CE448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1663016"/>
            <a:ext cx="4083754" cy="301142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211</Words>
  <Application>Microsoft Macintosh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Lucida Grande</vt:lpstr>
      <vt:lpstr>Times New Roman</vt:lpstr>
      <vt:lpstr>Default Design</vt:lpstr>
      <vt:lpstr>Waste management</vt:lpstr>
      <vt:lpstr>The waste hierarchy</vt:lpstr>
      <vt:lpstr>The waste hierarchy</vt:lpstr>
      <vt:lpstr>The waste hierarchy: Stages and examples</vt:lpstr>
      <vt:lpstr>The 5 Rs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102</cp:revision>
  <dcterms:created xsi:type="dcterms:W3CDTF">2013-05-28T00:38:54Z</dcterms:created>
  <dcterms:modified xsi:type="dcterms:W3CDTF">2020-05-06T11:41:25Z</dcterms:modified>
</cp:coreProperties>
</file>