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256" r:id="rId2"/>
    <p:sldId id="343" r:id="rId3"/>
    <p:sldId id="331" r:id="rId4"/>
    <p:sldId id="341" r:id="rId5"/>
    <p:sldId id="349" r:id="rId6"/>
    <p:sldId id="333" r:id="rId7"/>
    <p:sldId id="345" r:id="rId8"/>
    <p:sldId id="346" r:id="rId9"/>
    <p:sldId id="347" r:id="rId10"/>
    <p:sldId id="267" r:id="rId11"/>
  </p:sldIdLst>
  <p:sldSz cx="9144000" cy="6858000" type="screen4x3"/>
  <p:notesSz cx="6858000" cy="9144000"/>
  <p:custDataLst>
    <p:tags r:id="rId14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74"/>
  </p:normalViewPr>
  <p:slideViewPr>
    <p:cSldViewPr showGuides="1">
      <p:cViewPr varScale="1">
        <p:scale>
          <a:sx n="105" d="100"/>
          <a:sy n="105" d="100"/>
        </p:scale>
        <p:origin x="18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5/3/20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589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-324544" y="455896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Level 3 Hospitality and Catering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2020 City and Guilds of London Institute. All rights reserved</a:t>
            </a:r>
            <a:r>
              <a:rPr lang="en-US" sz="900" dirty="0"/>
              <a:t>.</a:t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10</a:t>
            </a: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4576" y="2121735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457200" y="3467100"/>
            <a:ext cx="7848600" cy="2514600"/>
          </a:xfrm>
        </p:spPr>
        <p:txBody>
          <a:bodyPr anchor="t"/>
          <a:lstStyle/>
          <a:p>
            <a:br>
              <a:rPr lang="en-GB" sz="1600" dirty="0"/>
            </a:br>
            <a:r>
              <a:rPr lang="en-GB" dirty="0"/>
              <a:t>Prepare a range of hot soups and hot starters using correct preparation methods</a:t>
            </a:r>
            <a:br>
              <a:rPr lang="en-GB" sz="1600" dirty="0"/>
            </a:br>
            <a:br>
              <a:rPr lang="en-GB" sz="1600" dirty="0"/>
            </a:br>
            <a:br>
              <a:rPr lang="en-GB" sz="1600" dirty="0"/>
            </a:br>
            <a:br>
              <a:rPr lang="en-GB" sz="1600" dirty="0"/>
            </a:br>
            <a:br>
              <a:rPr lang="en-GB" sz="2000" dirty="0"/>
            </a:br>
            <a:br>
              <a:rPr lang="en-GB" dirty="0"/>
            </a:br>
            <a:endParaRPr lang="en-GB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Unit 307: Produce and present advanced starters using standardised recipes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Cook a range of hot soups and hot starters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Clr>
                <a:srgbClr val="E30613"/>
              </a:buClr>
              <a:buSzPct val="150000"/>
            </a:pPr>
            <a:endParaRPr lang="en-GB" b="1" dirty="0"/>
          </a:p>
          <a:p>
            <a:pPr>
              <a:buClr>
                <a:srgbClr val="E30613"/>
              </a:buClr>
              <a:buSzPct val="150000"/>
            </a:pPr>
            <a:r>
              <a:rPr lang="en-GB" b="1" dirty="0"/>
              <a:t>Cooking methods:</a:t>
            </a:r>
            <a:endParaRPr lang="en-GB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Boiling</a:t>
            </a:r>
            <a:endParaRPr lang="en-GB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Poaching</a:t>
            </a:r>
            <a:endParaRPr lang="en-GB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Steaming</a:t>
            </a:r>
            <a:endParaRPr lang="en-GB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Simmering</a:t>
            </a:r>
            <a:endParaRPr lang="en-GB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4C48A9-E5E3-6F4C-A362-A7C7D5FFC35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5896" y="1916832"/>
            <a:ext cx="3707904" cy="246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372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980728"/>
            <a:ext cx="8229600" cy="5486400"/>
          </a:xfrm>
        </p:spPr>
        <p:txBody>
          <a:bodyPr/>
          <a:lstStyle/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Blending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Clarification mix</a:t>
            </a:r>
            <a:endParaRPr lang="en-GB" sz="1800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Clarifying butter</a:t>
            </a:r>
            <a:endParaRPr lang="en-GB" sz="1800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Filleting</a:t>
            </a:r>
            <a:endParaRPr lang="en-GB" sz="1800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Purging</a:t>
            </a:r>
            <a:endParaRPr lang="en-GB" sz="1800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Sous vide water bath</a:t>
            </a:r>
            <a:endParaRPr lang="en-GB" sz="1800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Tenderising</a:t>
            </a:r>
            <a:endParaRPr lang="en-GB" sz="1800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Thermomix</a:t>
            </a:r>
            <a:endParaRPr lang="en-GB" sz="1800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Marinating</a:t>
            </a:r>
            <a:endParaRPr lang="en-GB" sz="180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43AB4A-B003-4E47-9099-33A3D965A30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3928" y="1772816"/>
            <a:ext cx="4139573" cy="275729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" y="980728"/>
            <a:ext cx="8218488" cy="382588"/>
          </a:xfrm>
        </p:spPr>
        <p:txBody>
          <a:bodyPr/>
          <a:lstStyle/>
          <a:p>
            <a:r>
              <a:rPr lang="en-GB" dirty="0"/>
              <a:t>Apply quality checks during the cooking of hot soups and advanced starters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700808"/>
            <a:ext cx="8229600" cy="4755600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Correct temperature </a:t>
            </a:r>
            <a:endParaRPr lang="en-GB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Timing</a:t>
            </a:r>
            <a:endParaRPr lang="en-GB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Texture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Correct degree of cooking</a:t>
            </a:r>
            <a:endParaRPr lang="en-GB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Seasoning</a:t>
            </a:r>
            <a:endParaRPr lang="en-GB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Evaporation</a:t>
            </a:r>
            <a:endParaRPr lang="en-GB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Liquid levels</a:t>
            </a:r>
            <a:endParaRPr lang="en-GB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4E757D-4755-8B49-9EBE-CC635657E1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2120" y="1988840"/>
            <a:ext cx="2236192" cy="335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13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88" y="1052736"/>
            <a:ext cx="8218488" cy="382588"/>
          </a:xfrm>
        </p:spPr>
        <p:txBody>
          <a:bodyPr/>
          <a:lstStyle/>
          <a:p>
            <a:r>
              <a:rPr lang="en-GB" dirty="0"/>
              <a:t>Finish a range of hot soups and advanced hot starters using appropriate finishing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34976" y="1700808"/>
            <a:ext cx="8229600" cy="4755600"/>
          </a:xfrm>
        </p:spPr>
        <p:txBody>
          <a:bodyPr/>
          <a:lstStyle/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700" dirty="0"/>
              <a:t>Garnishing</a:t>
            </a:r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700" dirty="0"/>
              <a:t>Saucing </a:t>
            </a:r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700" dirty="0"/>
              <a:t>Glazing</a:t>
            </a:r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700" dirty="0"/>
              <a:t>Gratinating</a:t>
            </a:r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700" dirty="0"/>
              <a:t>Flambéing</a:t>
            </a:r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700" dirty="0"/>
              <a:t>Passed</a:t>
            </a:r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700" dirty="0"/>
              <a:t>Serving</a:t>
            </a:r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700" dirty="0"/>
              <a:t>Plating </a:t>
            </a:r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700" dirty="0"/>
              <a:t>Correct temperature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F9E8E3-461B-BB4E-AA3D-F81D2D4F275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7944" y="2289042"/>
            <a:ext cx="3419872" cy="2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530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433523"/>
              </p:ext>
            </p:extLst>
          </p:nvPr>
        </p:nvGraphicFramePr>
        <p:xfrm>
          <a:off x="491128" y="1719580"/>
          <a:ext cx="6990928" cy="34188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595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5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Cooking method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Menu item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Boiling</a:t>
                      </a:r>
                    </a:p>
                    <a:p>
                      <a:pPr lvl="0"/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Commodities and items boiled at a temperature of 100 decree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celsius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Poaching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Commodities and items poached at a temperature 71–82 degrees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celsius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Steaming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Cooked via steam. could be in a pressure steamer, atmospheric steamer or an oriental basket style steamer over boiling water .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Simmering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Just off boiling around 95 degrees Celsius.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FA727A34-5D02-4360-A680-7CF00AFA4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756" y="980728"/>
            <a:ext cx="8218488" cy="382588"/>
          </a:xfrm>
        </p:spPr>
        <p:txBody>
          <a:bodyPr/>
          <a:lstStyle/>
          <a:p>
            <a:r>
              <a:rPr lang="en-GB" dirty="0"/>
              <a:t>Cook a range of hot soups and hot starters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Apply quality checks during the cooking of hot soups and advanced starters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840691"/>
              </p:ext>
            </p:extLst>
          </p:nvPr>
        </p:nvGraphicFramePr>
        <p:xfrm>
          <a:off x="611560" y="1484784"/>
          <a:ext cx="8218488" cy="492861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226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1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8145"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Quality check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How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8510">
                <a:tc>
                  <a:txBody>
                    <a:bodyPr/>
                    <a:lstStyle/>
                    <a:p>
                      <a:pPr lvl="0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 Temperature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Follow standard recipe, record temperature following temperature probing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87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Timing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Follow standard recipe with check made </a:t>
                      </a:r>
                    </a:p>
                    <a:p>
                      <a:pPr lvl="0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87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Texture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Check the texture is appropriate to the dish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987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 degree of cooking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Some items can be served medium (pink)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851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Seasoning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Ensure seasoning takes place throughout the process taking care not to over season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987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Evaporation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This can happen when the temperature is too high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987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Liquid levels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Keep liquid levels up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366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952" y="1052736"/>
            <a:ext cx="8218488" cy="382588"/>
          </a:xfrm>
        </p:spPr>
        <p:txBody>
          <a:bodyPr/>
          <a:lstStyle/>
          <a:p>
            <a:r>
              <a:rPr lang="en-GB" dirty="0"/>
              <a:t>Finish a range of hot soups and advanced hot starters using appropriate finishing methods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557719"/>
              </p:ext>
            </p:extLst>
          </p:nvPr>
        </p:nvGraphicFramePr>
        <p:xfrm>
          <a:off x="457200" y="1690624"/>
          <a:ext cx="7278960" cy="432917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75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Finishing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Menu example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Garnishing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Suitable garnish to enhance the dish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per dish specification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Saucing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Coated or served separate as per dish specifications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Glazing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Hot dishes can be glazed with the addition of a liaison (egg yolks and cream) or cold items can be glazed with a savory jelly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Gratinating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Usually glazed with cheese or breadcrumbs or both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Flambéing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flame with alcohol, sometimes in front of the customer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pass through a conical strainer or chinois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317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8266"/>
            <a:ext cx="8218488" cy="382588"/>
          </a:xfrm>
        </p:spPr>
        <p:txBody>
          <a:bodyPr/>
          <a:lstStyle/>
          <a:p>
            <a:r>
              <a:rPr lang="en-GB" dirty="0"/>
              <a:t>Finish a range of hot soups and advanced hot starters using appropriate finishing methods (continued)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180953"/>
              </p:ext>
            </p:extLst>
          </p:nvPr>
        </p:nvGraphicFramePr>
        <p:xfrm>
          <a:off x="683568" y="1484784"/>
          <a:ext cx="7992120" cy="465429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157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4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148"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Finishing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Menu example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716">
                <a:tc>
                  <a:txBody>
                    <a:bodyPr/>
                    <a:lstStyle/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Strained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/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remove all items so a liquid is left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05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Pureed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make a fine ingredient to add to a dish e.g. carrot, tomato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05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passed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The dish contains all items usually a soup e.g. broth, garnish must be small e.g.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paysanne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05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Clarified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This refers to a stock which had been cleared e.g. consommé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05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Serving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Serving specification in standard recipe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439">
                <a:tc>
                  <a:txBody>
                    <a:bodyPr/>
                    <a:lstStyle/>
                    <a:p>
                      <a:pPr lvl="0" algn="l">
                        <a:lnSpc>
                          <a:spcPts val="2000"/>
                        </a:lnSpc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Plating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Which crockery or serving dish is to be used to enhance the dish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605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 temperature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Checking and recording temperatures for both hot and cold dishes 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5690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</TotalTime>
  <Words>488</Words>
  <Application>Microsoft Macintosh PowerPoint</Application>
  <PresentationFormat>On-screen Show (4:3)</PresentationFormat>
  <Paragraphs>105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Lucida Grande</vt:lpstr>
      <vt:lpstr>Times New Roman</vt:lpstr>
      <vt:lpstr>Default Design</vt:lpstr>
      <vt:lpstr> Prepare a range of hot soups and hot starters using correct preparation methods      </vt:lpstr>
      <vt:lpstr>Cook a range of hot soups and hot starters</vt:lpstr>
      <vt:lpstr>PowerPoint Presentation</vt:lpstr>
      <vt:lpstr>Apply quality checks during the cooking of hot soups and advanced starters</vt:lpstr>
      <vt:lpstr>Finish a range of hot soups and advanced hot starters using appropriate finishing methods</vt:lpstr>
      <vt:lpstr>Cook a range of hot soups and hot starters</vt:lpstr>
      <vt:lpstr>Apply quality checks during the cooking of hot soups and advanced starters</vt:lpstr>
      <vt:lpstr>Finish a range of hot soups and advanced hot starters using appropriate finishing methods</vt:lpstr>
      <vt:lpstr>Finish a range of hot soups and advanced hot starters using appropriate finishing methods (continued) 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Hannah Cooper</cp:lastModifiedBy>
  <cp:revision>124</cp:revision>
  <dcterms:created xsi:type="dcterms:W3CDTF">2013-05-28T00:38:54Z</dcterms:created>
  <dcterms:modified xsi:type="dcterms:W3CDTF">2020-05-03T13:08:06Z</dcterms:modified>
</cp:coreProperties>
</file>