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1" r:id="rId3"/>
    <p:sldId id="343" r:id="rId4"/>
    <p:sldId id="344" r:id="rId5"/>
    <p:sldId id="350" r:id="rId6"/>
    <p:sldId id="351" r:id="rId7"/>
    <p:sldId id="333" r:id="rId8"/>
    <p:sldId id="345" r:id="rId9"/>
    <p:sldId id="346" r:id="rId10"/>
    <p:sldId id="348" r:id="rId11"/>
    <p:sldId id="267" r:id="rId12"/>
  </p:sldIdLst>
  <p:sldSz cx="9144000" cy="6858000" type="screen4x3"/>
  <p:notesSz cx="6858000" cy="9144000"/>
  <p:custDataLst>
    <p:tags r:id="rId15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4"/>
  </p:normalViewPr>
  <p:slideViewPr>
    <p:cSldViewPr showGuides="1">
      <p:cViewPr varScale="1">
        <p:scale>
          <a:sx n="105" d="100"/>
          <a:sy n="105" d="100"/>
        </p:scale>
        <p:origin x="18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Level </a:t>
            </a:r>
            <a:r>
              <a:rPr lang="en-GB" sz="1400" b="1" dirty="0">
                <a:solidFill>
                  <a:schemeClr val="bg1"/>
                </a:solidFill>
              </a:rPr>
              <a:t>3 Hospitality and Catering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11</a:t>
            </a: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4576" y="2121735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491040" y="3611404"/>
            <a:ext cx="7848600" cy="2514600"/>
          </a:xfrm>
        </p:spPr>
        <p:txBody>
          <a:bodyPr anchor="t"/>
          <a:lstStyle/>
          <a:p>
            <a:r>
              <a:rPr lang="en-GB" dirty="0"/>
              <a:t>Prepare a range of hot soups and hot starters</a:t>
            </a:r>
            <a:br>
              <a:rPr lang="en-GB" sz="1800" dirty="0"/>
            </a:br>
            <a:br>
              <a:rPr lang="en-GB" sz="2000" dirty="0"/>
            </a:br>
            <a:endParaRPr lang="en-GB" sz="2000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668248" y="2204864"/>
            <a:ext cx="7696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Unit 307 Produce and present advanced starters using standardised recipes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Finish a range of hot soups and advanced hot starters using appropriate finishing methods (continued)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629621"/>
              </p:ext>
            </p:extLst>
          </p:nvPr>
        </p:nvGraphicFramePr>
        <p:xfrm>
          <a:off x="611560" y="1628800"/>
          <a:ext cx="6846912" cy="465734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21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5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Finishing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Menu example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Strained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remove all items so a liquid is left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Pureed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make a fine ingredient to add to a dish e.g. carrot, tomato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passed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The dish contains all items usually a soup e.g. broth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Clarified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This refers to a stock which had been cleared e.g. consommé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Serving specification in standard recipe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lnSpc>
                          <a:spcPts val="2000"/>
                        </a:lnSpc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Which crockery or serving dish is to be used to enhance the dish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temperature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Checking and recording temperatures for both hot and cold dishes 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103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Cook a range of hot soups and hot starters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20200" y="1556792"/>
            <a:ext cx="8229600" cy="4755600"/>
          </a:xfrm>
        </p:spPr>
        <p:txBody>
          <a:bodyPr/>
          <a:lstStyle/>
          <a:p>
            <a:pPr>
              <a:buClr>
                <a:srgbClr val="E30613"/>
              </a:buClr>
              <a:buSzPct val="150000"/>
            </a:pPr>
            <a:r>
              <a:rPr lang="en-US" b="1" dirty="0"/>
              <a:t>Cooking methods  </a:t>
            </a:r>
          </a:p>
          <a:p>
            <a:pPr marL="457200" lvl="0" indent="-4572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Baking</a:t>
            </a:r>
            <a:endParaRPr lang="en-GB" dirty="0"/>
          </a:p>
          <a:p>
            <a:pPr marL="457200" lvl="0" indent="-4572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Roasting</a:t>
            </a:r>
            <a:endParaRPr lang="en-GB" dirty="0"/>
          </a:p>
          <a:p>
            <a:pPr marL="457200" lvl="0" indent="-4572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Grilling</a:t>
            </a:r>
            <a:endParaRPr lang="en-GB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11370F-008A-4A49-AF5D-ED1C328E252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1960" y="1571672"/>
            <a:ext cx="3635896" cy="24239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18488" cy="382588"/>
          </a:xfrm>
        </p:spPr>
        <p:txBody>
          <a:bodyPr/>
          <a:lstStyle/>
          <a:p>
            <a:r>
              <a:rPr lang="en-US" dirty="0"/>
              <a:t>Quality checks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25920" y="1772816"/>
            <a:ext cx="8229600" cy="475560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Correct temperature 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Timing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Texture</a:t>
            </a:r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Correct degree of cooking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Seasoning</a:t>
            </a:r>
            <a:endParaRPr lang="en-GB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A1D951-7BC3-7C4E-98C1-0298C8C66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1556792"/>
            <a:ext cx="2164184" cy="324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9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03140"/>
            <a:ext cx="8218488" cy="382588"/>
          </a:xfrm>
        </p:spPr>
        <p:txBody>
          <a:bodyPr/>
          <a:lstStyle/>
          <a:p>
            <a:r>
              <a:rPr lang="en-GB" dirty="0"/>
              <a:t>Use equipment safely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4424" y="1099260"/>
            <a:ext cx="8229600" cy="4755600"/>
          </a:xfrm>
        </p:spPr>
        <p:txBody>
          <a:bodyPr/>
          <a:lstStyle/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Use equipment safely</a:t>
            </a:r>
            <a:r>
              <a:rPr lang="en-GB" b="1" dirty="0"/>
              <a:t> </a:t>
            </a:r>
            <a:r>
              <a:rPr lang="en-GB" dirty="0"/>
              <a:t>during the cooking of hot soups and advanced starters from the following groups: </a:t>
            </a:r>
          </a:p>
          <a:p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Baking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Roasting</a:t>
            </a:r>
            <a:endParaRPr lang="en-GB" dirty="0"/>
          </a:p>
          <a:p>
            <a:pPr marL="342900" lvl="0" indent="-34290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Grilling</a:t>
            </a:r>
            <a:endParaRPr lang="en-GB" dirty="0"/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B37855F-AAB2-3B4A-ACEB-5FBEA416F60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928" y="2564904"/>
            <a:ext cx="4133988" cy="2718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682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1008860"/>
            <a:ext cx="8218488" cy="382588"/>
          </a:xfrm>
        </p:spPr>
        <p:txBody>
          <a:bodyPr/>
          <a:lstStyle/>
          <a:p>
            <a:r>
              <a:rPr lang="en-GB" dirty="0"/>
              <a:t>Finish a range of hot soups and advanced hot starters using appropriate finishing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78936" y="1772816"/>
            <a:ext cx="8229600" cy="4755600"/>
          </a:xfrm>
        </p:spPr>
        <p:txBody>
          <a:bodyPr/>
          <a:lstStyle/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Garnishing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Saucing 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Glazing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Gratinating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Flambéing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Passed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EF8BC9-C7FC-E045-A604-BFF274578F9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3928" y="2132856"/>
            <a:ext cx="3203848" cy="237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031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9012"/>
            <a:ext cx="8218488" cy="382588"/>
          </a:xfrm>
        </p:spPr>
        <p:txBody>
          <a:bodyPr/>
          <a:lstStyle/>
          <a:p>
            <a:r>
              <a:rPr lang="en-GB" dirty="0"/>
              <a:t>Finish a range of hot soups and advanced hot starters using appropriate finishing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46088" y="1628800"/>
            <a:ext cx="8229600" cy="4755600"/>
          </a:xfrm>
        </p:spPr>
        <p:txBody>
          <a:bodyPr/>
          <a:lstStyle/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Strained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Pureed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Un-passed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Clarified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Serving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Plating </a:t>
            </a:r>
          </a:p>
          <a:p>
            <a:pPr marL="285750" lvl="0" indent="-285750">
              <a:buClr>
                <a:srgbClr val="E30613"/>
              </a:buClr>
              <a:buSzPct val="150000"/>
              <a:buFont typeface="Arial" panose="020B0604020202020204" pitchFamily="34" charset="0"/>
              <a:buChar char="•"/>
            </a:pPr>
            <a:r>
              <a:rPr lang="en-GB" dirty="0"/>
              <a:t>Correct temperature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4AC61E-D46E-DF46-A9CA-792FE64C8C8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2276872"/>
            <a:ext cx="3815382" cy="254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73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Cook a range of hot soups and hot starters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841937"/>
              </p:ext>
            </p:extLst>
          </p:nvPr>
        </p:nvGraphicFramePr>
        <p:xfrm>
          <a:off x="611560" y="1628800"/>
          <a:ext cx="7344816" cy="410667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820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3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Cookery method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Menu item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Baking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GB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method of preparing food that uses dry heat, normally in an oven, but can also be done in hot ashes, or on hot stones.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Roasting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GB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cooking method that uses dry heat where hot air covers the food, cooking it evenly on all sides with temperatures of at least 150 °C (300 °F)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Grilling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l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GB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form of cooking that involves dry heat applied to the surface of food, commonly from above, below or from the side.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28432"/>
            <a:ext cx="8218488" cy="382588"/>
          </a:xfrm>
        </p:spPr>
        <p:txBody>
          <a:bodyPr/>
          <a:lstStyle/>
          <a:p>
            <a:r>
              <a:rPr lang="en-GB" dirty="0"/>
              <a:t>Apply quality checks during the cooking of hot soups and advanced starters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838203"/>
              </p:ext>
            </p:extLst>
          </p:nvPr>
        </p:nvGraphicFramePr>
        <p:xfrm>
          <a:off x="639408" y="1988840"/>
          <a:ext cx="7128792" cy="355295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565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2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Quality check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How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Temperature 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Follow standard recipe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Timing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Follow standard recipe with check made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5715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Texture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Check the texture is appropriate to the dish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319272"/>
                  </a:ext>
                </a:extLst>
              </a:tr>
              <a:tr h="423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 degree of cooking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Some items can be served medium (pink)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Seasoning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Ensure seasoning takes place throughout the process taking care not to over season </a:t>
                      </a:r>
                    </a:p>
                    <a:p>
                      <a:pPr lvl="0">
                        <a:lnSpc>
                          <a:spcPts val="2000"/>
                        </a:lnSpc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972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069983"/>
              </p:ext>
            </p:extLst>
          </p:nvPr>
        </p:nvGraphicFramePr>
        <p:xfrm>
          <a:off x="683568" y="1636046"/>
          <a:ext cx="6846912" cy="434644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669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7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"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Finishing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Menu example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Garnishing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Suitable garnish to enhance the dish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Saucing 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Coated or served separate as per dish specifications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Glazing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Hot dishes can be glazed with the addition of a liaison (egg yolks and cream) of cold items can be glazed with a savory jelly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Gratinating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Usually glazed with cheese or breadcrumbs 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Flambéing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flame with alcohol, sometimes in front of the customer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GB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ts val="2000"/>
                        </a:lnSpc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To pass through a conical strainer or chinois </a:t>
                      </a:r>
                    </a:p>
                  </a:txBody>
                  <a:tcPr>
                    <a:lnL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662727C4-AB56-43CB-B411-6EB7A566A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875506"/>
            <a:ext cx="8218488" cy="382588"/>
          </a:xfrm>
        </p:spPr>
        <p:txBody>
          <a:bodyPr/>
          <a:lstStyle/>
          <a:p>
            <a:r>
              <a:rPr lang="en-GB" dirty="0"/>
              <a:t>Finish a range of hot soups and advanced hot starters using appropriate finishing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506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</TotalTime>
  <Words>483</Words>
  <Application>Microsoft Macintosh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Lucida Grande</vt:lpstr>
      <vt:lpstr>Times New Roman</vt:lpstr>
      <vt:lpstr>Default Design</vt:lpstr>
      <vt:lpstr>Prepare a range of hot soups and hot starters  </vt:lpstr>
      <vt:lpstr>Cook a range of hot soups and hot starters</vt:lpstr>
      <vt:lpstr>Quality checks</vt:lpstr>
      <vt:lpstr>Use equipment safely</vt:lpstr>
      <vt:lpstr>Finish a range of hot soups and advanced hot starters using appropriate finishing methods</vt:lpstr>
      <vt:lpstr>Finish a range of hot soups and advanced hot starters using appropriate finishing methods</vt:lpstr>
      <vt:lpstr>Cook a range of hot soups and hot starters</vt:lpstr>
      <vt:lpstr>Apply quality checks during the cooking of hot soups and advanced starters</vt:lpstr>
      <vt:lpstr>Finish a range of hot soups and advanced hot starters using appropriate finishing methods</vt:lpstr>
      <vt:lpstr>Finish a range of hot soups and advanced hot starters using appropriate finishing methods (continued) 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Hannah Cooper</cp:lastModifiedBy>
  <cp:revision>123</cp:revision>
  <dcterms:created xsi:type="dcterms:W3CDTF">2013-05-28T00:38:54Z</dcterms:created>
  <dcterms:modified xsi:type="dcterms:W3CDTF">2020-05-03T13:07:46Z</dcterms:modified>
</cp:coreProperties>
</file>