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5" r:id="rId3"/>
    <p:sldId id="328" r:id="rId4"/>
    <p:sldId id="341" r:id="rId5"/>
    <p:sldId id="342" r:id="rId6"/>
    <p:sldId id="343" r:id="rId7"/>
    <p:sldId id="344" r:id="rId8"/>
    <p:sldId id="333" r:id="rId9"/>
    <p:sldId id="346" r:id="rId10"/>
    <p:sldId id="347" r:id="rId11"/>
    <p:sldId id="348" r:id="rId12"/>
    <p:sldId id="267" r:id="rId13"/>
  </p:sldIdLst>
  <p:sldSz cx="9144000" cy="6858000" type="screen4x3"/>
  <p:notesSz cx="6858000" cy="9144000"/>
  <p:custDataLst>
    <p:tags r:id="rId16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12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3566160"/>
            <a:ext cx="7848600" cy="2514600"/>
          </a:xfrm>
        </p:spPr>
        <p:txBody>
          <a:bodyPr anchor="t"/>
          <a:lstStyle/>
          <a:p>
            <a:r>
              <a:rPr lang="en-GB" dirty="0"/>
              <a:t>Monitor the safe use of equipment used when making hot soups and hot starters</a:t>
            </a:r>
            <a:br>
              <a:rPr lang="en-GB" dirty="0"/>
            </a:br>
            <a:br>
              <a:rPr lang="en-GB" sz="1600" dirty="0"/>
            </a:br>
            <a:br>
              <a:rPr lang="en-GB" sz="1600" dirty="0"/>
            </a:br>
            <a:br>
              <a:rPr lang="en-GB" sz="1600" dirty="0"/>
            </a:br>
            <a:endParaRPr lang="en-GB" sz="16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 Produce and present advanced starters using standardised recipes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Finishing methods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634044"/>
              </p:ext>
            </p:extLst>
          </p:nvPr>
        </p:nvGraphicFramePr>
        <p:xfrm>
          <a:off x="611560" y="1484784"/>
          <a:ext cx="6990928" cy="460044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95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5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Finishing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Menu example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Garnishing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Suitable garnish to enhance the dish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Saucing 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Coated or served separate as per dish specifications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Glazing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Hot dishes can be glazed with the addition of a liaison (egg yolks and cream) of cold items can be glazed with a savory jelly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Gratinating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Usually glazed with cheese or breadcrumbs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Flambéing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To flame with alcohol, sometimes in front of the customer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To pass through a conical strainer or chinois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05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Finishing methods (continued)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2625"/>
              </p:ext>
            </p:extLst>
          </p:nvPr>
        </p:nvGraphicFramePr>
        <p:xfrm>
          <a:off x="539552" y="1484784"/>
          <a:ext cx="7062936" cy="470001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63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Finishing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Menu example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Strained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To remove all items so a liquid is left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Pureed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To make a fine ingredient to add to a dish e.g. carrot, tomato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Un-passed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The dish contains all items usually a soup e.g. broth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Clarified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This refers to a stock which had been cleared e.g. consommé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Serving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Serving specification in standard recipe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Plating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Which crockery or serving dish is to be used to enhance the dish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temperature</a:t>
                      </a:r>
                      <a:endParaRPr lang="en-GB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Checking and recording temperatures for both hot and cold dishes 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401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89012"/>
            <a:ext cx="8218488" cy="382588"/>
          </a:xfrm>
        </p:spPr>
        <p:txBody>
          <a:bodyPr/>
          <a:lstStyle/>
          <a:p>
            <a:r>
              <a:rPr lang="en-GB" dirty="0"/>
              <a:t>Cooking methods for hot soups and hot starters</a:t>
            </a:r>
            <a:br>
              <a:rPr lang="en-GB" dirty="0"/>
            </a:b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16408" y="1772816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Shallow frying </a:t>
            </a:r>
            <a:endParaRPr lang="en-GB" sz="1000" dirty="0">
              <a:solidFill>
                <a:srgbClr val="000000"/>
              </a:solidFill>
            </a:endParaRP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Deep frying</a:t>
            </a:r>
            <a:endParaRPr lang="en-GB" sz="1000" dirty="0">
              <a:solidFill>
                <a:srgbClr val="000000"/>
              </a:solidFill>
            </a:endParaRP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Combination cookery </a:t>
            </a:r>
            <a:endParaRPr lang="en-GB" sz="1000" dirty="0">
              <a:solidFill>
                <a:srgbClr val="000000"/>
              </a:solidFill>
            </a:endParaRP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E210B9-B007-8A47-B699-4B21D69EAD8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1737784"/>
            <a:ext cx="3805808" cy="253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91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46088" y="1556792"/>
            <a:ext cx="8229600" cy="475615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Correct temperature 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Timing </a:t>
            </a:r>
            <a:endParaRPr lang="en-GB" dirty="0">
              <a:solidFill>
                <a:srgbClr val="000000"/>
              </a:solidFill>
            </a:endParaRP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Texture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Correct degree of cooking</a:t>
            </a:r>
            <a:endParaRPr lang="en-GB" dirty="0">
              <a:solidFill>
                <a:srgbClr val="000000"/>
              </a:solidFill>
            </a:endParaRP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Seasoning</a:t>
            </a:r>
            <a:endParaRPr lang="en-GB" dirty="0">
              <a:solidFill>
                <a:srgbClr val="000000"/>
              </a:solidFill>
            </a:endParaRP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1E57A9-CE8B-49BF-9901-6D18D1132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checks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7A2D77-A713-CD4B-AAED-F44A48D86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1527056"/>
            <a:ext cx="2164184" cy="32462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18488" cy="382588"/>
          </a:xfrm>
        </p:spPr>
        <p:txBody>
          <a:bodyPr/>
          <a:lstStyle/>
          <a:p>
            <a:r>
              <a:rPr lang="en-GB" dirty="0"/>
              <a:t>Monitor the safe use of equipment used when making hot soups and hot starters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916832"/>
            <a:ext cx="8229600" cy="4756150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  <a:ea typeface="ＭＳ Ｐゴシック" pitchFamily="-105" charset="-128"/>
                <a:cs typeface="ＭＳ Ｐゴシック" pitchFamily="-105" charset="-128"/>
              </a:rPr>
              <a:t>Discuss the following equipment and how these will support the development, preparation, cooking and storage. Standard recording documents to be completed and filed for the following: 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Shallow frying </a:t>
            </a:r>
            <a:endParaRPr lang="en-GB" dirty="0">
              <a:solidFill>
                <a:srgbClr val="000000"/>
              </a:solidFill>
            </a:endParaRP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Deep frying</a:t>
            </a:r>
            <a:endParaRPr lang="en-GB" dirty="0">
              <a:solidFill>
                <a:srgbClr val="000000"/>
              </a:solidFill>
            </a:endParaRP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Combination cookery </a:t>
            </a:r>
            <a:endParaRPr lang="en-GB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FF0000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0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33600" y="1124744"/>
            <a:ext cx="8218488" cy="382588"/>
          </a:xfrm>
        </p:spPr>
        <p:txBody>
          <a:bodyPr/>
          <a:lstStyle/>
          <a:p>
            <a:r>
              <a:rPr lang="en-GB" dirty="0"/>
              <a:t>Use equipment safely during the cooking of hot soups and advanced starters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2101850"/>
            <a:ext cx="8229600" cy="4756150"/>
          </a:xfrm>
        </p:spPr>
        <p:txBody>
          <a:bodyPr/>
          <a:lstStyle/>
          <a:p>
            <a:pPr>
              <a:buClr>
                <a:srgbClr val="E30613"/>
              </a:buClr>
              <a:buSzPct val="150000"/>
            </a:pPr>
            <a:r>
              <a:rPr lang="en-GB" dirty="0">
                <a:solidFill>
                  <a:srgbClr val="000000"/>
                </a:solidFill>
              </a:rPr>
              <a:t>Use equipment safely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during the cooking of hot soups and advanced starters from the following groups:</a:t>
            </a:r>
          </a:p>
          <a:p>
            <a:pPr>
              <a:buClr>
                <a:srgbClr val="E30613"/>
              </a:buClr>
              <a:buSzPct val="150000"/>
            </a:pPr>
            <a:r>
              <a:rPr lang="en-GB" dirty="0">
                <a:solidFill>
                  <a:srgbClr val="000000"/>
                </a:solidFill>
              </a:rPr>
              <a:t> 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Fresh or convenience stock 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Noodles, pasta and bread </a:t>
            </a:r>
          </a:p>
          <a:p>
            <a:endParaRPr lang="en-GB" sz="1600" dirty="0">
              <a:solidFill>
                <a:srgbClr val="FF0000"/>
              </a:solidFill>
            </a:endParaRP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E5F5AC-1173-B44A-B4A9-068ADB11845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708920"/>
            <a:ext cx="367420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147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80306"/>
            <a:ext cx="8218488" cy="382588"/>
          </a:xfrm>
        </p:spPr>
        <p:txBody>
          <a:bodyPr/>
          <a:lstStyle/>
          <a:p>
            <a:r>
              <a:rPr lang="en-GB" dirty="0"/>
              <a:t>Finishing methods</a:t>
            </a:r>
            <a:br>
              <a:rPr lang="en-US" dirty="0">
                <a:ea typeface="ＭＳ Ｐゴシック" pitchFamily="-105" charset="-128"/>
                <a:cs typeface="ＭＳ Ｐゴシック" pitchFamily="-105" charset="-128"/>
              </a:rPr>
            </a:b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844824"/>
            <a:ext cx="8229600" cy="475615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Garnishing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Saucing 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Glazing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Gratinating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Flambéing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Passed</a:t>
            </a:r>
          </a:p>
          <a:p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AA2EA2-A6DD-C44A-AE0D-DFBCBDC24F1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1988840"/>
            <a:ext cx="3923928" cy="261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92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Finishing methods (continued)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Strained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Pureed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Un-passed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Clarified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Serving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Plating 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Correct temperature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E59E9D-7CC0-DC44-8DD7-241D410803F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700808"/>
            <a:ext cx="4370216" cy="311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41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Cooking methods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13924"/>
              </p:ext>
            </p:extLst>
          </p:nvPr>
        </p:nvGraphicFramePr>
        <p:xfrm>
          <a:off x="611560" y="1556792"/>
          <a:ext cx="7056784" cy="436067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78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8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Cookery method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Menu item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Shallow frying 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GB" sz="16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oil-based cooking technique. It is typically used to prepare portion-sized cuts of meat and fish, and patties such as fritters.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Deep frying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GB" sz="16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process where food is completely submerged in hot oil at temperatures typically between 350 °F (177 °C) and 375 °F (191 °C) ensure the oil is hot enough and the food is not immersed in the oil for too long, oil penetration will be confined to the outer surface.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Combination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A mixture of cookery method e.g. roasting and steaming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756" y="1169860"/>
            <a:ext cx="8218488" cy="382588"/>
          </a:xfrm>
        </p:spPr>
        <p:txBody>
          <a:bodyPr/>
          <a:lstStyle/>
          <a:p>
            <a:r>
              <a:rPr lang="en-GB" dirty="0"/>
              <a:t>Apply quality checks during the cooking of hot soups and advanced starters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36043"/>
              </p:ext>
            </p:extLst>
          </p:nvPr>
        </p:nvGraphicFramePr>
        <p:xfrm>
          <a:off x="533400" y="1981200"/>
          <a:ext cx="6990928" cy="332435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94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6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Quality check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How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Temperature 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Follow standard recipe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Timing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Follow standard recipe with check made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Texture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Check the texture is appropriate to the dish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degree of cooking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Some items can be served medium (pink)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Seasoning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</a:rPr>
                        <a:t>Ensure seasoning takes place throughout the process taking care not to over season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1884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516</Words>
  <Application>Microsoft Macintosh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Lucida Grande</vt:lpstr>
      <vt:lpstr>Times New Roman</vt:lpstr>
      <vt:lpstr>Default Design</vt:lpstr>
      <vt:lpstr>Monitor the safe use of equipment used when making hot soups and hot starters    </vt:lpstr>
      <vt:lpstr>Cooking methods for hot soups and hot starters </vt:lpstr>
      <vt:lpstr>Quality checks</vt:lpstr>
      <vt:lpstr>Monitor the safe use of equipment used when making hot soups and hot starters</vt:lpstr>
      <vt:lpstr>Use equipment safely during the cooking of hot soups and advanced starters</vt:lpstr>
      <vt:lpstr>Finishing methods </vt:lpstr>
      <vt:lpstr>Finishing methods (continued)</vt:lpstr>
      <vt:lpstr>Cooking methods</vt:lpstr>
      <vt:lpstr>Apply quality checks during the cooking of hot soups and advanced starters</vt:lpstr>
      <vt:lpstr>Finishing methods</vt:lpstr>
      <vt:lpstr>Finishing methods (continued) 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123</cp:revision>
  <dcterms:created xsi:type="dcterms:W3CDTF">2013-05-28T00:38:54Z</dcterms:created>
  <dcterms:modified xsi:type="dcterms:W3CDTF">2020-05-03T13:08:51Z</dcterms:modified>
</cp:coreProperties>
</file>