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2"/>
  </p:notesMasterIdLst>
  <p:handoutMasterIdLst>
    <p:handoutMasterId r:id="rId13"/>
  </p:handoutMasterIdLst>
  <p:sldIdLst>
    <p:sldId id="256" r:id="rId2"/>
    <p:sldId id="328" r:id="rId3"/>
    <p:sldId id="348" r:id="rId4"/>
    <p:sldId id="347" r:id="rId5"/>
    <p:sldId id="346" r:id="rId6"/>
    <p:sldId id="345" r:id="rId7"/>
    <p:sldId id="344" r:id="rId8"/>
    <p:sldId id="349" r:id="rId9"/>
    <p:sldId id="342" r:id="rId10"/>
    <p:sldId id="267" r:id="rId11"/>
  </p:sldIdLst>
  <p:sldSz cx="9144000" cy="6858000" type="screen4x3"/>
  <p:notesSz cx="6858000" cy="9144000"/>
  <p:custDataLst>
    <p:tags r:id="rId14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30613"/>
    <a:srgbClr val="D9D9D9"/>
    <a:srgbClr val="D81E05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74"/>
  </p:normalViewPr>
  <p:slideViewPr>
    <p:cSldViewPr showGuides="1">
      <p:cViewPr varScale="1">
        <p:scale>
          <a:sx n="105" d="100"/>
          <a:sy n="105" d="100"/>
        </p:scale>
        <p:origin x="184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7" d="100"/>
          <a:sy n="57" d="100"/>
        </p:scale>
        <p:origin x="-11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86ABBB-9C0A-1D47-83E6-10FD6948B0D3}" type="datetime1">
              <a:rPr lang="en-US"/>
              <a:pPr/>
              <a:t>5/3/20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FAD621-1136-4040-A893-ED5AEC3FF1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57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847933-502B-D146-9428-3DDD196AD93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219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0"/>
          <p:cNvSpPr txBox="1">
            <a:spLocks noChangeArrowheads="1"/>
          </p:cNvSpPr>
          <p:nvPr userDrawn="1"/>
        </p:nvSpPr>
        <p:spPr bwMode="white">
          <a:xfrm>
            <a:off x="0" y="234106"/>
            <a:ext cx="6549787" cy="4572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dirty="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27" name="Text Box 10"/>
          <p:cNvSpPr txBox="1">
            <a:spLocks noChangeArrowheads="1"/>
          </p:cNvSpPr>
          <p:nvPr userDrawn="1"/>
        </p:nvSpPr>
        <p:spPr bwMode="white">
          <a:xfrm>
            <a:off x="0" y="457200"/>
            <a:ext cx="9144000" cy="152400"/>
          </a:xfrm>
          <a:prstGeom prst="rect">
            <a:avLst/>
          </a:prstGeom>
          <a:solidFill>
            <a:srgbClr val="D9D9D9">
              <a:alpha val="0"/>
            </a:srgbClr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9D9D9"/>
                </a:solidFill>
                <a:cs typeface="Arial" charset="0"/>
              </a:rPr>
              <a:t> </a:t>
            </a: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457200" y="308718"/>
            <a:ext cx="60925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</a:rPr>
              <a:t>Level 3 Hospitality and Catering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30" name="Text Box 10"/>
          <p:cNvSpPr txBox="1">
            <a:spLocks noChangeArrowheads="1"/>
          </p:cNvSpPr>
          <p:nvPr userDrawn="1"/>
        </p:nvSpPr>
        <p:spPr bwMode="white">
          <a:xfrm>
            <a:off x="0" y="6324600"/>
            <a:ext cx="9144000" cy="381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 userDrawn="1"/>
        </p:nvSpPr>
        <p:spPr bwMode="auto">
          <a:xfrm>
            <a:off x="457200" y="6400800"/>
            <a:ext cx="647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en-US" sz="1100" dirty="0"/>
              <a:t>© 2020 City and Guilds of London Institute. All rights reserved</a:t>
            </a:r>
            <a:r>
              <a:rPr lang="en-US" sz="900" dirty="0"/>
              <a:t>.</a:t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 userDrawn="1"/>
        </p:nvSpPr>
        <p:spPr bwMode="auto">
          <a:xfrm>
            <a:off x="7239000" y="64008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>
              <a:spcBef>
                <a:spcPts val="600"/>
              </a:spcBef>
            </a:pPr>
            <a:fld id="{6152C911-7D81-1845-9D20-613E63F035EB}" type="slidenum">
              <a:rPr lang="en-US" sz="1100">
                <a:ea typeface="Arial" pitchFamily="-105" charset="0"/>
                <a:cs typeface="Arial" pitchFamily="-105" charset="0"/>
              </a:rPr>
              <a:pPr algn="r">
                <a:spcBef>
                  <a:spcPts val="600"/>
                </a:spcBef>
              </a:pPr>
              <a:t>‹#›</a:t>
            </a:fld>
            <a:r>
              <a:rPr lang="en-US" sz="1100" dirty="0">
                <a:ea typeface="Arial" pitchFamily="-105" charset="0"/>
                <a:cs typeface="Arial" pitchFamily="-105" charset="0"/>
              </a:rPr>
              <a:t> of 10</a:t>
            </a:r>
          </a:p>
          <a:p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035" name="Title Placeholder 10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184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36" name="Text Placeholder 13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4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4513" y="259929"/>
            <a:ext cx="2015456" cy="3977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9pPr>
    </p:titleStyle>
    <p:bodyStyle>
      <a:lvl1pPr marL="0" indent="0" algn="l" rtl="0" eaLnBrk="0" fontAlgn="base" hangingPunct="0">
        <a:lnSpc>
          <a:spcPts val="2400"/>
        </a:lnSpc>
        <a:spcBef>
          <a:spcPts val="1000"/>
        </a:spcBef>
        <a:spcAft>
          <a:spcPts val="1000"/>
        </a:spcAft>
        <a:defRPr lang="en-GB" sz="20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15900" indent="-215900" algn="l" rtl="0" eaLnBrk="0" fontAlgn="base" hangingPunct="0">
        <a:lnSpc>
          <a:spcPts val="24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2000" dirty="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0" indent="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Font typeface="Lucida Grande" pitchFamily="-105" charset="0"/>
        <a:defRPr lang="en-GB" sz="1600" dirty="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215900" indent="-21590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4pPr>
      <a:lvl5pPr marL="431800" indent="-215900" algn="l" rtl="0" eaLnBrk="0" fontAlgn="base" hangingPunct="0">
        <a:lnSpc>
          <a:spcPts val="2000"/>
        </a:lnSpc>
        <a:spcBef>
          <a:spcPct val="0"/>
        </a:spcBef>
        <a:spcAft>
          <a:spcPts val="500"/>
        </a:spcAft>
        <a:buFont typeface="Arial" pitchFamily="-105" charset="0"/>
        <a:buChar char="–"/>
        <a:defRPr lang="en-US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457200" indent="-457200" algn="l" defTabSz="914400" rtl="0" fontAlgn="base">
        <a:spcBef>
          <a:spcPct val="20000"/>
        </a:spcBef>
        <a:spcAft>
          <a:spcPct val="0"/>
        </a:spcAft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6pPr>
      <a:lvl7pPr marL="2971800" indent="-228600" algn="l" defTabSz="914400" rtl="0" fontAlgn="base">
        <a:spcBef>
          <a:spcPct val="20000"/>
        </a:spcBef>
        <a:spcAft>
          <a:spcPct val="0"/>
        </a:spcAft>
        <a:buClr>
          <a:srgbClr val="E30613"/>
        </a:buClr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7pPr>
      <a:lvl8pPr marL="34290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600" kern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8pPr>
      <a:lvl9pPr marL="38862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0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/>
            <a:r>
              <a:rPr sz="6600" dirty="0">
                <a:solidFill>
                  <a:schemeClr val="bg1"/>
                </a:solidFill>
                <a:ea typeface="ＭＳ Ｐゴシック" pitchFamily="-105" charset="-128"/>
                <a:cs typeface="ＭＳ Ｐゴシック" pitchFamily="-105" charset="-128"/>
              </a:rPr>
              <a:t>PowerPoint presentation</a:t>
            </a: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white">
          <a:xfrm>
            <a:off x="534576" y="2121735"/>
            <a:ext cx="8077200" cy="1295400"/>
          </a:xfrm>
          <a:prstGeom prst="rect">
            <a:avLst/>
          </a:prstGeom>
          <a:solidFill>
            <a:srgbClr val="E30613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white">
          <a:xfrm>
            <a:off x="533400" y="3352800"/>
            <a:ext cx="8077200" cy="228600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3" name="Rectangle 15"/>
          <p:cNvSpPr>
            <a:spLocks noGrp="1" noChangeArrowheads="1"/>
          </p:cNvSpPr>
          <p:nvPr>
            <p:ph type="title"/>
          </p:nvPr>
        </p:nvSpPr>
        <p:spPr>
          <a:xfrm>
            <a:off x="533400" y="3623596"/>
            <a:ext cx="7848600" cy="2514600"/>
          </a:xfrm>
        </p:spPr>
        <p:txBody>
          <a:bodyPr anchor="t"/>
          <a:lstStyle/>
          <a:p>
            <a:r>
              <a:rPr lang="en-GB" dirty="0"/>
              <a:t>Prepare a range of cold soups, mezze and advanced cold starters using correct preparation methods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762000" y="2209800"/>
            <a:ext cx="7696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Unit 307: Produce and present advanced starters using standardised recipes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</a:pPr>
            <a:endParaRPr sz="6000">
              <a:solidFill>
                <a:srgbClr val="E30613"/>
              </a:solidFill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>
              <a:lnSpc>
                <a:spcPct val="100000"/>
              </a:lnSpc>
            </a:pPr>
            <a:r>
              <a:rPr sz="6000">
                <a:solidFill>
                  <a:srgbClr val="E30613"/>
                </a:solidFill>
                <a:ea typeface="ＭＳ Ｐゴシック" pitchFamily="-105" charset="-128"/>
                <a:cs typeface="ＭＳ Ｐゴシック" pitchFamily="-105" charset="-128"/>
              </a:rPr>
              <a:t>Any 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Kitchen equipment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pPr marL="28575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Temperature probe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Blender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Food processor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Frying pans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Mandolin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Mixers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Blast chillers and blast freezers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Cold holding equipment </a:t>
            </a:r>
            <a:endParaRPr lang="en-GB" sz="1800" dirty="0"/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FD7000-AC04-054B-BD70-90796A8212A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1960" y="1772816"/>
            <a:ext cx="4572001" cy="305253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Kitchen equipment (continued)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700808"/>
            <a:ext cx="8229600" cy="4756150"/>
          </a:xfrm>
        </p:spPr>
        <p:txBody>
          <a:bodyPr/>
          <a:lstStyle/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Fryers and griddles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Grills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Hobs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Hot holding equipment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Ovens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Steamers </a:t>
            </a:r>
            <a:endParaRPr lang="en-GB" sz="1800" dirty="0"/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26680B-2764-7049-960F-8DC3FD62A72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0988" y="1844824"/>
            <a:ext cx="4139952" cy="2759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29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180306"/>
            <a:ext cx="8218488" cy="382588"/>
          </a:xfrm>
        </p:spPr>
        <p:txBody>
          <a:bodyPr/>
          <a:lstStyle/>
          <a:p>
            <a:r>
              <a:rPr lang="en-GB" dirty="0"/>
              <a:t>Be able to prepare, cook and serve cold soups and advanced cold starters and Mezze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endParaRPr lang="en-GB" sz="1600" dirty="0">
              <a:solidFill>
                <a:srgbClr val="FF0000"/>
              </a:solidFill>
            </a:endParaRPr>
          </a:p>
          <a:p>
            <a:r>
              <a:rPr lang="en-GB" dirty="0"/>
              <a:t>Use a variety of cookery methods:</a:t>
            </a: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Baking</a:t>
            </a:r>
            <a:endParaRPr lang="en-GB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Combination cooking </a:t>
            </a:r>
            <a:endParaRPr lang="en-GB" dirty="0"/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D8F8F3B-944A-C442-A086-E9EFBAB60EB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0032" y="1844824"/>
            <a:ext cx="4148283" cy="272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194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18488" cy="382588"/>
          </a:xfrm>
        </p:spPr>
        <p:txBody>
          <a:bodyPr/>
          <a:lstStyle/>
          <a:p>
            <a:r>
              <a:rPr lang="en-GB" dirty="0"/>
              <a:t>Be able to prepare, cook and serve cold soups and advanced cold starters and mezze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844824"/>
            <a:ext cx="8229600" cy="4756150"/>
          </a:xfrm>
        </p:spPr>
        <p:txBody>
          <a:bodyPr/>
          <a:lstStyle/>
          <a:p>
            <a:r>
              <a:rPr lang="en-GB" dirty="0"/>
              <a:t>Adapt standard recipes, increase yield amounts for more covers and adjust ingredients to ensure quality is maintained.</a:t>
            </a:r>
          </a:p>
          <a:p>
            <a:r>
              <a:rPr lang="en-GB" dirty="0"/>
              <a:t>Use a range of preparation and cooking methods for the following : </a:t>
            </a:r>
          </a:p>
          <a:p>
            <a:pPr marL="28575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Grains</a:t>
            </a:r>
          </a:p>
          <a:p>
            <a:pPr marL="28575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Noodles</a:t>
            </a:r>
          </a:p>
          <a:p>
            <a:pPr marL="28575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Rice   </a:t>
            </a:r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8103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68312" y="1052736"/>
            <a:ext cx="8218488" cy="382588"/>
          </a:xfrm>
        </p:spPr>
        <p:txBody>
          <a:bodyPr/>
          <a:lstStyle/>
          <a:p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Quality checks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844824"/>
            <a:ext cx="8229600" cy="4756150"/>
          </a:xfrm>
        </p:spPr>
        <p:txBody>
          <a:bodyPr/>
          <a:lstStyle/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Visual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Aroma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Texture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Use by and best before dates</a:t>
            </a:r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1D7440A-F5C2-CB4A-9D1F-C84DFB7995C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8856" y="1526960"/>
            <a:ext cx="4067944" cy="271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456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18488" cy="382588"/>
          </a:xfrm>
        </p:spPr>
        <p:txBody>
          <a:bodyPr/>
          <a:lstStyle/>
          <a:p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Finishing methods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916832"/>
            <a:ext cx="8229600" cy="4756150"/>
          </a:xfrm>
        </p:spPr>
        <p:txBody>
          <a:bodyPr/>
          <a:lstStyle/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 Garnishing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Saucing 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Dressing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Gratinating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Flambéing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Passed</a:t>
            </a:r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37F419E-59BA-3A4D-91A6-72DCC5F324A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920" y="2060848"/>
            <a:ext cx="4551420" cy="303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060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18488" cy="382588"/>
          </a:xfrm>
        </p:spPr>
        <p:txBody>
          <a:bodyPr/>
          <a:lstStyle/>
          <a:p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Finishing methods (continued)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28800"/>
            <a:ext cx="8229600" cy="4756150"/>
          </a:xfrm>
        </p:spPr>
        <p:txBody>
          <a:bodyPr/>
          <a:lstStyle/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Strained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Pureed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Un-passed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Clarified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Serving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Plating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Chilling</a:t>
            </a:r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F46C1E-365E-1A4B-A87B-5BDCA741203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9952" y="2086095"/>
            <a:ext cx="4031559" cy="2685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224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Use a variety of ingredients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662465"/>
              </p:ext>
            </p:extLst>
          </p:nvPr>
        </p:nvGraphicFramePr>
        <p:xfrm>
          <a:off x="533400" y="1981200"/>
          <a:ext cx="6702896" cy="2421128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447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5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860"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Ingredients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Menu items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Grains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Barley, spelt, whole wheat,  quinoa, maize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Noodles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Raman, Rice cellophane, Wonton, Soba, Egg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>
                        <a:lnSpc>
                          <a:spcPts val="2000"/>
                        </a:lnSpc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Rice </a:t>
                      </a: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Long grain, arborio rice, wild rice, Jasmin rice, red cargo sushi rice, basmati rice 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83763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</TotalTime>
  <Words>231</Words>
  <Application>Microsoft Macintosh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Lucida Grande</vt:lpstr>
      <vt:lpstr>Times New Roman</vt:lpstr>
      <vt:lpstr>Default Design</vt:lpstr>
      <vt:lpstr>Prepare a range of cold soups, mezze and advanced cold starters using correct preparation methods     </vt:lpstr>
      <vt:lpstr>Kitchen equipment</vt:lpstr>
      <vt:lpstr>Kitchen equipment (continued)</vt:lpstr>
      <vt:lpstr>Be able to prepare, cook and serve cold soups and advanced cold starters and Mezze</vt:lpstr>
      <vt:lpstr>Be able to prepare, cook and serve cold soups and advanced cold starters and mezze</vt:lpstr>
      <vt:lpstr>Quality checks</vt:lpstr>
      <vt:lpstr>Finishing methods</vt:lpstr>
      <vt:lpstr>Finishing methods (continued)</vt:lpstr>
      <vt:lpstr>Use a variety of ingredients </vt:lpstr>
      <vt:lpstr>PowerPoint Presentation</vt:lpstr>
    </vt:vector>
  </TitlesOfParts>
  <Company>City &amp; Guilds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janicec</dc:creator>
  <cp:lastModifiedBy>Hannah Cooper</cp:lastModifiedBy>
  <cp:revision>129</cp:revision>
  <dcterms:created xsi:type="dcterms:W3CDTF">2013-05-28T00:38:54Z</dcterms:created>
  <dcterms:modified xsi:type="dcterms:W3CDTF">2020-05-03T13:09:36Z</dcterms:modified>
</cp:coreProperties>
</file>